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8" r:id="rId2"/>
  </p:sldMasterIdLst>
  <p:notesMasterIdLst>
    <p:notesMasterId r:id="rId14"/>
  </p:notesMasterIdLst>
  <p:handoutMasterIdLst>
    <p:handoutMasterId r:id="rId15"/>
  </p:handoutMasterIdLst>
  <p:sldIdLst>
    <p:sldId id="635" r:id="rId3"/>
    <p:sldId id="633" r:id="rId4"/>
    <p:sldId id="438" r:id="rId5"/>
    <p:sldId id="632" r:id="rId6"/>
    <p:sldId id="631" r:id="rId7"/>
    <p:sldId id="614" r:id="rId8"/>
    <p:sldId id="615" r:id="rId9"/>
    <p:sldId id="616" r:id="rId10"/>
    <p:sldId id="526" r:id="rId11"/>
    <p:sldId id="454" r:id="rId12"/>
    <p:sldId id="455" r:id="rId1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rt Dia" id="{2F0A5A30-9156-420C-8A28-9EA07C3E1E1E}">
          <p14:sldIdLst>
            <p14:sldId id="635"/>
          </p14:sldIdLst>
        </p14:section>
        <p14:section name="Vervolg Dia's" id="{9DDFC0BE-C47C-4748-91C5-7958692D11E1}">
          <p14:sldIdLst>
            <p14:sldId id="633"/>
            <p14:sldId id="438"/>
            <p14:sldId id="632"/>
            <p14:sldId id="631"/>
            <p14:sldId id="614"/>
            <p14:sldId id="615"/>
            <p14:sldId id="616"/>
            <p14:sldId id="526"/>
            <p14:sldId id="454"/>
            <p14:sldId id="4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077"/>
    <a:srgbClr val="005C9F"/>
    <a:srgbClr val="FF66CC"/>
    <a:srgbClr val="F8F8F8"/>
    <a:srgbClr val="CC0066"/>
    <a:srgbClr val="EC2706"/>
    <a:srgbClr val="04A059"/>
    <a:srgbClr val="00863D"/>
    <a:srgbClr val="FCA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33" autoAdjust="0"/>
    <p:restoredTop sz="94477" autoAdjust="0"/>
  </p:normalViewPr>
  <p:slideViewPr>
    <p:cSldViewPr snapToGrid="0">
      <p:cViewPr varScale="1">
        <p:scale>
          <a:sx n="120" d="100"/>
          <a:sy n="120" d="100"/>
        </p:scale>
        <p:origin x="942" y="96"/>
      </p:cViewPr>
      <p:guideLst>
        <p:guide orient="horz" pos="624"/>
        <p:guide pos="30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150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5860B-8B9C-40F5-A8BB-3D1C5103DF01}" type="doc">
      <dgm:prSet loTypeId="urn:microsoft.com/office/officeart/2005/8/layout/process4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nl-NL"/>
        </a:p>
      </dgm:t>
    </dgm:pt>
    <dgm:pt modelId="{1C675232-431A-4289-80AA-8A473A10CACD}">
      <dgm:prSet phldrT="[Tekst]" custT="1"/>
      <dgm:spPr/>
      <dgm:t>
        <a:bodyPr/>
        <a:lstStyle/>
        <a:p>
          <a:r>
            <a:rPr lang="nl-NL" sz="2400" b="1" dirty="0">
              <a:solidFill>
                <a:schemeClr val="tx1"/>
              </a:solidFill>
            </a:rPr>
            <a:t>De instructeur vraagt de cursist de goede punten te benoemen</a:t>
          </a:r>
        </a:p>
      </dgm:t>
    </dgm:pt>
    <dgm:pt modelId="{4BD6396F-0A9F-4C9E-8F16-09214CCD31DB}" type="parTrans" cxnId="{73B6703A-A539-440C-80D2-2BA590C93FA2}">
      <dgm:prSet/>
      <dgm:spPr/>
      <dgm:t>
        <a:bodyPr/>
        <a:lstStyle/>
        <a:p>
          <a:endParaRPr lang="nl-NL"/>
        </a:p>
      </dgm:t>
    </dgm:pt>
    <dgm:pt modelId="{E5ED3B55-3395-48C0-82CC-EE50DBA8744E}" type="sibTrans" cxnId="{73B6703A-A539-440C-80D2-2BA590C93FA2}">
      <dgm:prSet/>
      <dgm:spPr/>
      <dgm:t>
        <a:bodyPr/>
        <a:lstStyle/>
        <a:p>
          <a:endParaRPr lang="nl-NL"/>
        </a:p>
      </dgm:t>
    </dgm:pt>
    <dgm:pt modelId="{EA713129-1CF1-44F4-A97D-FD5CF859DEA2}">
      <dgm:prSet phldrT="[Tekst]" custT="1"/>
      <dgm:spPr/>
      <dgm:t>
        <a:bodyPr/>
        <a:lstStyle/>
        <a:p>
          <a:r>
            <a:rPr lang="nl-NL" sz="2400" b="1" dirty="0">
              <a:solidFill>
                <a:schemeClr val="tx1"/>
              </a:solidFill>
            </a:rPr>
            <a:t>De instructeur noemt goede punten (val hierbij niet in herhaling)</a:t>
          </a:r>
        </a:p>
      </dgm:t>
    </dgm:pt>
    <dgm:pt modelId="{E01C78BE-E54B-4285-B174-89FCF5ED7C5A}" type="parTrans" cxnId="{629E5DAA-5A40-4CD3-BB58-2CAA48322C7E}">
      <dgm:prSet/>
      <dgm:spPr/>
      <dgm:t>
        <a:bodyPr/>
        <a:lstStyle/>
        <a:p>
          <a:endParaRPr lang="nl-NL"/>
        </a:p>
      </dgm:t>
    </dgm:pt>
    <dgm:pt modelId="{945E7287-82F6-4445-9428-9EB868237118}" type="sibTrans" cxnId="{629E5DAA-5A40-4CD3-BB58-2CAA48322C7E}">
      <dgm:prSet/>
      <dgm:spPr/>
      <dgm:t>
        <a:bodyPr/>
        <a:lstStyle/>
        <a:p>
          <a:endParaRPr lang="nl-NL"/>
        </a:p>
      </dgm:t>
    </dgm:pt>
    <dgm:pt modelId="{0A86BDCB-8F6B-47C2-BE3A-66CE0106EDDB}">
      <dgm:prSet phldrT="[Tekst]" custT="1"/>
      <dgm:spPr/>
      <dgm:t>
        <a:bodyPr/>
        <a:lstStyle/>
        <a:p>
          <a:r>
            <a:rPr lang="nl-NL" sz="2400" b="1">
              <a:solidFill>
                <a:schemeClr val="tx1"/>
              </a:solidFill>
            </a:rPr>
            <a:t>De instructeur vraagt de cursist verbeterpunten te benoemen</a:t>
          </a:r>
        </a:p>
      </dgm:t>
    </dgm:pt>
    <dgm:pt modelId="{A9D947BF-5EBC-4B15-9058-5CCA8A0D01B6}" type="parTrans" cxnId="{1F76F319-3DB2-4989-9F69-CF662BEC4985}">
      <dgm:prSet/>
      <dgm:spPr/>
      <dgm:t>
        <a:bodyPr/>
        <a:lstStyle/>
        <a:p>
          <a:endParaRPr lang="nl-NL"/>
        </a:p>
      </dgm:t>
    </dgm:pt>
    <dgm:pt modelId="{91D1C0F1-C46D-4B21-BBE8-59C343972CE7}" type="sibTrans" cxnId="{1F76F319-3DB2-4989-9F69-CF662BEC4985}">
      <dgm:prSet/>
      <dgm:spPr/>
      <dgm:t>
        <a:bodyPr/>
        <a:lstStyle/>
        <a:p>
          <a:endParaRPr lang="nl-NL"/>
        </a:p>
      </dgm:t>
    </dgm:pt>
    <dgm:pt modelId="{F7561242-46D5-4214-9CF8-3B6C573ABB1A}">
      <dgm:prSet phldrT="[Tekst]" custT="1"/>
      <dgm:spPr/>
      <dgm:t>
        <a:bodyPr/>
        <a:lstStyle/>
        <a:p>
          <a:r>
            <a:rPr lang="nl-NL" sz="2400" b="1" dirty="0">
              <a:solidFill>
                <a:schemeClr val="tx1"/>
              </a:solidFill>
            </a:rPr>
            <a:t>De instructeur noemt verbeterpunten</a:t>
          </a:r>
        </a:p>
      </dgm:t>
    </dgm:pt>
    <dgm:pt modelId="{C592855A-2428-406C-A18A-9CAE35A56B6C}" type="parTrans" cxnId="{FE37E367-AC42-4DE2-856D-EFA23A15814E}">
      <dgm:prSet/>
      <dgm:spPr/>
      <dgm:t>
        <a:bodyPr/>
        <a:lstStyle/>
        <a:p>
          <a:endParaRPr lang="nl-NL"/>
        </a:p>
      </dgm:t>
    </dgm:pt>
    <dgm:pt modelId="{55EBE0CF-13F5-4189-BD46-43E742A79456}" type="sibTrans" cxnId="{FE37E367-AC42-4DE2-856D-EFA23A15814E}">
      <dgm:prSet/>
      <dgm:spPr/>
      <dgm:t>
        <a:bodyPr/>
        <a:lstStyle/>
        <a:p>
          <a:endParaRPr lang="nl-NL"/>
        </a:p>
      </dgm:t>
    </dgm:pt>
    <dgm:pt modelId="{1F6C478E-6A72-460C-A25E-02BAF4553205}">
      <dgm:prSet phldrT="[Tekst]" custT="1"/>
      <dgm:spPr/>
      <dgm:t>
        <a:bodyPr/>
        <a:lstStyle/>
        <a:p>
          <a:r>
            <a:rPr lang="nl-NL" sz="2400" b="1" dirty="0">
              <a:solidFill>
                <a:schemeClr val="tx1"/>
              </a:solidFill>
            </a:rPr>
            <a:t>De instructeur vat het gesprek samen</a:t>
          </a:r>
        </a:p>
      </dgm:t>
    </dgm:pt>
    <dgm:pt modelId="{152B2A2D-8A07-4DF3-8123-03F453C68A5E}" type="sibTrans" cxnId="{8389EBDC-8041-4759-9648-C72353B6080D}">
      <dgm:prSet/>
      <dgm:spPr/>
      <dgm:t>
        <a:bodyPr/>
        <a:lstStyle/>
        <a:p>
          <a:endParaRPr lang="nl-NL"/>
        </a:p>
      </dgm:t>
    </dgm:pt>
    <dgm:pt modelId="{33CC6DA8-F240-426A-AB65-74B8EFC57C42}" type="parTrans" cxnId="{8389EBDC-8041-4759-9648-C72353B6080D}">
      <dgm:prSet/>
      <dgm:spPr/>
      <dgm:t>
        <a:bodyPr/>
        <a:lstStyle/>
        <a:p>
          <a:endParaRPr lang="nl-NL"/>
        </a:p>
      </dgm:t>
    </dgm:pt>
    <dgm:pt modelId="{F3CBB548-938E-43A7-9016-C64D1CD22237}" type="pres">
      <dgm:prSet presAssocID="{2F55860B-8B9C-40F5-A8BB-3D1C5103DF01}" presName="Name0" presStyleCnt="0">
        <dgm:presLayoutVars>
          <dgm:dir/>
          <dgm:animLvl val="lvl"/>
          <dgm:resizeHandles val="exact"/>
        </dgm:presLayoutVars>
      </dgm:prSet>
      <dgm:spPr/>
    </dgm:pt>
    <dgm:pt modelId="{31133C3C-770B-44EE-8EDB-49A74431F67F}" type="pres">
      <dgm:prSet presAssocID="{1F6C478E-6A72-460C-A25E-02BAF4553205}" presName="boxAndChildren" presStyleCnt="0"/>
      <dgm:spPr/>
    </dgm:pt>
    <dgm:pt modelId="{BE10A9BB-0819-4151-8F35-C97DDE96D53E}" type="pres">
      <dgm:prSet presAssocID="{1F6C478E-6A72-460C-A25E-02BAF4553205}" presName="parentTextBox" presStyleLbl="node1" presStyleIdx="0" presStyleCnt="5"/>
      <dgm:spPr/>
    </dgm:pt>
    <dgm:pt modelId="{D36B8338-3C58-4E1E-9015-F4EA165EA682}" type="pres">
      <dgm:prSet presAssocID="{55EBE0CF-13F5-4189-BD46-43E742A79456}" presName="sp" presStyleCnt="0"/>
      <dgm:spPr/>
    </dgm:pt>
    <dgm:pt modelId="{9CEAB630-7CD7-49F4-B492-F96CC78EB920}" type="pres">
      <dgm:prSet presAssocID="{F7561242-46D5-4214-9CF8-3B6C573ABB1A}" presName="arrowAndChildren" presStyleCnt="0"/>
      <dgm:spPr/>
    </dgm:pt>
    <dgm:pt modelId="{DB8E18D9-ACF9-4643-B5F1-77B542F2CAAB}" type="pres">
      <dgm:prSet presAssocID="{F7561242-46D5-4214-9CF8-3B6C573ABB1A}" presName="parentTextArrow" presStyleLbl="node1" presStyleIdx="1" presStyleCnt="5"/>
      <dgm:spPr/>
    </dgm:pt>
    <dgm:pt modelId="{57837A34-4EE3-4583-A5BC-455E0F9CE49B}" type="pres">
      <dgm:prSet presAssocID="{91D1C0F1-C46D-4B21-BBE8-59C343972CE7}" presName="sp" presStyleCnt="0"/>
      <dgm:spPr/>
    </dgm:pt>
    <dgm:pt modelId="{360C130C-C0F4-433A-853E-0ACF5622C036}" type="pres">
      <dgm:prSet presAssocID="{0A86BDCB-8F6B-47C2-BE3A-66CE0106EDDB}" presName="arrowAndChildren" presStyleCnt="0"/>
      <dgm:spPr/>
    </dgm:pt>
    <dgm:pt modelId="{01D7EDEB-A4BA-4C2C-B4B6-190B5D9AC197}" type="pres">
      <dgm:prSet presAssocID="{0A86BDCB-8F6B-47C2-BE3A-66CE0106EDDB}" presName="parentTextArrow" presStyleLbl="node1" presStyleIdx="2" presStyleCnt="5"/>
      <dgm:spPr/>
    </dgm:pt>
    <dgm:pt modelId="{48E46E5B-6425-41E2-A1A7-3EAE19B7D304}" type="pres">
      <dgm:prSet presAssocID="{945E7287-82F6-4445-9428-9EB868237118}" presName="sp" presStyleCnt="0"/>
      <dgm:spPr/>
    </dgm:pt>
    <dgm:pt modelId="{87B2274D-DAAA-453D-A498-D357F43FA297}" type="pres">
      <dgm:prSet presAssocID="{EA713129-1CF1-44F4-A97D-FD5CF859DEA2}" presName="arrowAndChildren" presStyleCnt="0"/>
      <dgm:spPr/>
    </dgm:pt>
    <dgm:pt modelId="{F9B5640E-79A5-43A7-9BAA-58CA949E98EE}" type="pres">
      <dgm:prSet presAssocID="{EA713129-1CF1-44F4-A97D-FD5CF859DEA2}" presName="parentTextArrow" presStyleLbl="node1" presStyleIdx="3" presStyleCnt="5"/>
      <dgm:spPr/>
    </dgm:pt>
    <dgm:pt modelId="{D1BCF8AB-5631-4223-A6B2-B09186D22B22}" type="pres">
      <dgm:prSet presAssocID="{E5ED3B55-3395-48C0-82CC-EE50DBA8744E}" presName="sp" presStyleCnt="0"/>
      <dgm:spPr/>
    </dgm:pt>
    <dgm:pt modelId="{FDA6C7A2-7388-454D-978B-D47939D49AD7}" type="pres">
      <dgm:prSet presAssocID="{1C675232-431A-4289-80AA-8A473A10CACD}" presName="arrowAndChildren" presStyleCnt="0"/>
      <dgm:spPr/>
    </dgm:pt>
    <dgm:pt modelId="{6FE154E7-50E6-4628-82D4-B00AF5DF255A}" type="pres">
      <dgm:prSet presAssocID="{1C675232-431A-4289-80AA-8A473A10CACD}" presName="parentTextArrow" presStyleLbl="node1" presStyleIdx="4" presStyleCnt="5"/>
      <dgm:spPr/>
    </dgm:pt>
  </dgm:ptLst>
  <dgm:cxnLst>
    <dgm:cxn modelId="{1F76F319-3DB2-4989-9F69-CF662BEC4985}" srcId="{2F55860B-8B9C-40F5-A8BB-3D1C5103DF01}" destId="{0A86BDCB-8F6B-47C2-BE3A-66CE0106EDDB}" srcOrd="2" destOrd="0" parTransId="{A9D947BF-5EBC-4B15-9058-5CCA8A0D01B6}" sibTransId="{91D1C0F1-C46D-4B21-BBE8-59C343972CE7}"/>
    <dgm:cxn modelId="{72ECCE29-220D-4347-890A-A3B36A341866}" type="presOf" srcId="{EA713129-1CF1-44F4-A97D-FD5CF859DEA2}" destId="{F9B5640E-79A5-43A7-9BAA-58CA949E98EE}" srcOrd="0" destOrd="0" presId="urn:microsoft.com/office/officeart/2005/8/layout/process4"/>
    <dgm:cxn modelId="{73B6703A-A539-440C-80D2-2BA590C93FA2}" srcId="{2F55860B-8B9C-40F5-A8BB-3D1C5103DF01}" destId="{1C675232-431A-4289-80AA-8A473A10CACD}" srcOrd="0" destOrd="0" parTransId="{4BD6396F-0A9F-4C9E-8F16-09214CCD31DB}" sibTransId="{E5ED3B55-3395-48C0-82CC-EE50DBA8744E}"/>
    <dgm:cxn modelId="{5FB15161-EA38-DB4B-BF3B-787068AD906A}" type="presOf" srcId="{2F55860B-8B9C-40F5-A8BB-3D1C5103DF01}" destId="{F3CBB548-938E-43A7-9016-C64D1CD22237}" srcOrd="0" destOrd="0" presId="urn:microsoft.com/office/officeart/2005/8/layout/process4"/>
    <dgm:cxn modelId="{FE37E367-AC42-4DE2-856D-EFA23A15814E}" srcId="{2F55860B-8B9C-40F5-A8BB-3D1C5103DF01}" destId="{F7561242-46D5-4214-9CF8-3B6C573ABB1A}" srcOrd="3" destOrd="0" parTransId="{C592855A-2428-406C-A18A-9CAE35A56B6C}" sibTransId="{55EBE0CF-13F5-4189-BD46-43E742A79456}"/>
    <dgm:cxn modelId="{D2AE2254-D03C-CA4F-BE0C-AD112E884D0A}" type="presOf" srcId="{0A86BDCB-8F6B-47C2-BE3A-66CE0106EDDB}" destId="{01D7EDEB-A4BA-4C2C-B4B6-190B5D9AC197}" srcOrd="0" destOrd="0" presId="urn:microsoft.com/office/officeart/2005/8/layout/process4"/>
    <dgm:cxn modelId="{C2D74089-BE95-A247-ADAC-5134F0A53B30}" type="presOf" srcId="{F7561242-46D5-4214-9CF8-3B6C573ABB1A}" destId="{DB8E18D9-ACF9-4643-B5F1-77B542F2CAAB}" srcOrd="0" destOrd="0" presId="urn:microsoft.com/office/officeart/2005/8/layout/process4"/>
    <dgm:cxn modelId="{1469278B-071B-3447-AF8D-ED84D45195BD}" type="presOf" srcId="{1F6C478E-6A72-460C-A25E-02BAF4553205}" destId="{BE10A9BB-0819-4151-8F35-C97DDE96D53E}" srcOrd="0" destOrd="0" presId="urn:microsoft.com/office/officeart/2005/8/layout/process4"/>
    <dgm:cxn modelId="{629E5DAA-5A40-4CD3-BB58-2CAA48322C7E}" srcId="{2F55860B-8B9C-40F5-A8BB-3D1C5103DF01}" destId="{EA713129-1CF1-44F4-A97D-FD5CF859DEA2}" srcOrd="1" destOrd="0" parTransId="{E01C78BE-E54B-4285-B174-89FCF5ED7C5A}" sibTransId="{945E7287-82F6-4445-9428-9EB868237118}"/>
    <dgm:cxn modelId="{58DAC1B5-6EE6-AE42-A833-6530A7073F58}" type="presOf" srcId="{1C675232-431A-4289-80AA-8A473A10CACD}" destId="{6FE154E7-50E6-4628-82D4-B00AF5DF255A}" srcOrd="0" destOrd="0" presId="urn:microsoft.com/office/officeart/2005/8/layout/process4"/>
    <dgm:cxn modelId="{8389EBDC-8041-4759-9648-C72353B6080D}" srcId="{2F55860B-8B9C-40F5-A8BB-3D1C5103DF01}" destId="{1F6C478E-6A72-460C-A25E-02BAF4553205}" srcOrd="4" destOrd="0" parTransId="{33CC6DA8-F240-426A-AB65-74B8EFC57C42}" sibTransId="{152B2A2D-8A07-4DF3-8123-03F453C68A5E}"/>
    <dgm:cxn modelId="{099A6BD4-8632-9641-BF68-9EB24ECA5887}" type="presParOf" srcId="{F3CBB548-938E-43A7-9016-C64D1CD22237}" destId="{31133C3C-770B-44EE-8EDB-49A74431F67F}" srcOrd="0" destOrd="0" presId="urn:microsoft.com/office/officeart/2005/8/layout/process4"/>
    <dgm:cxn modelId="{3861DBF6-0BE9-EF42-9C48-68A029A0B416}" type="presParOf" srcId="{31133C3C-770B-44EE-8EDB-49A74431F67F}" destId="{BE10A9BB-0819-4151-8F35-C97DDE96D53E}" srcOrd="0" destOrd="0" presId="urn:microsoft.com/office/officeart/2005/8/layout/process4"/>
    <dgm:cxn modelId="{9F1BB04A-21C6-E14E-9ED6-61CB6029E304}" type="presParOf" srcId="{F3CBB548-938E-43A7-9016-C64D1CD22237}" destId="{D36B8338-3C58-4E1E-9015-F4EA165EA682}" srcOrd="1" destOrd="0" presId="urn:microsoft.com/office/officeart/2005/8/layout/process4"/>
    <dgm:cxn modelId="{5B119A44-1BBA-4D4A-A562-9A268A475119}" type="presParOf" srcId="{F3CBB548-938E-43A7-9016-C64D1CD22237}" destId="{9CEAB630-7CD7-49F4-B492-F96CC78EB920}" srcOrd="2" destOrd="0" presId="urn:microsoft.com/office/officeart/2005/8/layout/process4"/>
    <dgm:cxn modelId="{5641287D-7D01-D54A-8CB4-B40BA4C6FC2F}" type="presParOf" srcId="{9CEAB630-7CD7-49F4-B492-F96CC78EB920}" destId="{DB8E18D9-ACF9-4643-B5F1-77B542F2CAAB}" srcOrd="0" destOrd="0" presId="urn:microsoft.com/office/officeart/2005/8/layout/process4"/>
    <dgm:cxn modelId="{70F339F9-4D5B-D645-BA78-1C9609063804}" type="presParOf" srcId="{F3CBB548-938E-43A7-9016-C64D1CD22237}" destId="{57837A34-4EE3-4583-A5BC-455E0F9CE49B}" srcOrd="3" destOrd="0" presId="urn:microsoft.com/office/officeart/2005/8/layout/process4"/>
    <dgm:cxn modelId="{309CE456-FC24-EF4D-80C4-139444548C89}" type="presParOf" srcId="{F3CBB548-938E-43A7-9016-C64D1CD22237}" destId="{360C130C-C0F4-433A-853E-0ACF5622C036}" srcOrd="4" destOrd="0" presId="urn:microsoft.com/office/officeart/2005/8/layout/process4"/>
    <dgm:cxn modelId="{80F54AE7-6F9C-494C-9CF4-07C8900B18DE}" type="presParOf" srcId="{360C130C-C0F4-433A-853E-0ACF5622C036}" destId="{01D7EDEB-A4BA-4C2C-B4B6-190B5D9AC197}" srcOrd="0" destOrd="0" presId="urn:microsoft.com/office/officeart/2005/8/layout/process4"/>
    <dgm:cxn modelId="{B3125408-F918-1D40-80C4-D230F97ED108}" type="presParOf" srcId="{F3CBB548-938E-43A7-9016-C64D1CD22237}" destId="{48E46E5B-6425-41E2-A1A7-3EAE19B7D304}" srcOrd="5" destOrd="0" presId="urn:microsoft.com/office/officeart/2005/8/layout/process4"/>
    <dgm:cxn modelId="{023BEB96-2DFE-CB4C-8C69-133DFB1E3B54}" type="presParOf" srcId="{F3CBB548-938E-43A7-9016-C64D1CD22237}" destId="{87B2274D-DAAA-453D-A498-D357F43FA297}" srcOrd="6" destOrd="0" presId="urn:microsoft.com/office/officeart/2005/8/layout/process4"/>
    <dgm:cxn modelId="{9B8F71B5-D8E7-3C4E-A922-1870FA4AB5FD}" type="presParOf" srcId="{87B2274D-DAAA-453D-A498-D357F43FA297}" destId="{F9B5640E-79A5-43A7-9BAA-58CA949E98EE}" srcOrd="0" destOrd="0" presId="urn:microsoft.com/office/officeart/2005/8/layout/process4"/>
    <dgm:cxn modelId="{0753A8BE-5EDC-C84E-B68F-05E8745B889E}" type="presParOf" srcId="{F3CBB548-938E-43A7-9016-C64D1CD22237}" destId="{D1BCF8AB-5631-4223-A6B2-B09186D22B22}" srcOrd="7" destOrd="0" presId="urn:microsoft.com/office/officeart/2005/8/layout/process4"/>
    <dgm:cxn modelId="{ADF8CF3E-246B-C341-8E07-BC1D660DC91A}" type="presParOf" srcId="{F3CBB548-938E-43A7-9016-C64D1CD22237}" destId="{FDA6C7A2-7388-454D-978B-D47939D49AD7}" srcOrd="8" destOrd="0" presId="urn:microsoft.com/office/officeart/2005/8/layout/process4"/>
    <dgm:cxn modelId="{24DA3BF9-6F36-324A-A2DC-FD6FE50AD709}" type="presParOf" srcId="{FDA6C7A2-7388-454D-978B-D47939D49AD7}" destId="{6FE154E7-50E6-4628-82D4-B00AF5DF25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0A9BB-0819-4151-8F35-C97DDE96D53E}">
      <dsp:nvSpPr>
        <dsp:cNvPr id="0" name=""/>
        <dsp:cNvSpPr/>
      </dsp:nvSpPr>
      <dsp:spPr>
        <a:xfrm>
          <a:off x="0" y="3886230"/>
          <a:ext cx="8229600" cy="6375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chemeClr val="tx1"/>
              </a:solidFill>
            </a:rPr>
            <a:t>De instructeur vat het gesprek samen</a:t>
          </a:r>
        </a:p>
      </dsp:txBody>
      <dsp:txXfrm>
        <a:off x="0" y="3886230"/>
        <a:ext cx="8229600" cy="637568"/>
      </dsp:txXfrm>
    </dsp:sp>
    <dsp:sp modelId="{DB8E18D9-ACF9-4643-B5F1-77B542F2CAAB}">
      <dsp:nvSpPr>
        <dsp:cNvPr id="0" name=""/>
        <dsp:cNvSpPr/>
      </dsp:nvSpPr>
      <dsp:spPr>
        <a:xfrm rot="10800000">
          <a:off x="0" y="2915214"/>
          <a:ext cx="8229600" cy="98058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chemeClr val="tx1"/>
              </a:solidFill>
            </a:rPr>
            <a:t>De instructeur noemt verbeterpunten</a:t>
          </a:r>
        </a:p>
      </dsp:txBody>
      <dsp:txXfrm rot="10800000">
        <a:off x="0" y="2915214"/>
        <a:ext cx="8229600" cy="637151"/>
      </dsp:txXfrm>
    </dsp:sp>
    <dsp:sp modelId="{01D7EDEB-A4BA-4C2C-B4B6-190B5D9AC197}">
      <dsp:nvSpPr>
        <dsp:cNvPr id="0" name=""/>
        <dsp:cNvSpPr/>
      </dsp:nvSpPr>
      <dsp:spPr>
        <a:xfrm rot="10800000">
          <a:off x="0" y="1944197"/>
          <a:ext cx="8229600" cy="98058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</a:rPr>
            <a:t>De instructeur vraagt de cursist verbeterpunten te benoemen</a:t>
          </a:r>
        </a:p>
      </dsp:txBody>
      <dsp:txXfrm rot="10800000">
        <a:off x="0" y="1944197"/>
        <a:ext cx="8229600" cy="637151"/>
      </dsp:txXfrm>
    </dsp:sp>
    <dsp:sp modelId="{F9B5640E-79A5-43A7-9BAA-58CA949E98EE}">
      <dsp:nvSpPr>
        <dsp:cNvPr id="0" name=""/>
        <dsp:cNvSpPr/>
      </dsp:nvSpPr>
      <dsp:spPr>
        <a:xfrm rot="10800000">
          <a:off x="0" y="973180"/>
          <a:ext cx="8229600" cy="98058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chemeClr val="tx1"/>
              </a:solidFill>
            </a:rPr>
            <a:t>De instructeur noemt goede punten (val hierbij niet in herhaling)</a:t>
          </a:r>
        </a:p>
      </dsp:txBody>
      <dsp:txXfrm rot="10800000">
        <a:off x="0" y="973180"/>
        <a:ext cx="8229600" cy="637151"/>
      </dsp:txXfrm>
    </dsp:sp>
    <dsp:sp modelId="{6FE154E7-50E6-4628-82D4-B00AF5DF255A}">
      <dsp:nvSpPr>
        <dsp:cNvPr id="0" name=""/>
        <dsp:cNvSpPr/>
      </dsp:nvSpPr>
      <dsp:spPr>
        <a:xfrm rot="10800000">
          <a:off x="0" y="2163"/>
          <a:ext cx="8229600" cy="98058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chemeClr val="tx1"/>
              </a:solidFill>
            </a:rPr>
            <a:t>De instructeur vraagt de cursist de goede punten te benoemen</a:t>
          </a:r>
        </a:p>
      </dsp:txBody>
      <dsp:txXfrm rot="10800000">
        <a:off x="0" y="2163"/>
        <a:ext cx="8229600" cy="637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8227E966-7E99-4CD2-9E23-3778E556BA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l-NL" altLang="nl-NL"/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B73F302D-E00F-408D-9E6C-A66F133646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nl-NL" altLang="nl-NL"/>
          </a:p>
        </p:txBody>
      </p:sp>
      <p:sp>
        <p:nvSpPr>
          <p:cNvPr id="180228" name="Rectangle 4">
            <a:extLst>
              <a:ext uri="{FF2B5EF4-FFF2-40B4-BE49-F238E27FC236}">
                <a16:creationId xmlns:a16="http://schemas.microsoft.com/office/drawing/2014/main" id="{45CA8390-BCAC-4161-A7DF-9E9A7483B7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l-NL" altLang="nl-NL"/>
          </a:p>
        </p:txBody>
      </p:sp>
      <p:sp>
        <p:nvSpPr>
          <p:cNvPr id="180229" name="Rectangle 5">
            <a:extLst>
              <a:ext uri="{FF2B5EF4-FFF2-40B4-BE49-F238E27FC236}">
                <a16:creationId xmlns:a16="http://schemas.microsoft.com/office/drawing/2014/main" id="{A4F0F7DA-3559-4C10-90B9-0880B0B649F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021AB1A-E605-4278-A291-F922C687427C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F4D88D3-98F9-49BC-B30E-FA69126B4A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l-NL" altLang="nl-NL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F12CB76-2A57-4122-B2E0-F43B5A8BB4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nl-NL" altLang="nl-N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22F4A7F-D895-400F-B706-FF918667EA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9F2E2A14-4D1D-4B2B-B1EC-C22DF511EF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939954F2-118E-4938-80B0-B2C3240657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l-NL" altLang="nl-NL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8DA4CDD7-9982-411B-9277-0897EA131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1323D8-32ED-4478-A063-A4A336792C49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323D8-32ED-4478-A063-A4A336792C49}" type="slidenum">
              <a:rPr lang="nl-NL" altLang="nl-NL" smtClean="0"/>
              <a:pPr/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95879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8531A2D2-B712-4019-9AF4-81C44B110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AA25E4-7FDA-4DCD-9B5E-D813190C6842}" type="slidenum">
              <a:rPr lang="nl-NL" altLang="nl-NL"/>
              <a:pPr>
                <a:spcBef>
                  <a:spcPct val="0"/>
                </a:spcBef>
              </a:pPr>
              <a:t>11</a:t>
            </a:fld>
            <a:endParaRPr lang="nl-NL" altLang="nl-NL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358BCC53-3967-4114-9BC5-C206C9DF72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A2FD900-F77E-4CDC-B10E-EF7D4927B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437F1A78-B927-4310-A0A4-FB7D90030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30CF57-B6DC-4BCC-A31A-6E3A8E1161B5}" type="slidenum">
              <a:rPr lang="nl-NL" altLang="nl-NL"/>
              <a:pPr>
                <a:spcBef>
                  <a:spcPct val="0"/>
                </a:spcBef>
              </a:pPr>
              <a:t>2</a:t>
            </a:fld>
            <a:endParaRPr lang="nl-NL" altLang="nl-NL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F5F7D440-8788-42C1-9EE6-CF7875FA59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0D1DC9F-9327-4627-B662-19867FD16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Oefening, afgewisseld met feedback baart kunst. Veel (gericht) oefenen, niet te veel praten maar doen. </a:t>
            </a:r>
          </a:p>
        </p:txBody>
      </p:sp>
    </p:spTree>
    <p:extLst>
      <p:ext uri="{BB962C8B-B14F-4D97-AF65-F5344CB8AC3E}">
        <p14:creationId xmlns:p14="http://schemas.microsoft.com/office/powerpoint/2010/main" val="39427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84D00992-6F93-43E1-A7E7-FFC42DFF3A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F325C4-5933-4359-A360-D9CEB9FFB8CD}" type="slidenum">
              <a:rPr lang="nl-NL" altLang="nl-NL"/>
              <a:pPr>
                <a:spcBef>
                  <a:spcPct val="0"/>
                </a:spcBef>
              </a:pPr>
              <a:t>3</a:t>
            </a:fld>
            <a:endParaRPr lang="nl-NL" altLang="nl-NL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053E70F-B612-43D0-9C65-F4F3A5179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CA4811F-069E-4E56-8FFA-18966147D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Cursist kan benoemen welke voorwaarden nodig zijn om succesvol les te geven aan volwassenen.</a:t>
            </a:r>
          </a:p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84D00992-6F93-43E1-A7E7-FFC42DFF3A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F325C4-5933-4359-A360-D9CEB9FFB8CD}" type="slidenum">
              <a:rPr lang="nl-NL" altLang="nl-NL"/>
              <a:pPr>
                <a:spcBef>
                  <a:spcPct val="0"/>
                </a:spcBef>
              </a:pPr>
              <a:t>4</a:t>
            </a:fld>
            <a:endParaRPr lang="nl-NL" altLang="nl-NL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053E70F-B612-43D0-9C65-F4F3A5179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CA4811F-069E-4E56-8FFA-18966147D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Cursist kan benoemen welke voorwaarden nodig zijn om succesvol les te geven aan volwassenen.</a:t>
            </a:r>
          </a:p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35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4710C092-8281-4255-AC7D-95837FCD94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FDFB804-9DD8-4B0F-BDEA-06E2FBC54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4390" tIns="42195" rIns="84390" bIns="42195"/>
          <a:lstStyle/>
          <a:p>
            <a:pPr>
              <a:defRPr/>
            </a:pPr>
            <a:r>
              <a:rPr lang="nl-NL" sz="1100" dirty="0">
                <a:latin typeface="Arial" charset="0"/>
                <a:ea typeface="+mn-ea"/>
              </a:rPr>
              <a:t>Feedback een essentieel element van het leerproces. Geconcludeerd</a:t>
            </a:r>
          </a:p>
          <a:p>
            <a:pPr>
              <a:defRPr/>
            </a:pPr>
            <a:r>
              <a:rPr lang="nl-NL" sz="1100" dirty="0">
                <a:latin typeface="Arial" charset="0"/>
                <a:ea typeface="+mn-ea"/>
              </a:rPr>
              <a:t>is dat onderzoek steeds opnieuw aantoont dat feedback het leren</a:t>
            </a:r>
          </a:p>
          <a:p>
            <a:pPr>
              <a:defRPr/>
            </a:pPr>
            <a:r>
              <a:rPr lang="nl-NL" sz="1100" dirty="0">
                <a:latin typeface="Arial" charset="0"/>
                <a:ea typeface="+mn-ea"/>
              </a:rPr>
              <a:t>bevordert. Deze verbeteringen worden in elk onderzoek gevonden en lijken</a:t>
            </a:r>
          </a:p>
          <a:p>
            <a:pPr>
              <a:defRPr/>
            </a:pPr>
            <a:r>
              <a:rPr lang="nl-NL" sz="1100" dirty="0">
                <a:latin typeface="Arial" charset="0"/>
                <a:ea typeface="+mn-ea"/>
              </a:rPr>
              <a:t>de grootste invloed te hebben op het leren van alle onderzochte factoren.</a:t>
            </a:r>
          </a:p>
          <a:p>
            <a:pPr>
              <a:defRPr/>
            </a:pPr>
            <a:endParaRPr lang="nl-NL" sz="1100" dirty="0">
              <a:latin typeface="Arial" charset="0"/>
              <a:ea typeface="+mn-ea"/>
            </a:endParaRPr>
          </a:p>
          <a:p>
            <a:pPr>
              <a:defRPr/>
            </a:pPr>
            <a:r>
              <a:rPr lang="nl-NL" sz="1100" dirty="0">
                <a:latin typeface="Arial" charset="0"/>
                <a:ea typeface="+mn-ea"/>
              </a:rPr>
              <a:t>De standaard is de richtlijn van………</a:t>
            </a:r>
            <a:endParaRPr lang="nl-NL" dirty="0"/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F4CC4E47-6FDF-4EBA-8345-5D1486C0B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2DB63116-51CD-4A61-BF31-6F419024C7BC}" type="slidenum">
              <a:rPr lang="nl-NL" altLang="nl-NL"/>
              <a:pPr/>
              <a:t>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251D3FA5-986C-4502-8DB2-E7F726A39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5D46E73-6902-4288-B430-976489777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4390" tIns="42195" rIns="84390" bIns="42195"/>
          <a:lstStyle/>
          <a:p>
            <a:pPr>
              <a:defRPr/>
            </a:pPr>
            <a:r>
              <a:rPr lang="nl-NL" sz="1100" i="1" dirty="0">
                <a:latin typeface="Arial" charset="0"/>
                <a:ea typeface="+mn-ea"/>
              </a:rPr>
              <a:t>Briefje dochter school: effectiviteit beperkt want zegt niets over wat goed is en waarom het goed is</a:t>
            </a:r>
          </a:p>
          <a:p>
            <a:pPr>
              <a:defRPr/>
            </a:pPr>
            <a:endParaRPr lang="nl-NL" sz="1100" i="1" dirty="0">
              <a:latin typeface="Arial" charset="0"/>
              <a:ea typeface="+mn-ea"/>
            </a:endParaRPr>
          </a:p>
          <a:p>
            <a:pPr>
              <a:defRPr/>
            </a:pPr>
            <a:r>
              <a:rPr lang="nl-NL" sz="1100" i="1" dirty="0">
                <a:latin typeface="Arial" charset="0"/>
                <a:ea typeface="+mn-ea"/>
              </a:rPr>
              <a:t>Specifiek</a:t>
            </a:r>
          </a:p>
          <a:p>
            <a:pPr>
              <a:defRPr/>
            </a:pPr>
            <a:r>
              <a:rPr lang="nl-NL" sz="1100" dirty="0">
                <a:latin typeface="Arial" charset="0"/>
                <a:ea typeface="+mn-ea"/>
              </a:rPr>
              <a:t>Alleen een uitspraak doen over de kwaliteit (goed gedaan, nog niet</a:t>
            </a:r>
          </a:p>
          <a:p>
            <a:pPr>
              <a:defRPr/>
            </a:pPr>
            <a:r>
              <a:rPr lang="nl-NL" sz="1100" dirty="0">
                <a:latin typeface="Arial" charset="0"/>
                <a:ea typeface="+mn-ea"/>
              </a:rPr>
              <a:t>helemaal compleet) is niet voldoende om er van te kunnen leren. De cursist</a:t>
            </a:r>
          </a:p>
          <a:p>
            <a:pPr>
              <a:defRPr/>
            </a:pPr>
            <a:r>
              <a:rPr lang="nl-NL" sz="1100" dirty="0">
                <a:latin typeface="Arial" charset="0"/>
                <a:ea typeface="+mn-ea"/>
              </a:rPr>
              <a:t>zal extra informatie moeten en willen hebben over wat goed was en</a:t>
            </a:r>
          </a:p>
          <a:p>
            <a:pPr>
              <a:defRPr/>
            </a:pPr>
            <a:r>
              <a:rPr lang="nl-NL" sz="1100" dirty="0">
                <a:latin typeface="Arial" charset="0"/>
                <a:ea typeface="+mn-ea"/>
              </a:rPr>
              <a:t>waarom het goed was en wat beter kan en hoe en waarom het beter kan.</a:t>
            </a:r>
            <a:endParaRPr lang="nl-NL" dirty="0"/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9997D31E-02A2-4623-AAC3-E1D8E5ECC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AC20F29-7E3E-49FF-81F1-3BDB06DF2783}" type="slidenum">
              <a:rPr lang="nl-NL" altLang="nl-NL"/>
              <a:pPr/>
              <a:t>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>
            <a:extLst>
              <a:ext uri="{FF2B5EF4-FFF2-40B4-BE49-F238E27FC236}">
                <a16:creationId xmlns:a16="http://schemas.microsoft.com/office/drawing/2014/main" id="{B07710F7-CBFB-4E97-B612-549D7D628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BA9D96E-B8B7-4A1E-847D-FC21BD012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4390" tIns="42195" rIns="84390" bIns="42195"/>
          <a:lstStyle/>
          <a:p>
            <a:pPr>
              <a:defRPr/>
            </a:pPr>
            <a:r>
              <a:rPr lang="nl-NL" sz="1100" dirty="0">
                <a:latin typeface="Arial" charset="0"/>
                <a:ea typeface="+mn-ea"/>
              </a:rPr>
              <a:t>De feedback gebeurt altijd op basis van observatie, Wat is de standaard/ richtlijn en wat heb je geobserveerd.</a:t>
            </a:r>
          </a:p>
        </p:txBody>
      </p:sp>
      <p:sp>
        <p:nvSpPr>
          <p:cNvPr id="24580" name="Tijdelijke aanduiding voor dianummer 3">
            <a:extLst>
              <a:ext uri="{FF2B5EF4-FFF2-40B4-BE49-F238E27FC236}">
                <a16:creationId xmlns:a16="http://schemas.microsoft.com/office/drawing/2014/main" id="{800F0E51-68FD-4231-BFDF-DB98A3A93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B22E92C6-7F97-4382-A9BA-A9CE0769F429}" type="slidenum">
              <a:rPr lang="nl-NL" altLang="nl-NL"/>
              <a:pPr/>
              <a:t>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>
            <a:extLst>
              <a:ext uri="{FF2B5EF4-FFF2-40B4-BE49-F238E27FC236}">
                <a16:creationId xmlns:a16="http://schemas.microsoft.com/office/drawing/2014/main" id="{5802B50B-BF70-47DE-8FCE-025A55DAB1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Tijdelijke aanduiding voor notities 2">
            <a:extLst>
              <a:ext uri="{FF2B5EF4-FFF2-40B4-BE49-F238E27FC236}">
                <a16:creationId xmlns:a16="http://schemas.microsoft.com/office/drawing/2014/main" id="{A7B7B468-7E4E-43BF-9B8F-3209F0793F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0" tIns="42195" rIns="84390" bIns="42195"/>
          <a:lstStyle/>
          <a:p>
            <a:r>
              <a:rPr lang="nl-NL" altLang="nl-NL"/>
              <a:t>Zelfvertrouwen meegeven: als deze surfer omkijkt kan hij twee dingen denken wouw of shit. Bij wouw heeft hij een goede surf bij shit valt hij</a:t>
            </a:r>
          </a:p>
        </p:txBody>
      </p:sp>
      <p:sp>
        <p:nvSpPr>
          <p:cNvPr id="26628" name="Tijdelijke aanduiding voor dianummer 3">
            <a:extLst>
              <a:ext uri="{FF2B5EF4-FFF2-40B4-BE49-F238E27FC236}">
                <a16:creationId xmlns:a16="http://schemas.microsoft.com/office/drawing/2014/main" id="{9415CE87-D9A2-401A-9CBF-F813CF29A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BE301604-E706-4A1B-A4CA-E2CBCB92FF8A}" type="slidenum">
              <a:rPr lang="nl-NL" altLang="nl-NL"/>
              <a:pPr/>
              <a:t>8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EAD615BB-2F17-4AF1-B5DB-4AA7E47DF5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6F66BE-B9E2-403F-BE09-0CB15A41B114}" type="slidenum">
              <a:rPr lang="nl-NL" altLang="nl-NL"/>
              <a:pPr>
                <a:spcBef>
                  <a:spcPct val="0"/>
                </a:spcBef>
              </a:pPr>
              <a:t>10</a:t>
            </a:fld>
            <a:endParaRPr lang="nl-NL" altLang="nl-NL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7733A3B1-4D6B-4767-B2A9-9BFF2C378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1C756EF-1B17-4722-9BA1-7DD673050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4854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8303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7734300" cy="533400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52600"/>
            <a:ext cx="76962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2168809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06B47FA-8D88-4F64-B5F9-8E502B6EDA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600200"/>
            <a:ext cx="7772400" cy="16557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</a:t>
            </a:r>
            <a:br>
              <a:rPr lang="nl-NL" dirty="0"/>
            </a:br>
            <a:r>
              <a:rPr lang="nl-NL" dirty="0"/>
              <a:t>te bewerken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5752B26-1E4D-4F36-848C-9161C53F36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800" y="3677300"/>
            <a:ext cx="4281616" cy="1505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 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5513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4905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9178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19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692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62260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9021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6138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9F">
            <a:alpha val="2470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6AFA9C1-77F6-41A5-81F5-12DD17CDAE2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F7D453E-2D9B-4402-A104-4804D285AD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1128DFB-7A0D-4894-8F23-43E40ED10471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5812389" y="1987550"/>
            <a:ext cx="27686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2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31001-2002-4E4B-A1E6-CC6FC0EFFE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Leren reanimeren</a:t>
            </a:r>
            <a:br>
              <a:rPr lang="nl-NL" dirty="0"/>
            </a:br>
            <a:r>
              <a:rPr lang="nl-NL" dirty="0"/>
              <a:t>Deel 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7BB1C8-2B12-4163-B4D8-88EA9641F5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Hoe bereik je het beste resultaat met reanimatie onderwijs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DD35E7-B9AD-4F91-A9CB-B8CA400F3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2" y="6160838"/>
            <a:ext cx="1316321" cy="4753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7A132A1-ED26-4A71-80D6-C80FA42A6D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75" y="435756"/>
            <a:ext cx="1886917" cy="7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69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>
            <a:extLst>
              <a:ext uri="{FF2B5EF4-FFF2-40B4-BE49-F238E27FC236}">
                <a16:creationId xmlns:a16="http://schemas.microsoft.com/office/drawing/2014/main" id="{FCD4CACE-9412-4568-A313-B71EFFC2E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" y="2856624"/>
            <a:ext cx="7531100" cy="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400" b="1" dirty="0">
                <a:solidFill>
                  <a:srgbClr val="084077"/>
                </a:solidFill>
              </a:rPr>
              <a:t>VRAGEN? </a:t>
            </a:r>
            <a:endParaRPr lang="en-GB" sz="44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26626DAE-CAE5-46CF-9F8B-3D99D4F4C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8573" y="1934981"/>
            <a:ext cx="6266851" cy="23522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nl-NL" sz="2400" dirty="0" err="1"/>
              <a:t>Observeer</a:t>
            </a:r>
            <a:endParaRPr lang="en-US" altLang="nl-NL" sz="2400" dirty="0"/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nl-NL" sz="2400" dirty="0"/>
              <a:t>Wees </a:t>
            </a:r>
            <a:r>
              <a:rPr lang="en-US" altLang="nl-NL" sz="2400" dirty="0" err="1"/>
              <a:t>specifiek</a:t>
            </a:r>
            <a:endParaRPr lang="en-US" altLang="nl-NL" sz="2400" dirty="0"/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nl-NL" sz="2400" dirty="0" err="1"/>
              <a:t>Intentie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gedrag</a:t>
            </a:r>
            <a:r>
              <a:rPr lang="en-US" altLang="nl-NL" sz="2400" dirty="0"/>
              <a:t> </a:t>
            </a:r>
            <a:r>
              <a:rPr lang="en-US" altLang="nl-NL" sz="2400" dirty="0" err="1"/>
              <a:t>te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veranderen</a:t>
            </a:r>
            <a:endParaRPr lang="en-US" altLang="nl-NL" sz="2400" dirty="0"/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nl-NL" sz="2400" dirty="0" err="1"/>
              <a:t>Gebruik</a:t>
            </a:r>
            <a:r>
              <a:rPr lang="en-US" altLang="nl-NL" sz="2400" dirty="0"/>
              <a:t> </a:t>
            </a:r>
            <a:r>
              <a:rPr lang="en-US" altLang="nl-NL" sz="2400" dirty="0" err="1"/>
              <a:t>structuur</a:t>
            </a:r>
            <a:endParaRPr lang="en-US" altLang="nl-NL" sz="2400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nl-NL" sz="2400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4F32CA1-6B6E-4351-B987-7D427C108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" y="549275"/>
            <a:ext cx="7743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4000" b="1" dirty="0">
                <a:solidFill>
                  <a:srgbClr val="084077"/>
                </a:solidFill>
                <a:latin typeface="Times New Roman" panose="02020603050405020304" pitchFamily="18" charset="0"/>
              </a:rPr>
              <a:t>Pendleton</a:t>
            </a:r>
            <a:endParaRPr lang="en-US" altLang="nl-NL" sz="4400" dirty="0">
              <a:solidFill>
                <a:srgbClr val="005C9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72A174F-6920-4A09-8584-510DF5F46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58" y="1154243"/>
            <a:ext cx="5922884" cy="39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095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E97063CB-1D1F-4F4D-AF32-7D90C60AD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3106" y="2522538"/>
            <a:ext cx="7697788" cy="215983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altLang="nl-NL" sz="2400" dirty="0"/>
              <a:t>Aan het </a:t>
            </a:r>
            <a:r>
              <a:rPr lang="en-US" altLang="nl-NL" sz="2400" dirty="0" err="1"/>
              <a:t>eind</a:t>
            </a:r>
            <a:r>
              <a:rPr lang="en-US" altLang="nl-NL" sz="2400" dirty="0"/>
              <a:t> van </a:t>
            </a:r>
            <a:r>
              <a:rPr lang="en-US" altLang="nl-NL" sz="2400" dirty="0" err="1"/>
              <a:t>deze</a:t>
            </a:r>
            <a:r>
              <a:rPr lang="en-US" altLang="nl-NL" sz="2400" dirty="0"/>
              <a:t> cursus </a:t>
            </a:r>
            <a:r>
              <a:rPr lang="en-US" altLang="nl-NL" sz="2400" dirty="0" err="1"/>
              <a:t>kan</a:t>
            </a:r>
            <a:r>
              <a:rPr lang="en-US" altLang="nl-NL" sz="2400" dirty="0"/>
              <a:t> je: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altLang="nl-NL" sz="24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nl-NL" sz="2400" dirty="0" err="1"/>
              <a:t>Belang</a:t>
            </a:r>
            <a:r>
              <a:rPr lang="en-US" altLang="nl-NL" sz="2400" dirty="0"/>
              <a:t> </a:t>
            </a:r>
            <a:r>
              <a:rPr lang="en-US" altLang="nl-NL" sz="2400" dirty="0" err="1"/>
              <a:t>noemen</a:t>
            </a:r>
            <a:r>
              <a:rPr lang="en-US" altLang="nl-NL" sz="2400" dirty="0"/>
              <a:t> van feedback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nl-NL" sz="2400" dirty="0"/>
              <a:t>Feedback </a:t>
            </a:r>
            <a:r>
              <a:rPr lang="en-US" altLang="nl-NL" sz="2400" dirty="0" err="1"/>
              <a:t>geven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volgens</a:t>
            </a:r>
            <a:r>
              <a:rPr lang="en-US" altLang="nl-NL" sz="2400" dirty="0"/>
              <a:t> Pendleton 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n-US" altLang="nl-NL" sz="2400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B5D0965-3162-426A-B78B-5B0A7910A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" y="549275"/>
            <a:ext cx="7743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4000" b="1" dirty="0">
                <a:solidFill>
                  <a:srgbClr val="084077"/>
                </a:solidFill>
              </a:rPr>
              <a:t>Doel</a:t>
            </a:r>
            <a:r>
              <a:rPr lang="en-US" altLang="nl-NL" sz="4400" dirty="0">
                <a:solidFill>
                  <a:srgbClr val="005C9F"/>
                </a:solidFill>
              </a:rPr>
              <a:t> </a:t>
            </a:r>
            <a:endParaRPr lang="en-US" altLang="nl-NL" sz="4400" dirty="0">
              <a:solidFill>
                <a:srgbClr val="005C9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E97063CB-1D1F-4F4D-AF32-7D90C60AD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3106" y="2067394"/>
            <a:ext cx="7697788" cy="295431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altLang="nl-NL" sz="2400" dirty="0" err="1"/>
              <a:t>Tijdens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vaardigheidsonderwijs</a:t>
            </a:r>
            <a:r>
              <a:rPr lang="en-US" altLang="nl-NL" sz="2400" dirty="0"/>
              <a:t>: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nl-NL" sz="2400" dirty="0" err="1"/>
              <a:t>Directe</a:t>
            </a:r>
            <a:r>
              <a:rPr lang="en-US" altLang="nl-NL" sz="2400" dirty="0"/>
              <a:t> feedback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altLang="nl-NL" sz="240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altLang="nl-NL" sz="2400" dirty="0" err="1"/>
              <a:t>Tijdens</a:t>
            </a:r>
            <a:r>
              <a:rPr lang="en-US" altLang="nl-NL" sz="2400" dirty="0"/>
              <a:t> Scenario-(</a:t>
            </a:r>
            <a:r>
              <a:rPr lang="en-US" altLang="nl-NL" sz="2400" dirty="0" err="1"/>
              <a:t>achtig</a:t>
            </a:r>
            <a:r>
              <a:rPr lang="en-US" altLang="nl-NL" sz="2400" dirty="0"/>
              <a:t>) </a:t>
            </a:r>
            <a:r>
              <a:rPr lang="en-US" altLang="nl-NL" sz="2400" dirty="0" err="1"/>
              <a:t>onderwijs</a:t>
            </a:r>
            <a:r>
              <a:rPr lang="en-US" altLang="nl-NL" sz="2400" dirty="0"/>
              <a:t>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nl-NL" sz="2400" dirty="0"/>
              <a:t>Pendleton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altLang="nl-NL" sz="2400" dirty="0"/>
              <a:t>Learning conversation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altLang="nl-NL" sz="240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n-US" altLang="nl-NL" sz="2400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8A1F7EF-9514-41F1-8633-851C0B6E3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" y="549275"/>
            <a:ext cx="7743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4000" b="1" dirty="0">
                <a:solidFill>
                  <a:srgbClr val="084077"/>
                </a:solidFill>
              </a:rPr>
              <a:t>Feedback</a:t>
            </a:r>
            <a:r>
              <a:rPr lang="en-US" altLang="nl-NL" sz="4400" dirty="0">
                <a:solidFill>
                  <a:srgbClr val="005C9F"/>
                </a:solidFill>
              </a:rPr>
              <a:t> </a:t>
            </a:r>
            <a:endParaRPr lang="en-US" altLang="nl-NL" sz="4400" dirty="0">
              <a:solidFill>
                <a:srgbClr val="005C9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2365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D1D0BF-7E23-4A5E-90AA-51A2581D9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4775"/>
            <a:ext cx="8229600" cy="4108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800" b="1" dirty="0">
                <a:latin typeface="+mj-lt"/>
              </a:rPr>
              <a:t>Specifieke informatie ……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l-NL" sz="2800" dirty="0">
              <a:latin typeface="+mj-lt"/>
            </a:endParaRPr>
          </a:p>
          <a:p>
            <a:pPr>
              <a:defRPr/>
            </a:pPr>
            <a:r>
              <a:rPr lang="nl-NL" sz="2800" dirty="0">
                <a:latin typeface="+mj-lt"/>
              </a:rPr>
              <a:t>Over de vergelijking tussen standaard en het geobserveerde gedrag.</a:t>
            </a:r>
          </a:p>
          <a:p>
            <a:pPr>
              <a:defRPr/>
            </a:pPr>
            <a:endParaRPr lang="nl-NL" sz="2800" dirty="0">
              <a:latin typeface="+mj-lt"/>
            </a:endParaRPr>
          </a:p>
          <a:p>
            <a:pPr>
              <a:defRPr/>
            </a:pPr>
            <a:r>
              <a:rPr lang="nl-NL" sz="2800" dirty="0">
                <a:latin typeface="+mj-lt"/>
              </a:rPr>
              <a:t>Gegeven met de intentie om het gedrag te verbeteren.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07CF48-A343-4C17-8EBB-3F56CA94C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" y="549275"/>
            <a:ext cx="7743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4000" b="1" dirty="0">
                <a:solidFill>
                  <a:srgbClr val="084077"/>
                </a:solidFill>
              </a:rPr>
              <a:t>Feedback</a:t>
            </a:r>
            <a:r>
              <a:rPr lang="en-US" altLang="nl-NL" sz="4400" dirty="0">
                <a:solidFill>
                  <a:srgbClr val="005C9F"/>
                </a:solidFill>
              </a:rPr>
              <a:t> </a:t>
            </a:r>
            <a:endParaRPr lang="en-US" altLang="nl-NL" sz="4400" dirty="0">
              <a:solidFill>
                <a:srgbClr val="005C9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BDA1AA83-E5E4-44E3-A718-2AB93A500759}"/>
              </a:ext>
            </a:extLst>
          </p:cNvPr>
          <p:cNvGrpSpPr/>
          <p:nvPr/>
        </p:nvGrpSpPr>
        <p:grpSpPr>
          <a:xfrm>
            <a:off x="1897010" y="1573967"/>
            <a:ext cx="5349979" cy="4208489"/>
            <a:chOff x="1425575" y="1311275"/>
            <a:chExt cx="6278563" cy="4860925"/>
          </a:xfrm>
        </p:grpSpPr>
        <p:pic>
          <p:nvPicPr>
            <p:cNvPr id="19458" name="Afbeelding 3">
              <a:extLst>
                <a:ext uri="{FF2B5EF4-FFF2-40B4-BE49-F238E27FC236}">
                  <a16:creationId xmlns:a16="http://schemas.microsoft.com/office/drawing/2014/main" id="{03768740-0C6B-4E42-8A38-0D2E7B6F2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34" t="19112" r="9000" b="11111"/>
            <a:stretch>
              <a:fillRect/>
            </a:stretch>
          </p:blipFill>
          <p:spPr bwMode="auto">
            <a:xfrm>
              <a:off x="1425575" y="1311275"/>
              <a:ext cx="6278563" cy="486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5861C423-23DF-4060-B49E-1582B471ED4A}"/>
                </a:ext>
              </a:extLst>
            </p:cNvPr>
            <p:cNvSpPr/>
            <p:nvPr/>
          </p:nvSpPr>
          <p:spPr>
            <a:xfrm>
              <a:off x="1630363" y="1311275"/>
              <a:ext cx="5867400" cy="4860925"/>
            </a:xfrm>
            <a:prstGeom prst="ellipse">
              <a:avLst/>
            </a:prstGeom>
            <a:noFill/>
            <a:ln w="8572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4" name="Rectangle 4">
            <a:extLst>
              <a:ext uri="{FF2B5EF4-FFF2-40B4-BE49-F238E27FC236}">
                <a16:creationId xmlns:a16="http://schemas.microsoft.com/office/drawing/2014/main" id="{EE65AAB1-E067-49F1-8B3A-721C4D438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" y="549275"/>
            <a:ext cx="7743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4000" b="1" dirty="0" err="1">
                <a:solidFill>
                  <a:srgbClr val="084077"/>
                </a:solidFill>
              </a:rPr>
              <a:t>Specifieke</a:t>
            </a:r>
            <a:r>
              <a:rPr lang="en-US" altLang="nl-NL" sz="4000" b="1" dirty="0">
                <a:solidFill>
                  <a:srgbClr val="084077"/>
                </a:solidFill>
              </a:rPr>
              <a:t> </a:t>
            </a:r>
            <a:r>
              <a:rPr lang="en-US" altLang="nl-NL" sz="4000" b="1" dirty="0" err="1">
                <a:solidFill>
                  <a:srgbClr val="084077"/>
                </a:solidFill>
              </a:rPr>
              <a:t>informatie</a:t>
            </a:r>
            <a:r>
              <a:rPr lang="en-US" altLang="nl-NL" sz="4400" dirty="0">
                <a:solidFill>
                  <a:srgbClr val="005C9F"/>
                </a:solidFill>
              </a:rPr>
              <a:t> </a:t>
            </a:r>
            <a:endParaRPr lang="en-US" altLang="nl-NL" sz="4400" dirty="0">
              <a:solidFill>
                <a:srgbClr val="005C9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736D6ABA-C4BB-46F5-8394-C9F93483165B}"/>
              </a:ext>
            </a:extLst>
          </p:cNvPr>
          <p:cNvGrpSpPr/>
          <p:nvPr/>
        </p:nvGrpSpPr>
        <p:grpSpPr>
          <a:xfrm>
            <a:off x="1755800" y="2043034"/>
            <a:ext cx="5632398" cy="3983011"/>
            <a:chOff x="1952625" y="1638300"/>
            <a:chExt cx="5238750" cy="3581400"/>
          </a:xfrm>
        </p:grpSpPr>
        <p:pic>
          <p:nvPicPr>
            <p:cNvPr id="23554" name="Afbeelding 1">
              <a:extLst>
                <a:ext uri="{FF2B5EF4-FFF2-40B4-BE49-F238E27FC236}">
                  <a16:creationId xmlns:a16="http://schemas.microsoft.com/office/drawing/2014/main" id="{4A0B5090-4F5E-45EF-BDB7-85D9F4034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5" y="1638300"/>
              <a:ext cx="523875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AC346292-FBE5-4D2A-9A45-F2B74E4176D8}"/>
                </a:ext>
              </a:extLst>
            </p:cNvPr>
            <p:cNvSpPr/>
            <p:nvPr/>
          </p:nvSpPr>
          <p:spPr>
            <a:xfrm>
              <a:off x="4427538" y="2449513"/>
              <a:ext cx="1466850" cy="1471612"/>
            </a:xfrm>
            <a:prstGeom prst="ellipse">
              <a:avLst/>
            </a:prstGeom>
            <a:noFill/>
            <a:ln w="85725">
              <a:solidFill>
                <a:srgbClr val="0840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35DF3BA5-9FFC-4E12-A9CB-A7463AEF3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" y="549275"/>
            <a:ext cx="77438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4000" b="1" dirty="0" err="1">
                <a:solidFill>
                  <a:srgbClr val="084077"/>
                </a:solidFill>
              </a:rPr>
              <a:t>Vergelijking</a:t>
            </a:r>
            <a:endParaRPr lang="en-US" altLang="nl-NL" sz="4000" b="1" dirty="0">
              <a:solidFill>
                <a:srgbClr val="084077"/>
              </a:solidFill>
            </a:endParaRPr>
          </a:p>
          <a:p>
            <a:pPr algn="ctr"/>
            <a:r>
              <a:rPr lang="en-US" altLang="nl-NL" sz="4000" b="1" dirty="0" err="1">
                <a:solidFill>
                  <a:srgbClr val="084077"/>
                </a:solidFill>
                <a:latin typeface="Times New Roman" panose="02020603050405020304" pitchFamily="18" charset="0"/>
              </a:rPr>
              <a:t>Standaard</a:t>
            </a:r>
            <a:r>
              <a:rPr lang="en-US" altLang="nl-NL" sz="4000" b="1" dirty="0">
                <a:solidFill>
                  <a:srgbClr val="084077"/>
                </a:solidFill>
                <a:latin typeface="Times New Roman" panose="02020603050405020304" pitchFamily="18" charset="0"/>
              </a:rPr>
              <a:t> &lt;&gt; </a:t>
            </a:r>
            <a:r>
              <a:rPr lang="en-US" altLang="nl-NL" sz="4000" b="1" dirty="0" err="1">
                <a:solidFill>
                  <a:srgbClr val="084077"/>
                </a:solidFill>
                <a:latin typeface="Times New Roman" panose="02020603050405020304" pitchFamily="18" charset="0"/>
              </a:rPr>
              <a:t>geobserveerde</a:t>
            </a:r>
            <a:endParaRPr lang="en-US" altLang="nl-NL" sz="4400" dirty="0">
              <a:solidFill>
                <a:srgbClr val="005C9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6EC75FC5-E718-475D-982A-5B0E68B3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06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hthoek 1">
            <a:extLst>
              <a:ext uri="{FF2B5EF4-FFF2-40B4-BE49-F238E27FC236}">
                <a16:creationId xmlns:a16="http://schemas.microsoft.com/office/drawing/2014/main" id="{17D70F33-4282-4264-AD10-67F3CAF2E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5" y="1766952"/>
            <a:ext cx="4961745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defRPr/>
            </a:pPr>
            <a:r>
              <a:rPr lang="nl-NL" altLang="nl-NL" sz="2800" b="1" dirty="0">
                <a:solidFill>
                  <a:srgbClr val="084077"/>
                </a:solidFill>
                <a:latin typeface="+mj-lt"/>
              </a:rPr>
              <a:t>Gegeven met de intentie om het gedrag te verbeteren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09BA3F45-BE51-4B61-820A-F5FCDE128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718104"/>
              </p:ext>
            </p:extLst>
          </p:nvPr>
        </p:nvGraphicFramePr>
        <p:xfrm>
          <a:off x="700087" y="14353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IJL-RECHTS 4">
            <a:extLst>
              <a:ext uri="{FF2B5EF4-FFF2-40B4-BE49-F238E27FC236}">
                <a16:creationId xmlns:a16="http://schemas.microsoft.com/office/drawing/2014/main" id="{14E0CB26-8CB0-48CF-A1EE-429499792798}"/>
              </a:ext>
            </a:extLst>
          </p:cNvPr>
          <p:cNvSpPr/>
          <p:nvPr/>
        </p:nvSpPr>
        <p:spPr>
          <a:xfrm>
            <a:off x="242887" y="3840371"/>
            <a:ext cx="863600" cy="57626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6" name="PIJL-RECHTS 5">
            <a:extLst>
              <a:ext uri="{FF2B5EF4-FFF2-40B4-BE49-F238E27FC236}">
                <a16:creationId xmlns:a16="http://schemas.microsoft.com/office/drawing/2014/main" id="{08BA560F-8A60-4E0F-9FC4-5EC3331D70CA}"/>
              </a:ext>
            </a:extLst>
          </p:cNvPr>
          <p:cNvSpPr/>
          <p:nvPr/>
        </p:nvSpPr>
        <p:spPr>
          <a:xfrm>
            <a:off x="242887" y="1968708"/>
            <a:ext cx="863600" cy="574675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9EFD320-6451-4822-B81C-D598EFB40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" y="549275"/>
            <a:ext cx="7743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4000" b="1" dirty="0">
                <a:solidFill>
                  <a:srgbClr val="084077"/>
                </a:solidFill>
                <a:latin typeface="Times New Roman" panose="02020603050405020304" pitchFamily="18" charset="0"/>
              </a:rPr>
              <a:t>Pendleton</a:t>
            </a:r>
            <a:endParaRPr lang="en-US" altLang="nl-NL" sz="4400" dirty="0">
              <a:solidFill>
                <a:srgbClr val="005C9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 cmpd="sng">
          <a:solidFill>
            <a:schemeClr val="tx1"/>
          </a:solidFill>
          <a:round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374</Words>
  <Application>Microsoft Office PowerPoint</Application>
  <PresentationFormat>Diavoorstelling (4:3)</PresentationFormat>
  <Paragraphs>64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Wingdings</vt:lpstr>
      <vt:lpstr>Default Design</vt:lpstr>
      <vt:lpstr>Aangepast ontwerp</vt:lpstr>
      <vt:lpstr>Leren reanimeren Deel 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뿿촠뿿첀뿿��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Martijn Maas</dc:creator>
  <cp:lastModifiedBy>Frank | Reanimatie Raad</cp:lastModifiedBy>
  <cp:revision>285</cp:revision>
  <cp:lastPrinted>2017-10-02T16:13:28Z</cp:lastPrinted>
  <dcterms:created xsi:type="dcterms:W3CDTF">2006-04-25T14:24:39Z</dcterms:created>
  <dcterms:modified xsi:type="dcterms:W3CDTF">2025-04-08T11:52:31Z</dcterms:modified>
</cp:coreProperties>
</file>