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8" r:id="rId2"/>
  </p:sldMasterIdLst>
  <p:notesMasterIdLst>
    <p:notesMasterId r:id="rId14"/>
  </p:notesMasterIdLst>
  <p:handoutMasterIdLst>
    <p:handoutMasterId r:id="rId15"/>
  </p:handoutMasterIdLst>
  <p:sldIdLst>
    <p:sldId id="530" r:id="rId3"/>
    <p:sldId id="437" r:id="rId4"/>
    <p:sldId id="438" r:id="rId5"/>
    <p:sldId id="495" r:id="rId6"/>
    <p:sldId id="528" r:id="rId7"/>
    <p:sldId id="532" r:id="rId8"/>
    <p:sldId id="447" r:id="rId9"/>
    <p:sldId id="531" r:id="rId10"/>
    <p:sldId id="529" r:id="rId11"/>
    <p:sldId id="454" r:id="rId12"/>
    <p:sldId id="456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rtdia" id="{2D9A077A-0194-441D-9010-A720F51A6013}">
          <p14:sldIdLst>
            <p14:sldId id="530"/>
          </p14:sldIdLst>
        </p14:section>
        <p14:section name="vervolg dia's" id="{8DE42363-9978-4228-8F91-6623E476738F}">
          <p14:sldIdLst>
            <p14:sldId id="437"/>
            <p14:sldId id="438"/>
            <p14:sldId id="495"/>
            <p14:sldId id="528"/>
            <p14:sldId id="532"/>
            <p14:sldId id="447"/>
            <p14:sldId id="531"/>
            <p14:sldId id="529"/>
            <p14:sldId id="454"/>
            <p14:sldId id="4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EDD78D-287A-B5A7-CD0C-43D73258976F}" name="Martijn | Reanimatie Raad" initials="M|RR" userId="S::maas@reanimatieraad.nl::e63f217c-86df-4374-ab6b-660d3de874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9F"/>
    <a:srgbClr val="084077"/>
    <a:srgbClr val="FF66CC"/>
    <a:srgbClr val="F8F8F8"/>
    <a:srgbClr val="CC0066"/>
    <a:srgbClr val="EC2706"/>
    <a:srgbClr val="04A059"/>
    <a:srgbClr val="00863D"/>
    <a:srgbClr val="FCA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33" autoAdjust="0"/>
    <p:restoredTop sz="95300" autoAdjust="0"/>
  </p:normalViewPr>
  <p:slideViewPr>
    <p:cSldViewPr snapToGrid="0">
      <p:cViewPr varScale="1">
        <p:scale>
          <a:sx n="121" d="100"/>
          <a:sy n="121" d="100"/>
        </p:scale>
        <p:origin x="912" y="96"/>
      </p:cViewPr>
      <p:guideLst>
        <p:guide orient="horz" pos="624"/>
        <p:guide pos="30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150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3.xml"/><Relationship Id="rId5" Type="http://schemas.openxmlformats.org/officeDocument/2006/relationships/slide" Target="slides/slide10.xml"/><Relationship Id="rId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2F9C9-70E9-6748-BAF8-07763BBB59C8}" type="doc">
      <dgm:prSet loTypeId="urn:microsoft.com/office/officeart/2005/8/layout/pyramid1" loCatId="" qsTypeId="urn:microsoft.com/office/officeart/2005/8/quickstyle/3d9" qsCatId="3D" csTypeId="urn:microsoft.com/office/officeart/2005/8/colors/colorful1" csCatId="colorful" phldr="1"/>
      <dgm:spPr/>
    </dgm:pt>
    <dgm:pt modelId="{D5217909-84EC-7748-83DF-447EC859580A}">
      <dgm:prSet phldrT="[Tekst]"/>
      <dgm:spPr>
        <a:solidFill>
          <a:srgbClr val="EC2706"/>
        </a:solidFill>
      </dgm:spPr>
      <dgm:t>
        <a:bodyPr/>
        <a:lstStyle/>
        <a:p>
          <a:r>
            <a:rPr lang="nl-NL"/>
            <a:t>Doen</a:t>
          </a:r>
        </a:p>
      </dgm:t>
    </dgm:pt>
    <dgm:pt modelId="{31733F25-C51A-5B4E-B7FF-4440C55CAF4D}" type="parTrans" cxnId="{765EB1FF-45CF-4746-8230-25E54887F9C0}">
      <dgm:prSet/>
      <dgm:spPr/>
      <dgm:t>
        <a:bodyPr/>
        <a:lstStyle/>
        <a:p>
          <a:endParaRPr lang="nl-NL"/>
        </a:p>
      </dgm:t>
    </dgm:pt>
    <dgm:pt modelId="{14FA6AB2-0808-6240-B982-33E5B5E87B49}" type="sibTrans" cxnId="{765EB1FF-45CF-4746-8230-25E54887F9C0}">
      <dgm:prSet/>
      <dgm:spPr/>
      <dgm:t>
        <a:bodyPr/>
        <a:lstStyle/>
        <a:p>
          <a:endParaRPr lang="nl-NL"/>
        </a:p>
      </dgm:t>
    </dgm:pt>
    <dgm:pt modelId="{2547CD1F-28C7-8B49-91EF-6D8D3647AF2E}">
      <dgm:prSet phldrT="[Tekst]"/>
      <dgm:spPr>
        <a:solidFill>
          <a:srgbClr val="92D050"/>
        </a:solidFill>
      </dgm:spPr>
      <dgm:t>
        <a:bodyPr/>
        <a:lstStyle/>
        <a:p>
          <a:r>
            <a:rPr lang="nl-NL">
              <a:solidFill>
                <a:schemeClr val="bg1">
                  <a:lumMod val="65000"/>
                </a:schemeClr>
              </a:solidFill>
            </a:rPr>
            <a:t>Laten zien</a:t>
          </a:r>
        </a:p>
      </dgm:t>
    </dgm:pt>
    <dgm:pt modelId="{949837CE-1A27-8842-96EA-EA869F861F3D}" type="parTrans" cxnId="{FEA726F4-4D7B-4F4F-BAC1-F05B1052DD39}">
      <dgm:prSet/>
      <dgm:spPr/>
      <dgm:t>
        <a:bodyPr/>
        <a:lstStyle/>
        <a:p>
          <a:endParaRPr lang="nl-NL"/>
        </a:p>
      </dgm:t>
    </dgm:pt>
    <dgm:pt modelId="{5DFB3660-3D1E-924D-BF22-2CE332BB68BA}" type="sibTrans" cxnId="{FEA726F4-4D7B-4F4F-BAC1-F05B1052DD39}">
      <dgm:prSet/>
      <dgm:spPr/>
      <dgm:t>
        <a:bodyPr/>
        <a:lstStyle/>
        <a:p>
          <a:endParaRPr lang="nl-NL"/>
        </a:p>
      </dgm:t>
    </dgm:pt>
    <dgm:pt modelId="{14A06B3B-3007-CF49-B782-BB2827D27F5C}">
      <dgm:prSet phldrT="[Tekst]"/>
      <dgm:spPr/>
      <dgm:t>
        <a:bodyPr/>
        <a:lstStyle/>
        <a:p>
          <a:r>
            <a:rPr lang="nl-NL">
              <a:solidFill>
                <a:schemeClr val="bg1">
                  <a:lumMod val="65000"/>
                </a:schemeClr>
              </a:solidFill>
            </a:rPr>
            <a:t>Weten</a:t>
          </a:r>
        </a:p>
      </dgm:t>
    </dgm:pt>
    <dgm:pt modelId="{17453B35-BA2F-584B-A7B9-91393966FAA6}" type="parTrans" cxnId="{7F89BFF3-7706-1448-B4AE-9F6016F00A1E}">
      <dgm:prSet/>
      <dgm:spPr/>
      <dgm:t>
        <a:bodyPr/>
        <a:lstStyle/>
        <a:p>
          <a:endParaRPr lang="nl-NL"/>
        </a:p>
      </dgm:t>
    </dgm:pt>
    <dgm:pt modelId="{6CC85C38-BC87-8F45-8304-BFF6E767DF4A}" type="sibTrans" cxnId="{7F89BFF3-7706-1448-B4AE-9F6016F00A1E}">
      <dgm:prSet/>
      <dgm:spPr/>
      <dgm:t>
        <a:bodyPr/>
        <a:lstStyle/>
        <a:p>
          <a:endParaRPr lang="nl-NL"/>
        </a:p>
      </dgm:t>
    </dgm:pt>
    <dgm:pt modelId="{04A85FB8-5E12-8845-9147-11CD0B9574F0}">
      <dgm:prSet/>
      <dgm:spPr>
        <a:solidFill>
          <a:srgbClr val="FF66CC"/>
        </a:solidFill>
      </dgm:spPr>
      <dgm:t>
        <a:bodyPr/>
        <a:lstStyle/>
        <a:p>
          <a:r>
            <a:rPr lang="nl-NL" dirty="0">
              <a:solidFill>
                <a:schemeClr val="bg1">
                  <a:lumMod val="65000"/>
                </a:schemeClr>
              </a:solidFill>
            </a:rPr>
            <a:t>Weten hoe (toepassen)</a:t>
          </a:r>
        </a:p>
      </dgm:t>
    </dgm:pt>
    <dgm:pt modelId="{D32E9D5A-B0F6-4547-8730-4E09456EBDB7}" type="parTrans" cxnId="{7A554FB7-B78C-2A4F-A35A-8E1B1C8647AC}">
      <dgm:prSet/>
      <dgm:spPr/>
      <dgm:t>
        <a:bodyPr/>
        <a:lstStyle/>
        <a:p>
          <a:endParaRPr lang="nl-NL"/>
        </a:p>
      </dgm:t>
    </dgm:pt>
    <dgm:pt modelId="{B84825C2-06F8-1C48-9F90-1FFB85136617}" type="sibTrans" cxnId="{7A554FB7-B78C-2A4F-A35A-8E1B1C8647AC}">
      <dgm:prSet/>
      <dgm:spPr/>
      <dgm:t>
        <a:bodyPr/>
        <a:lstStyle/>
        <a:p>
          <a:endParaRPr lang="nl-NL"/>
        </a:p>
      </dgm:t>
    </dgm:pt>
    <dgm:pt modelId="{E6F3BA15-2B20-F74F-AD29-497EECA0DC20}" type="pres">
      <dgm:prSet presAssocID="{7CF2F9C9-70E9-6748-BAF8-07763BBB59C8}" presName="Name0" presStyleCnt="0">
        <dgm:presLayoutVars>
          <dgm:dir/>
          <dgm:animLvl val="lvl"/>
          <dgm:resizeHandles val="exact"/>
        </dgm:presLayoutVars>
      </dgm:prSet>
      <dgm:spPr/>
    </dgm:pt>
    <dgm:pt modelId="{817208D7-890A-3C47-A1EE-D43F0D2BD363}" type="pres">
      <dgm:prSet presAssocID="{D5217909-84EC-7748-83DF-447EC859580A}" presName="Name8" presStyleCnt="0"/>
      <dgm:spPr/>
    </dgm:pt>
    <dgm:pt modelId="{4D840E9A-924A-074B-A912-D6E32C62D2CD}" type="pres">
      <dgm:prSet presAssocID="{D5217909-84EC-7748-83DF-447EC859580A}" presName="level" presStyleLbl="node1" presStyleIdx="0" presStyleCnt="4">
        <dgm:presLayoutVars>
          <dgm:chMax val="1"/>
          <dgm:bulletEnabled val="1"/>
        </dgm:presLayoutVars>
      </dgm:prSet>
      <dgm:spPr/>
    </dgm:pt>
    <dgm:pt modelId="{27DD60AA-2BE2-D44B-A31B-EE1B6B5315D1}" type="pres">
      <dgm:prSet presAssocID="{D5217909-84EC-7748-83DF-447EC859580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40F761-EA80-4942-846C-81FBDE54636F}" type="pres">
      <dgm:prSet presAssocID="{2547CD1F-28C7-8B49-91EF-6D8D3647AF2E}" presName="Name8" presStyleCnt="0"/>
      <dgm:spPr/>
    </dgm:pt>
    <dgm:pt modelId="{F1BE62B5-C0FF-3348-8C41-AF0D195D9607}" type="pres">
      <dgm:prSet presAssocID="{2547CD1F-28C7-8B49-91EF-6D8D3647AF2E}" presName="level" presStyleLbl="node1" presStyleIdx="1" presStyleCnt="4">
        <dgm:presLayoutVars>
          <dgm:chMax val="1"/>
          <dgm:bulletEnabled val="1"/>
        </dgm:presLayoutVars>
      </dgm:prSet>
      <dgm:spPr/>
    </dgm:pt>
    <dgm:pt modelId="{8A286F0F-513C-4D4C-BFBF-7EC1128A0E2B}" type="pres">
      <dgm:prSet presAssocID="{2547CD1F-28C7-8B49-91EF-6D8D3647AF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2570711-FBC3-0047-B4CC-56F5C1B63F2F}" type="pres">
      <dgm:prSet presAssocID="{04A85FB8-5E12-8845-9147-11CD0B9574F0}" presName="Name8" presStyleCnt="0"/>
      <dgm:spPr/>
    </dgm:pt>
    <dgm:pt modelId="{EE6C45CF-BC79-174A-B67C-02BB391655B2}" type="pres">
      <dgm:prSet presAssocID="{04A85FB8-5E12-8845-9147-11CD0B9574F0}" presName="level" presStyleLbl="node1" presStyleIdx="2" presStyleCnt="4">
        <dgm:presLayoutVars>
          <dgm:chMax val="1"/>
          <dgm:bulletEnabled val="1"/>
        </dgm:presLayoutVars>
      </dgm:prSet>
      <dgm:spPr/>
    </dgm:pt>
    <dgm:pt modelId="{B5721B04-FAFC-C84C-84FE-0D8CF55EA371}" type="pres">
      <dgm:prSet presAssocID="{04A85FB8-5E12-8845-9147-11CD0B9574F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D973C85-9533-9F42-91C0-81C3E2977C7F}" type="pres">
      <dgm:prSet presAssocID="{14A06B3B-3007-CF49-B782-BB2827D27F5C}" presName="Name8" presStyleCnt="0"/>
      <dgm:spPr/>
    </dgm:pt>
    <dgm:pt modelId="{66D39AF5-B7F2-E247-A4C8-3DF2D80F58A9}" type="pres">
      <dgm:prSet presAssocID="{14A06B3B-3007-CF49-B782-BB2827D27F5C}" presName="level" presStyleLbl="node1" presStyleIdx="3" presStyleCnt="4">
        <dgm:presLayoutVars>
          <dgm:chMax val="1"/>
          <dgm:bulletEnabled val="1"/>
        </dgm:presLayoutVars>
      </dgm:prSet>
      <dgm:spPr/>
    </dgm:pt>
    <dgm:pt modelId="{58F9A3EE-1374-E346-B638-9CEA0CB1B177}" type="pres">
      <dgm:prSet presAssocID="{14A06B3B-3007-CF49-B782-BB2827D27F5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D1DE433-D7D6-9B4F-A70D-E6DCF525B5D7}" type="presOf" srcId="{D5217909-84EC-7748-83DF-447EC859580A}" destId="{27DD60AA-2BE2-D44B-A31B-EE1B6B5315D1}" srcOrd="1" destOrd="0" presId="urn:microsoft.com/office/officeart/2005/8/layout/pyramid1"/>
    <dgm:cxn modelId="{8833373C-0713-C24A-A909-1107E6DC67DC}" type="presOf" srcId="{14A06B3B-3007-CF49-B782-BB2827D27F5C}" destId="{58F9A3EE-1374-E346-B638-9CEA0CB1B177}" srcOrd="1" destOrd="0" presId="urn:microsoft.com/office/officeart/2005/8/layout/pyramid1"/>
    <dgm:cxn modelId="{1BD09D60-7C01-1F47-895B-FBE83F5D5889}" type="presOf" srcId="{04A85FB8-5E12-8845-9147-11CD0B9574F0}" destId="{EE6C45CF-BC79-174A-B67C-02BB391655B2}" srcOrd="0" destOrd="0" presId="urn:microsoft.com/office/officeart/2005/8/layout/pyramid1"/>
    <dgm:cxn modelId="{912FE345-2433-D54A-81D7-928B4C7BA94D}" type="presOf" srcId="{14A06B3B-3007-CF49-B782-BB2827D27F5C}" destId="{66D39AF5-B7F2-E247-A4C8-3DF2D80F58A9}" srcOrd="0" destOrd="0" presId="urn:microsoft.com/office/officeart/2005/8/layout/pyramid1"/>
    <dgm:cxn modelId="{B893046D-D7E8-4D4D-8A7E-B032FB0409FD}" type="presOf" srcId="{04A85FB8-5E12-8845-9147-11CD0B9574F0}" destId="{B5721B04-FAFC-C84C-84FE-0D8CF55EA371}" srcOrd="1" destOrd="0" presId="urn:microsoft.com/office/officeart/2005/8/layout/pyramid1"/>
    <dgm:cxn modelId="{FC7871A8-2C16-9E48-B72E-E0AE749EF49A}" type="presOf" srcId="{2547CD1F-28C7-8B49-91EF-6D8D3647AF2E}" destId="{F1BE62B5-C0FF-3348-8C41-AF0D195D9607}" srcOrd="0" destOrd="0" presId="urn:microsoft.com/office/officeart/2005/8/layout/pyramid1"/>
    <dgm:cxn modelId="{7A554FB7-B78C-2A4F-A35A-8E1B1C8647AC}" srcId="{7CF2F9C9-70E9-6748-BAF8-07763BBB59C8}" destId="{04A85FB8-5E12-8845-9147-11CD0B9574F0}" srcOrd="2" destOrd="0" parTransId="{D32E9D5A-B0F6-4547-8730-4E09456EBDB7}" sibTransId="{B84825C2-06F8-1C48-9F90-1FFB85136617}"/>
    <dgm:cxn modelId="{E37FDDD4-D026-234C-88ED-F5E5756D255E}" type="presOf" srcId="{7CF2F9C9-70E9-6748-BAF8-07763BBB59C8}" destId="{E6F3BA15-2B20-F74F-AD29-497EECA0DC20}" srcOrd="0" destOrd="0" presId="urn:microsoft.com/office/officeart/2005/8/layout/pyramid1"/>
    <dgm:cxn modelId="{4EA15DEE-9170-DA49-B5F3-1C964F9ED502}" type="presOf" srcId="{D5217909-84EC-7748-83DF-447EC859580A}" destId="{4D840E9A-924A-074B-A912-D6E32C62D2CD}" srcOrd="0" destOrd="0" presId="urn:microsoft.com/office/officeart/2005/8/layout/pyramid1"/>
    <dgm:cxn modelId="{7F89BFF3-7706-1448-B4AE-9F6016F00A1E}" srcId="{7CF2F9C9-70E9-6748-BAF8-07763BBB59C8}" destId="{14A06B3B-3007-CF49-B782-BB2827D27F5C}" srcOrd="3" destOrd="0" parTransId="{17453B35-BA2F-584B-A7B9-91393966FAA6}" sibTransId="{6CC85C38-BC87-8F45-8304-BFF6E767DF4A}"/>
    <dgm:cxn modelId="{FEA726F4-4D7B-4F4F-BAC1-F05B1052DD39}" srcId="{7CF2F9C9-70E9-6748-BAF8-07763BBB59C8}" destId="{2547CD1F-28C7-8B49-91EF-6D8D3647AF2E}" srcOrd="1" destOrd="0" parTransId="{949837CE-1A27-8842-96EA-EA869F861F3D}" sibTransId="{5DFB3660-3D1E-924D-BF22-2CE332BB68BA}"/>
    <dgm:cxn modelId="{43437DF5-C132-8845-A29C-910A70B12742}" type="presOf" srcId="{2547CD1F-28C7-8B49-91EF-6D8D3647AF2E}" destId="{8A286F0F-513C-4D4C-BFBF-7EC1128A0E2B}" srcOrd="1" destOrd="0" presId="urn:microsoft.com/office/officeart/2005/8/layout/pyramid1"/>
    <dgm:cxn modelId="{765EB1FF-45CF-4746-8230-25E54887F9C0}" srcId="{7CF2F9C9-70E9-6748-BAF8-07763BBB59C8}" destId="{D5217909-84EC-7748-83DF-447EC859580A}" srcOrd="0" destOrd="0" parTransId="{31733F25-C51A-5B4E-B7FF-4440C55CAF4D}" sibTransId="{14FA6AB2-0808-6240-B982-33E5B5E87B49}"/>
    <dgm:cxn modelId="{F3EDDBD0-285E-3541-A023-A65828C4E8B1}" type="presParOf" srcId="{E6F3BA15-2B20-F74F-AD29-497EECA0DC20}" destId="{817208D7-890A-3C47-A1EE-D43F0D2BD363}" srcOrd="0" destOrd="0" presId="urn:microsoft.com/office/officeart/2005/8/layout/pyramid1"/>
    <dgm:cxn modelId="{0E9A09EE-3CAE-3F40-BE4D-796CFB0BD433}" type="presParOf" srcId="{817208D7-890A-3C47-A1EE-D43F0D2BD363}" destId="{4D840E9A-924A-074B-A912-D6E32C62D2CD}" srcOrd="0" destOrd="0" presId="urn:microsoft.com/office/officeart/2005/8/layout/pyramid1"/>
    <dgm:cxn modelId="{C8573787-9688-7C4B-895A-2A805B9FC0FE}" type="presParOf" srcId="{817208D7-890A-3C47-A1EE-D43F0D2BD363}" destId="{27DD60AA-2BE2-D44B-A31B-EE1B6B5315D1}" srcOrd="1" destOrd="0" presId="urn:microsoft.com/office/officeart/2005/8/layout/pyramid1"/>
    <dgm:cxn modelId="{49B24F83-6F5D-F04B-B99C-92C7A1EAF5F2}" type="presParOf" srcId="{E6F3BA15-2B20-F74F-AD29-497EECA0DC20}" destId="{9140F761-EA80-4942-846C-81FBDE54636F}" srcOrd="1" destOrd="0" presId="urn:microsoft.com/office/officeart/2005/8/layout/pyramid1"/>
    <dgm:cxn modelId="{A253C6A8-64B9-3B43-A35B-CA9A2D528F60}" type="presParOf" srcId="{9140F761-EA80-4942-846C-81FBDE54636F}" destId="{F1BE62B5-C0FF-3348-8C41-AF0D195D9607}" srcOrd="0" destOrd="0" presId="urn:microsoft.com/office/officeart/2005/8/layout/pyramid1"/>
    <dgm:cxn modelId="{6BB97537-DF0E-8F4E-983C-737294C7C2E8}" type="presParOf" srcId="{9140F761-EA80-4942-846C-81FBDE54636F}" destId="{8A286F0F-513C-4D4C-BFBF-7EC1128A0E2B}" srcOrd="1" destOrd="0" presId="urn:microsoft.com/office/officeart/2005/8/layout/pyramid1"/>
    <dgm:cxn modelId="{B0DFED16-E958-1848-81F6-906B49F9BAA1}" type="presParOf" srcId="{E6F3BA15-2B20-F74F-AD29-497EECA0DC20}" destId="{52570711-FBC3-0047-B4CC-56F5C1B63F2F}" srcOrd="2" destOrd="0" presId="urn:microsoft.com/office/officeart/2005/8/layout/pyramid1"/>
    <dgm:cxn modelId="{157A92C1-968A-EA43-90D9-A87DC0D8BF5D}" type="presParOf" srcId="{52570711-FBC3-0047-B4CC-56F5C1B63F2F}" destId="{EE6C45CF-BC79-174A-B67C-02BB391655B2}" srcOrd="0" destOrd="0" presId="urn:microsoft.com/office/officeart/2005/8/layout/pyramid1"/>
    <dgm:cxn modelId="{38936352-8500-4447-B7F8-AE1177031077}" type="presParOf" srcId="{52570711-FBC3-0047-B4CC-56F5C1B63F2F}" destId="{B5721B04-FAFC-C84C-84FE-0D8CF55EA371}" srcOrd="1" destOrd="0" presId="urn:microsoft.com/office/officeart/2005/8/layout/pyramid1"/>
    <dgm:cxn modelId="{F07798BF-F046-2D4A-86CB-7F2CEADF9AAA}" type="presParOf" srcId="{E6F3BA15-2B20-F74F-AD29-497EECA0DC20}" destId="{FD973C85-9533-9F42-91C0-81C3E2977C7F}" srcOrd="3" destOrd="0" presId="urn:microsoft.com/office/officeart/2005/8/layout/pyramid1"/>
    <dgm:cxn modelId="{AD8F48A5-8B96-D74B-A069-0DAACA1E6AE1}" type="presParOf" srcId="{FD973C85-9533-9F42-91C0-81C3E2977C7F}" destId="{66D39AF5-B7F2-E247-A4C8-3DF2D80F58A9}" srcOrd="0" destOrd="0" presId="urn:microsoft.com/office/officeart/2005/8/layout/pyramid1"/>
    <dgm:cxn modelId="{A6E16852-D973-8D46-B35B-6704C99288B5}" type="presParOf" srcId="{FD973C85-9533-9F42-91C0-81C3E2977C7F}" destId="{58F9A3EE-1374-E346-B638-9CEA0CB1B17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40E9A-924A-074B-A912-D6E32C62D2CD}">
      <dsp:nvSpPr>
        <dsp:cNvPr id="0" name=""/>
        <dsp:cNvSpPr/>
      </dsp:nvSpPr>
      <dsp:spPr>
        <a:xfrm>
          <a:off x="2365153" y="0"/>
          <a:ext cx="1576768" cy="980122"/>
        </a:xfrm>
        <a:prstGeom prst="trapezoid">
          <a:avLst>
            <a:gd name="adj" fmla="val 80437"/>
          </a:avLst>
        </a:prstGeom>
        <a:solidFill>
          <a:srgbClr val="EC270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  <a:sp3d extrusionH="28000" prstMaterial="matte"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Doen</a:t>
          </a:r>
        </a:p>
      </dsp:txBody>
      <dsp:txXfrm>
        <a:off x="2365153" y="0"/>
        <a:ext cx="1576768" cy="980122"/>
      </dsp:txXfrm>
    </dsp:sp>
    <dsp:sp modelId="{F1BE62B5-C0FF-3348-8C41-AF0D195D9607}">
      <dsp:nvSpPr>
        <dsp:cNvPr id="0" name=""/>
        <dsp:cNvSpPr/>
      </dsp:nvSpPr>
      <dsp:spPr>
        <a:xfrm>
          <a:off x="1576768" y="980122"/>
          <a:ext cx="3153537" cy="980122"/>
        </a:xfrm>
        <a:prstGeom prst="trapezoid">
          <a:avLst>
            <a:gd name="adj" fmla="val 80437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  <a:sp3d extrusionH="28000" prstMaterial="matte"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>
              <a:solidFill>
                <a:schemeClr val="bg1">
                  <a:lumMod val="65000"/>
                </a:schemeClr>
              </a:solidFill>
            </a:rPr>
            <a:t>Laten zien</a:t>
          </a:r>
        </a:p>
      </dsp:txBody>
      <dsp:txXfrm>
        <a:off x="2128637" y="980122"/>
        <a:ext cx="2049799" cy="980122"/>
      </dsp:txXfrm>
    </dsp:sp>
    <dsp:sp modelId="{EE6C45CF-BC79-174A-B67C-02BB391655B2}">
      <dsp:nvSpPr>
        <dsp:cNvPr id="0" name=""/>
        <dsp:cNvSpPr/>
      </dsp:nvSpPr>
      <dsp:spPr>
        <a:xfrm>
          <a:off x="788384" y="1960244"/>
          <a:ext cx="4730306" cy="980122"/>
        </a:xfrm>
        <a:prstGeom prst="trapezoid">
          <a:avLst>
            <a:gd name="adj" fmla="val 80437"/>
          </a:avLst>
        </a:prstGeom>
        <a:solidFill>
          <a:srgbClr val="FF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  <a:sp3d extrusionH="28000" prstMaterial="matte"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>
              <a:solidFill>
                <a:schemeClr val="bg1">
                  <a:lumMod val="65000"/>
                </a:schemeClr>
              </a:solidFill>
            </a:rPr>
            <a:t>Weten hoe (toepassen)</a:t>
          </a:r>
        </a:p>
      </dsp:txBody>
      <dsp:txXfrm>
        <a:off x="1616187" y="1960244"/>
        <a:ext cx="3074699" cy="980122"/>
      </dsp:txXfrm>
    </dsp:sp>
    <dsp:sp modelId="{66D39AF5-B7F2-E247-A4C8-3DF2D80F58A9}">
      <dsp:nvSpPr>
        <dsp:cNvPr id="0" name=""/>
        <dsp:cNvSpPr/>
      </dsp:nvSpPr>
      <dsp:spPr>
        <a:xfrm>
          <a:off x="0" y="2940367"/>
          <a:ext cx="6307075" cy="980122"/>
        </a:xfrm>
        <a:prstGeom prst="trapezoid">
          <a:avLst>
            <a:gd name="adj" fmla="val 804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  <a:sp3d extrusionH="28000" prstMaterial="matte"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>
              <a:solidFill>
                <a:schemeClr val="bg1">
                  <a:lumMod val="65000"/>
                </a:schemeClr>
              </a:solidFill>
            </a:rPr>
            <a:t>Weten</a:t>
          </a:r>
        </a:p>
      </dsp:txBody>
      <dsp:txXfrm>
        <a:off x="1103738" y="2940367"/>
        <a:ext cx="4099598" cy="980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8227E966-7E99-4CD2-9E23-3778E556BA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nl-NL" altLang="nl-NL"/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B73F302D-E00F-408D-9E6C-A66F133646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nl-NL" altLang="nl-NL"/>
          </a:p>
        </p:txBody>
      </p:sp>
      <p:sp>
        <p:nvSpPr>
          <p:cNvPr id="180228" name="Rectangle 4">
            <a:extLst>
              <a:ext uri="{FF2B5EF4-FFF2-40B4-BE49-F238E27FC236}">
                <a16:creationId xmlns:a16="http://schemas.microsoft.com/office/drawing/2014/main" id="{45CA8390-BCAC-4161-A7DF-9E9A7483B7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nl-NL" altLang="nl-NL"/>
          </a:p>
        </p:txBody>
      </p:sp>
      <p:sp>
        <p:nvSpPr>
          <p:cNvPr id="180229" name="Rectangle 5">
            <a:extLst>
              <a:ext uri="{FF2B5EF4-FFF2-40B4-BE49-F238E27FC236}">
                <a16:creationId xmlns:a16="http://schemas.microsoft.com/office/drawing/2014/main" id="{A4F0F7DA-3559-4C10-90B9-0880B0B649F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021AB1A-E605-4278-A291-F922C687427C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F4D88D3-98F9-49BC-B30E-FA69126B4A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nl-NL" altLang="nl-NL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F12CB76-2A57-4122-B2E0-F43B5A8BB4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nl-NL" altLang="nl-N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22F4A7F-D895-400F-B706-FF918667EA5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9F2E2A14-4D1D-4B2B-B1EC-C22DF511EFF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939954F2-118E-4938-80B0-B2C3240657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nl-NL" altLang="nl-NL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8DA4CDD7-9982-411B-9277-0897EA131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1323D8-32ED-4478-A063-A4A336792C49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437F1A78-B927-4310-A0A4-FB7D90030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30CF57-B6DC-4BCC-A31A-6E3A8E1161B5}" type="slidenum">
              <a:rPr lang="nl-NL" altLang="nl-NL"/>
              <a:pPr>
                <a:spcBef>
                  <a:spcPct val="0"/>
                </a:spcBef>
              </a:pPr>
              <a:t>2</a:t>
            </a:fld>
            <a:endParaRPr lang="nl-NL" altLang="nl-NL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F5F7D440-8788-42C1-9EE6-CF7875FA59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0D1DC9F-9327-4627-B662-19867FD1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Oefening, afgewisseld met feedback baart kunst. Veel (gericht) oefenen, niet te veel praten maar doen.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84D00992-6F93-43E1-A7E7-FFC42DFF3A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F325C4-5933-4359-A360-D9CEB9FFB8CD}" type="slidenum">
              <a:rPr lang="nl-NL" altLang="nl-NL"/>
              <a:pPr>
                <a:spcBef>
                  <a:spcPct val="0"/>
                </a:spcBef>
              </a:pPr>
              <a:t>3</a:t>
            </a:fld>
            <a:endParaRPr lang="nl-NL" altLang="nl-NL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053E70F-B612-43D0-9C65-F4F3A5179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CA4811F-069E-4E56-8FFA-18966147D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Cursist kan benoemen welke voorwaarden nodig zijn om succesvol les te geven aan volwassenen.</a:t>
            </a:r>
          </a:p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jdelijke aanduiding voor dia-afbeelding 1">
            <a:extLst>
              <a:ext uri="{FF2B5EF4-FFF2-40B4-BE49-F238E27FC236}">
                <a16:creationId xmlns:a16="http://schemas.microsoft.com/office/drawing/2014/main" id="{FC431C2D-8BB9-46B8-BDE1-8C50E5998D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Tijdelijke aanduiding voor notities 2">
            <a:extLst>
              <a:ext uri="{FF2B5EF4-FFF2-40B4-BE49-F238E27FC236}">
                <a16:creationId xmlns:a16="http://schemas.microsoft.com/office/drawing/2014/main" id="{8D849E08-745C-4245-8D2C-C1628FAFD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46083" name="Tijdelijke aanduiding voor dianummer 3">
            <a:extLst>
              <a:ext uri="{FF2B5EF4-FFF2-40B4-BE49-F238E27FC236}">
                <a16:creationId xmlns:a16="http://schemas.microsoft.com/office/drawing/2014/main" id="{FC2ED38F-33C8-4BFA-83A4-0A4BC0EBA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555941-975B-4589-8EC4-150890F5EF39}" type="slidenum">
              <a:rPr lang="nl-NL" altLang="nl-NL"/>
              <a:pPr>
                <a:spcBef>
                  <a:spcPct val="0"/>
                </a:spcBef>
              </a:pPr>
              <a:t>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65E84709-B0DD-48DA-BA86-A1C2A29CB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E27CAE-AD88-471C-8C06-34B6E56C680D}" type="slidenum">
              <a:rPr lang="nl-NL" altLang="nl-NL"/>
              <a:pPr>
                <a:spcBef>
                  <a:spcPct val="0"/>
                </a:spcBef>
              </a:pPr>
              <a:t>5</a:t>
            </a:fld>
            <a:endParaRPr lang="nl-NL" altLang="nl-NL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EC2589C-33D4-4ED5-B1A0-83F3013CBA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B75616E-8C6C-4135-BF57-E5ED60157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8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65E84709-B0DD-48DA-BA86-A1C2A29CB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E27CAE-AD88-471C-8C06-34B6E56C680D}" type="slidenum">
              <a:rPr lang="nl-NL" altLang="nl-NL"/>
              <a:pPr>
                <a:spcBef>
                  <a:spcPct val="0"/>
                </a:spcBef>
              </a:pPr>
              <a:t>6</a:t>
            </a:fld>
            <a:endParaRPr lang="nl-NL" altLang="nl-NL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EC2589C-33D4-4ED5-B1A0-83F3013CBA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B75616E-8C6C-4135-BF57-E5ED60157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Vertel criteria wanneer wel te onderbreken.</a:t>
            </a: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Afsluiting: Learning conversation, hierin worden verbeterpunten en de strategie besproken.</a:t>
            </a: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Als mensen het niet meer weten, niet als instructeur proberen niet meer op het pad te houden</a:t>
            </a:r>
          </a:p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Waarom toetsen vrij zinloos, want mastery learning</a:t>
            </a:r>
          </a:p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Bij verloop: niet onderbreken tenzij: cursist vastloopt, veiligheid in het geding is</a:t>
            </a:r>
          </a:p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Bij introductie: informeer </a:t>
            </a:r>
            <a:r>
              <a:rPr lang="nl-NL" altLang="nl-NL" dirty="0" err="1">
                <a:latin typeface="Arial" panose="020B0604020202020204" pitchFamily="34" charset="0"/>
              </a:rPr>
              <a:t>decursistoverzijn</a:t>
            </a:r>
            <a:r>
              <a:rPr lang="nl-NL" altLang="nl-NL" dirty="0">
                <a:latin typeface="Arial" panose="020B0604020202020204" pitchFamily="34" charset="0"/>
              </a:rPr>
              <a:t> rol en de setting</a:t>
            </a:r>
          </a:p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71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65E84709-B0DD-48DA-BA86-A1C2A29CB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E27CAE-AD88-471C-8C06-34B6E56C680D}" type="slidenum">
              <a:rPr lang="nl-NL" altLang="nl-NL"/>
              <a:pPr>
                <a:spcBef>
                  <a:spcPct val="0"/>
                </a:spcBef>
              </a:pPr>
              <a:t>7</a:t>
            </a:fld>
            <a:endParaRPr lang="nl-NL" altLang="nl-NL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EC2589C-33D4-4ED5-B1A0-83F3013CBA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B75616E-8C6C-4135-BF57-E5ED60157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Vertel criteria wanneer wel te onderbreken.</a:t>
            </a:r>
          </a:p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Afsluiting: Learning conversation, hierin worden verbeterpunten en de strategie besproken.</a:t>
            </a:r>
          </a:p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Als mensen het niet meer weten, niet als instructeur proberen niet meer op het pad te houden</a:t>
            </a:r>
          </a:p>
          <a:p>
            <a:pPr eaLnBrk="1" hangingPunct="1"/>
            <a:endParaRPr lang="nl-NL" altLang="nl-NL">
              <a:latin typeface="Arial" panose="020B0604020202020204" pitchFamily="34" charset="0"/>
            </a:endParaRPr>
          </a:p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Waarom toetsen vrij zinloos, want mastery learning</a:t>
            </a:r>
          </a:p>
          <a:p>
            <a:pPr eaLnBrk="1" hangingPunct="1"/>
            <a:endParaRPr lang="nl-NL" altLang="nl-NL">
              <a:latin typeface="Arial" panose="020B0604020202020204" pitchFamily="34" charset="0"/>
            </a:endParaRPr>
          </a:p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Bij verloop: niet onderbreken tenzij: cursist vastloopt, veiligheid in het geding is</a:t>
            </a:r>
          </a:p>
          <a:p>
            <a:pPr eaLnBrk="1" hangingPunct="1"/>
            <a:endParaRPr lang="nl-NL" altLang="nl-NL">
              <a:latin typeface="Arial" panose="020B0604020202020204" pitchFamily="34" charset="0"/>
            </a:endParaRPr>
          </a:p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Bij introductie: informeer decursistoverzijn rol en de setting</a:t>
            </a:r>
          </a:p>
          <a:p>
            <a:pPr eaLnBrk="1" hangingPunct="1"/>
            <a:endParaRPr lang="nl-NL" altLang="nl-NL">
              <a:latin typeface="Arial" panose="020B0604020202020204" pitchFamily="34" charset="0"/>
            </a:endParaRPr>
          </a:p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323D8-32ED-4478-A063-A4A336792C49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1356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EAD615BB-2F17-4AF1-B5DB-4AA7E47DF5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6F66BE-B9E2-403F-BE09-0CB15A41B114}" type="slidenum">
              <a:rPr lang="nl-NL" altLang="nl-NL"/>
              <a:pPr>
                <a:spcBef>
                  <a:spcPct val="0"/>
                </a:spcBef>
              </a:pPr>
              <a:t>10</a:t>
            </a:fld>
            <a:endParaRPr lang="nl-NL" altLang="nl-NL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7733A3B1-4D6B-4767-B2A9-9BFF2C378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1C756EF-1B17-4722-9BA1-7DD673050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49314D23-0EFE-4EED-AAC5-7349EE36D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A287C8-0D32-4AA8-9481-CAD0862F3F64}" type="slidenum">
              <a:rPr lang="nl-NL" altLang="nl-NL"/>
              <a:pPr>
                <a:spcBef>
                  <a:spcPct val="0"/>
                </a:spcBef>
              </a:pPr>
              <a:t>11</a:t>
            </a:fld>
            <a:endParaRPr lang="nl-NL" altLang="nl-NL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FDB86083-75F6-4143-95AC-DF5A38DCF2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4D8F08F-E2D9-42B9-9509-5496EFCE6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5513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rgbClr val="005C9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1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7734300" cy="533400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52600"/>
            <a:ext cx="76962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216880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0446C20-1EA2-4C19-B724-8F30B3FD4E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600200"/>
            <a:ext cx="7772400" cy="16557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</a:t>
            </a:r>
            <a:br>
              <a:rPr lang="nl-NL" dirty="0"/>
            </a:br>
            <a:r>
              <a:rPr lang="nl-NL" dirty="0"/>
              <a:t>te bewerken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84B6C29-C505-4578-B34C-9B257A341E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800" y="3677300"/>
            <a:ext cx="4281616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 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0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9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15034DE-D433-4687-9CAD-FC0CDE417A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12700"/>
            <a:ext cx="9144000" cy="6845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1" r:id="rId2"/>
    <p:sldLayoutId id="214748382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A295BDC-C8E0-4D6C-B524-2B856BD646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2700"/>
            <a:ext cx="9144000" cy="68453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94B639E-3A54-4334-9BB0-F6F599D5BD2D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5812389" y="1987550"/>
            <a:ext cx="27686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4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B8CCD-1867-40D9-9DBD-700BE622B5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Leren reanimeren</a:t>
            </a:r>
            <a:br>
              <a:rPr lang="nl-NL" dirty="0"/>
            </a:br>
            <a:r>
              <a:rPr lang="nl-NL" dirty="0"/>
              <a:t>Deel 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19F054-CD44-40E8-B28E-5F486618F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Hoe bereik je het beste resultaat met reanimatie onderwijs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8C6B157-BF14-4D55-B5AB-E9B387D29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2" y="6160838"/>
            <a:ext cx="1316321" cy="4753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90522E3-CFFB-4F16-9104-FF6CFB3E05F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75" y="435756"/>
            <a:ext cx="1886917" cy="7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>
            <a:extLst>
              <a:ext uri="{FF2B5EF4-FFF2-40B4-BE49-F238E27FC236}">
                <a16:creationId xmlns:a16="http://schemas.microsoft.com/office/drawing/2014/main" id="{936CBAAD-AD4C-4F4B-8526-E2671282A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" y="2856624"/>
            <a:ext cx="7531100" cy="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400" b="1" dirty="0">
                <a:solidFill>
                  <a:srgbClr val="084077"/>
                </a:solidFill>
              </a:rPr>
              <a:t>VRAGEN? </a:t>
            </a:r>
            <a:endParaRPr lang="en-GB" sz="44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>
            <a:extLst>
              <a:ext uri="{FF2B5EF4-FFF2-40B4-BE49-F238E27FC236}">
                <a16:creationId xmlns:a16="http://schemas.microsoft.com/office/drawing/2014/main" id="{30145162-1620-490B-9E03-97BB1CD18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158998" y="2204224"/>
            <a:ext cx="2826004" cy="24419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nl-NL" sz="2400" b="1" dirty="0"/>
              <a:t>Keep it simple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nl-NL" sz="2400" b="1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nl-NL" sz="2400" b="1" dirty="0"/>
              <a:t>Keep it short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nl-NL" sz="2400" b="1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nl-NL" sz="2400" b="1" dirty="0"/>
              <a:t>Keep it straight</a:t>
            </a:r>
            <a:endParaRPr lang="nl-NL" altLang="nl-NL" sz="2400" b="1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8544EC-D5B2-4054-99D6-EA6E6DD26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4000" b="1" dirty="0" err="1">
                <a:solidFill>
                  <a:srgbClr val="084077"/>
                </a:solidFill>
              </a:rPr>
              <a:t>Samenvatting</a:t>
            </a:r>
            <a:endParaRPr lang="en-US" altLang="nl-NL" sz="4400" dirty="0">
              <a:solidFill>
                <a:srgbClr val="005C9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72A174F-6920-4A09-8584-510DF5F46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706" y="1252728"/>
            <a:ext cx="5550587" cy="370865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E97063CB-1D1F-4F4D-AF32-7D90C60AD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0776" y="2252472"/>
            <a:ext cx="7122446" cy="235305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altLang="nl-NL" sz="2400" dirty="0"/>
              <a:t>Aan het </a:t>
            </a:r>
            <a:r>
              <a:rPr lang="en-US" altLang="nl-NL" sz="2400" dirty="0" err="1"/>
              <a:t>eind</a:t>
            </a:r>
            <a:r>
              <a:rPr lang="en-US" altLang="nl-NL" sz="2400" dirty="0"/>
              <a:t> van </a:t>
            </a:r>
            <a:r>
              <a:rPr lang="en-US" altLang="nl-NL" sz="2400" dirty="0" err="1"/>
              <a:t>deze</a:t>
            </a:r>
            <a:r>
              <a:rPr lang="en-US" altLang="nl-NL" sz="2400" dirty="0"/>
              <a:t> cursus </a:t>
            </a:r>
            <a:r>
              <a:rPr lang="en-US" altLang="nl-NL" sz="2400" dirty="0" err="1"/>
              <a:t>kan</a:t>
            </a:r>
            <a:r>
              <a:rPr lang="en-US" altLang="nl-NL" sz="2400" dirty="0"/>
              <a:t> je: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altLang="nl-NL" sz="24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nl-NL" sz="2400" dirty="0"/>
              <a:t>Scenario </a:t>
            </a:r>
            <a:r>
              <a:rPr lang="en-US" altLang="nl-NL" sz="2400" dirty="0" err="1"/>
              <a:t>onderwijs</a:t>
            </a:r>
            <a:r>
              <a:rPr lang="en-US" altLang="nl-NL" sz="2400" dirty="0"/>
              <a:t> </a:t>
            </a:r>
            <a:r>
              <a:rPr lang="en-US" altLang="nl-NL" sz="2400" dirty="0" err="1"/>
              <a:t>geven</a:t>
            </a:r>
            <a:r>
              <a:rPr lang="en-US" altLang="nl-NL" sz="2400" dirty="0"/>
              <a:t> conform het </a:t>
            </a:r>
            <a:r>
              <a:rPr lang="en-US" altLang="nl-NL" sz="2400" dirty="0" err="1"/>
              <a:t>lesprogramma</a:t>
            </a:r>
            <a:r>
              <a:rPr lang="en-US" altLang="nl-NL" sz="2400" dirty="0"/>
              <a:t> </a:t>
            </a:r>
            <a:r>
              <a:rPr lang="en-US" altLang="nl-NL" sz="2400" dirty="0" err="1"/>
              <a:t>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scenarioboek</a:t>
            </a:r>
            <a:r>
              <a:rPr lang="en-US" altLang="nl-NL" sz="2400" dirty="0"/>
              <a:t> van de NRR.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nl-NL" sz="2400" dirty="0"/>
              <a:t>Feedback </a:t>
            </a:r>
            <a:r>
              <a:rPr lang="en-US" altLang="nl-NL" sz="2400" dirty="0" err="1"/>
              <a:t>geven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volgens</a:t>
            </a:r>
            <a:r>
              <a:rPr lang="en-US" altLang="nl-NL" sz="2400" dirty="0"/>
              <a:t> Learning Conversation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E6C99E4-2DC3-4EE2-B6C1-B50B9BF9D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" y="549275"/>
            <a:ext cx="7743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4000" b="1" dirty="0">
                <a:solidFill>
                  <a:srgbClr val="084077"/>
                </a:solidFill>
              </a:rPr>
              <a:t>Doel</a:t>
            </a:r>
            <a:r>
              <a:rPr lang="en-US" altLang="nl-NL" sz="4400" dirty="0">
                <a:solidFill>
                  <a:srgbClr val="005C9F"/>
                </a:solidFill>
              </a:rPr>
              <a:t> </a:t>
            </a:r>
            <a:endParaRPr lang="en-US" altLang="nl-NL" sz="4400" dirty="0">
              <a:solidFill>
                <a:srgbClr val="005C9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11E6500E-65E7-4931-A638-F85A44ECAE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8595867"/>
              </p:ext>
            </p:extLst>
          </p:nvPr>
        </p:nvGraphicFramePr>
        <p:xfrm>
          <a:off x="700087" y="1655064"/>
          <a:ext cx="6307075" cy="392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059" name="Tijdelijke aanduiding voor inhoud 3">
            <a:extLst>
              <a:ext uri="{FF2B5EF4-FFF2-40B4-BE49-F238E27FC236}">
                <a16:creationId xmlns:a16="http://schemas.microsoft.com/office/drawing/2014/main" id="{3EC5E866-DA37-46EB-9EC5-10AC0770D356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5712482" y="1655064"/>
            <a:ext cx="4038600" cy="19155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NL" sz="2400" dirty="0" err="1"/>
              <a:t>Complexiteit</a:t>
            </a:r>
            <a:endParaRPr lang="en-US" altLang="nl-NL" sz="2400" dirty="0"/>
          </a:p>
          <a:p>
            <a:r>
              <a:rPr lang="en-US" altLang="nl-NL" sz="2400" dirty="0"/>
              <a:t>Context</a:t>
            </a:r>
          </a:p>
          <a:p>
            <a:r>
              <a:rPr lang="en-US" altLang="nl-NL" sz="2400" dirty="0" err="1"/>
              <a:t>Samenwerking</a:t>
            </a:r>
            <a:r>
              <a:rPr lang="en-US" altLang="nl-NL" sz="2400" dirty="0"/>
              <a:t>, </a:t>
            </a:r>
            <a:r>
              <a:rPr lang="en-US" altLang="nl-NL" sz="2400" dirty="0" err="1"/>
              <a:t>leiderschap</a:t>
            </a:r>
            <a:endParaRPr lang="en-US" altLang="nl-NL" sz="2400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77EC5B7-AB82-4842-8FE8-D8855A37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" y="549275"/>
            <a:ext cx="7743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4000" b="1" dirty="0" err="1">
                <a:solidFill>
                  <a:srgbClr val="084077"/>
                </a:solidFill>
              </a:rPr>
              <a:t>Opfriscursussen</a:t>
            </a:r>
            <a:r>
              <a:rPr lang="en-US" altLang="nl-NL" sz="4400" dirty="0">
                <a:solidFill>
                  <a:srgbClr val="005C9F"/>
                </a:solidFill>
              </a:rPr>
              <a:t> </a:t>
            </a:r>
            <a:endParaRPr lang="en-US" altLang="nl-NL" sz="4400" dirty="0">
              <a:solidFill>
                <a:srgbClr val="005C9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EC2E37-31CC-4E58-BA24-5176BDD4E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4000" b="1" dirty="0" err="1">
                <a:solidFill>
                  <a:srgbClr val="084077"/>
                </a:solidFill>
              </a:rPr>
              <a:t>Aandachtspunten</a:t>
            </a:r>
            <a:r>
              <a:rPr lang="en-US" altLang="nl-NL" sz="4000" b="1" dirty="0">
                <a:solidFill>
                  <a:srgbClr val="084077"/>
                </a:solidFill>
              </a:rPr>
              <a:t> scenario-training</a:t>
            </a:r>
            <a:endParaRPr lang="en-US" altLang="nl-NL" sz="4400" dirty="0">
              <a:solidFill>
                <a:srgbClr val="005C9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8728101-68C0-4822-9B41-125AB14BBC6A}"/>
              </a:ext>
            </a:extLst>
          </p:cNvPr>
          <p:cNvSpPr txBox="1"/>
          <p:nvPr/>
        </p:nvSpPr>
        <p:spPr>
          <a:xfrm>
            <a:off x="905256" y="1129145"/>
            <a:ext cx="7552944" cy="457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nl-NL" altLang="nl-NL" sz="1600" dirty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nl-NL" altLang="nl-NL" sz="2200" b="1" dirty="0"/>
              <a:t>Complexiteit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200" dirty="0"/>
              <a:t>Pas complexiteit aan op de beginsituatie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200" dirty="0"/>
              <a:t>Bouw op, keep </a:t>
            </a:r>
            <a:r>
              <a:rPr lang="nl-NL" altLang="nl-NL" sz="2200" dirty="0" err="1"/>
              <a:t>it</a:t>
            </a:r>
            <a:r>
              <a:rPr lang="nl-NL" altLang="nl-NL" sz="2200" dirty="0"/>
              <a:t> </a:t>
            </a:r>
            <a:r>
              <a:rPr lang="nl-NL" altLang="nl-NL" sz="2200" dirty="0" err="1"/>
              <a:t>simple</a:t>
            </a:r>
            <a:endParaRPr lang="nl-NL" altLang="nl-NL" sz="2200" dirty="0"/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200" dirty="0"/>
              <a:t>Niet te veel in één scenario (wat wil je bereiken?)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nl-NL" altLang="nl-NL" sz="2200" dirty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nl-NL" altLang="nl-NL" sz="2200" b="1" dirty="0"/>
              <a:t>Context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200" dirty="0"/>
              <a:t>Pas context aan doelgroep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200" dirty="0"/>
              <a:t>Geen gespeelde rollen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200" dirty="0"/>
              <a:t>Zijn er alternatieven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nl-NL" altLang="nl-NL" sz="2200" dirty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nl-NL" altLang="nl-NL" sz="2200" b="1" dirty="0"/>
              <a:t>Niet-technische vaardigheden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200" dirty="0"/>
              <a:t>Samenwerking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200" dirty="0"/>
              <a:t>Leiderschap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200" dirty="0"/>
              <a:t>Communicatie</a:t>
            </a:r>
          </a:p>
        </p:txBody>
      </p:sp>
    </p:spTree>
    <p:extLst>
      <p:ext uri="{BB962C8B-B14F-4D97-AF65-F5344CB8AC3E}">
        <p14:creationId xmlns:p14="http://schemas.microsoft.com/office/powerpoint/2010/main" val="39395046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B66F4B-9B4B-4715-B6B4-D62EB9D03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4000" b="1" dirty="0">
                <a:solidFill>
                  <a:srgbClr val="084077"/>
                </a:solidFill>
              </a:rPr>
              <a:t>Scenario-training</a:t>
            </a:r>
            <a:endParaRPr lang="en-US" altLang="nl-NL" sz="4400" dirty="0">
              <a:solidFill>
                <a:srgbClr val="005C9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DE9625A-1DD2-48EC-B6D7-4760E7A309A5}"/>
              </a:ext>
            </a:extLst>
          </p:cNvPr>
          <p:cNvSpPr txBox="1"/>
          <p:nvPr/>
        </p:nvSpPr>
        <p:spPr>
          <a:xfrm>
            <a:off x="608075" y="1531481"/>
            <a:ext cx="7927848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nl-NL" altLang="nl-NL" sz="2000" b="1" dirty="0"/>
              <a:t>Voorbereiding (</a:t>
            </a:r>
            <a:r>
              <a:rPr lang="nl-NL" altLang="nl-NL" sz="2000" dirty="0"/>
              <a:t>door instructeur</a:t>
            </a:r>
            <a:r>
              <a:rPr lang="nl-NL" altLang="nl-NL" sz="2000" b="1" dirty="0"/>
              <a:t>)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000" dirty="0"/>
              <a:t>Informatie over doelgroep verzamelen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000" dirty="0"/>
              <a:t>Realistisch doel formuleren (keep </a:t>
            </a:r>
            <a:r>
              <a:rPr lang="nl-NL" altLang="nl-NL" sz="2000" dirty="0" err="1"/>
              <a:t>it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simple</a:t>
            </a:r>
            <a:r>
              <a:rPr lang="nl-NL" altLang="nl-NL" sz="2000" dirty="0"/>
              <a:t>)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000" dirty="0"/>
              <a:t>Scenariokeuze, complexiteit afgestemd op doelgroep/doel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000" dirty="0"/>
              <a:t>Opstelling maken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000" dirty="0"/>
              <a:t>Controleren van de te gebruiken materialen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000" dirty="0"/>
              <a:t>Zorgen voor comfort in de lesomgeving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nl-NL" altLang="nl-NL" sz="10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nl-NL" altLang="nl-NL" sz="2000" b="1" dirty="0"/>
              <a:t>Introductie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000" dirty="0"/>
              <a:t>Benoem: Doelen, relevantie, inhoud, motivatie, realistische rolverdeling (geen toneelspel)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000" dirty="0"/>
              <a:t>Heb geen geheimen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000" dirty="0"/>
              <a:t>Bespreek veiligheid (leerklimaat, uitvoering en </a:t>
            </a:r>
            <a:r>
              <a:rPr lang="nl-NL" altLang="nl-NL" sz="2000" dirty="0" err="1"/>
              <a:t>noplay</a:t>
            </a:r>
            <a:r>
              <a:rPr lang="nl-NL" altLang="nl-NL" sz="2000" dirty="0"/>
              <a:t>)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000" dirty="0"/>
              <a:t>Geef relevante informatie over het scenario (context)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000" dirty="0"/>
              <a:t>Laat cursist het scenario kort herhalen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nl-NL" altLang="nl-NL" sz="1000" dirty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nl-NL" altLang="nl-NL" sz="1000" dirty="0"/>
          </a:p>
        </p:txBody>
      </p:sp>
    </p:spTree>
    <p:extLst>
      <p:ext uri="{BB962C8B-B14F-4D97-AF65-F5344CB8AC3E}">
        <p14:creationId xmlns:p14="http://schemas.microsoft.com/office/powerpoint/2010/main" val="48182526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B66F4B-9B4B-4715-B6B4-D62EB9D03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4000" b="1" dirty="0">
                <a:solidFill>
                  <a:srgbClr val="084077"/>
                </a:solidFill>
              </a:rPr>
              <a:t>Scenario-training</a:t>
            </a:r>
            <a:endParaRPr lang="en-US" altLang="nl-NL" sz="4400" dirty="0">
              <a:solidFill>
                <a:srgbClr val="005C9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DE9625A-1DD2-48EC-B6D7-4760E7A309A5}"/>
              </a:ext>
            </a:extLst>
          </p:cNvPr>
          <p:cNvSpPr txBox="1"/>
          <p:nvPr/>
        </p:nvSpPr>
        <p:spPr>
          <a:xfrm>
            <a:off x="608075" y="1531481"/>
            <a:ext cx="79278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nl-NL" altLang="nl-NL" sz="10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nl-NL" altLang="nl-NL" sz="2000" b="1" dirty="0"/>
              <a:t>Uitvoering</a:t>
            </a:r>
            <a:endParaRPr lang="nl-NL" altLang="nl-NL" sz="2000" dirty="0"/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000" dirty="0"/>
              <a:t>Geef start en einde scenario duidelijk aan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000" dirty="0"/>
              <a:t>Draaien van het scenario gericht op het doel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000" dirty="0"/>
              <a:t>Geef alleen informatie die relevant is voor de voortgang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000" dirty="0"/>
              <a:t>Evaluatie van de leerervaring middels de Learning </a:t>
            </a:r>
            <a:r>
              <a:rPr lang="nl-NL" altLang="nl-NL" sz="2000" dirty="0" err="1"/>
              <a:t>Conversation</a:t>
            </a:r>
            <a:r>
              <a:rPr lang="nl-NL" altLang="nl-NL" sz="2000" dirty="0"/>
              <a:t> of Pendleton	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000" dirty="0"/>
              <a:t>Optioneel herhaling van hetzelfde scenario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nl-NL" altLang="nl-NL" sz="10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nl-NL" altLang="nl-NL" sz="2000" b="1" dirty="0"/>
              <a:t>Afronding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altLang="nl-NL" sz="2000" dirty="0"/>
              <a:t>Vragen, algemene samenvatting, verbinding naar volgende lesonderdeel</a:t>
            </a:r>
            <a:endParaRPr lang="nl-NL" altLang="nl-NL" sz="2000" b="1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A5587C9A-ADA4-4D63-8D48-83965BD0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4000" b="1" dirty="0">
                <a:solidFill>
                  <a:srgbClr val="084077"/>
                </a:solidFill>
              </a:rPr>
              <a:t>Learning Conversation</a:t>
            </a:r>
            <a:endParaRPr lang="en-US" altLang="nl-NL" sz="4400" dirty="0">
              <a:solidFill>
                <a:srgbClr val="005C9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Afbeelding 5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B4C473E7-D1D9-A2A6-7016-155B7BD52A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6"/>
          <a:stretch/>
        </p:blipFill>
        <p:spPr>
          <a:xfrm>
            <a:off x="2475665" y="1257162"/>
            <a:ext cx="4304539" cy="498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6626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5F21D3-2C32-4DE8-B361-71125734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218944"/>
            <a:ext cx="7696200" cy="2791968"/>
          </a:xfrm>
        </p:spPr>
        <p:txBody>
          <a:bodyPr/>
          <a:lstStyle/>
          <a:p>
            <a:pPr marL="0" lvl="0" indent="0">
              <a:buNone/>
            </a:pPr>
            <a:r>
              <a:rPr lang="nl-NL" b="1" dirty="0"/>
              <a:t>Opening:</a:t>
            </a:r>
          </a:p>
          <a:p>
            <a:pPr lvl="0"/>
            <a:r>
              <a:rPr lang="nl-NL" dirty="0"/>
              <a:t>Ik zag</a:t>
            </a:r>
          </a:p>
          <a:p>
            <a:pPr lvl="0"/>
            <a:r>
              <a:rPr lang="nl-NL" dirty="0"/>
              <a:t>Ik dacht</a:t>
            </a:r>
          </a:p>
          <a:p>
            <a:pPr lvl="0"/>
            <a:r>
              <a:rPr lang="nl-NL" dirty="0"/>
              <a:t>Ik ben nieuwsgierig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6BF233-0930-42EC-965E-FD7B34D9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4000" b="1" dirty="0">
                <a:solidFill>
                  <a:srgbClr val="084077"/>
                </a:solidFill>
              </a:rPr>
              <a:t>Advocacy with inquiry</a:t>
            </a:r>
            <a:endParaRPr lang="en-US" altLang="nl-NL" sz="4400" dirty="0">
              <a:solidFill>
                <a:srgbClr val="005C9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093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 cmpd="sng">
          <a:solidFill>
            <a:schemeClr val="tx1"/>
          </a:solidFill>
          <a:round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446</Words>
  <Application>Microsoft Office PowerPoint</Application>
  <PresentationFormat>Diavoorstelling (4:3)</PresentationFormat>
  <Paragraphs>99</Paragraphs>
  <Slides>11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Wingdings</vt:lpstr>
      <vt:lpstr>Default Design</vt:lpstr>
      <vt:lpstr>Aangepast ontwerp</vt:lpstr>
      <vt:lpstr>Leren reanimeren Deel 3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뿿촠뿿첀뿿��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Martijn Maas</dc:creator>
  <cp:lastModifiedBy>Frank | Reanimatie Raad</cp:lastModifiedBy>
  <cp:revision>294</cp:revision>
  <cp:lastPrinted>2017-10-02T16:13:28Z</cp:lastPrinted>
  <dcterms:created xsi:type="dcterms:W3CDTF">2006-04-25T14:24:39Z</dcterms:created>
  <dcterms:modified xsi:type="dcterms:W3CDTF">2025-04-08T11:55:30Z</dcterms:modified>
</cp:coreProperties>
</file>