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4" r:id="rId27"/>
    <p:sldId id="285" r:id="rId28"/>
    <p:sldId id="286" r:id="rId29"/>
    <p:sldId id="287" r:id="rId30"/>
    <p:sldId id="288" r:id="rId31"/>
    <p:sldId id="289" r:id="rId32"/>
    <p:sldId id="290" r:id="rId33"/>
    <p:sldId id="292" r:id="rId34"/>
    <p:sldId id="291" r:id="rId35"/>
    <p:sldId id="293" r:id="rId36"/>
    <p:sldId id="294" r:id="rId37"/>
    <p:sldId id="295" r:id="rId38"/>
  </p:sldIdLst>
  <p:sldSz cx="12192000" cy="6858000"/>
  <p:notesSz cx="6858000" cy="9144000"/>
  <p:defaultTex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dia" id="{819D485A-F9BB-43C6-9ED3-95CCB98A6A4C}">
          <p14:sldIdLst>
            <p14:sldId id="256"/>
          </p14:sldIdLst>
        </p14:section>
        <p14:section name="presentatie" id="{512C6950-C5D0-42BC-A7AD-0B571EBF85B5}">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4"/>
            <p14:sldId id="285"/>
            <p14:sldId id="286"/>
            <p14:sldId id="287"/>
            <p14:sldId id="288"/>
            <p14:sldId id="289"/>
            <p14:sldId id="290"/>
            <p14:sldId id="292"/>
            <p14:sldId id="291"/>
            <p14:sldId id="293"/>
            <p14:sldId id="294"/>
            <p14:sldId id="29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jn | Reanimatie Raad" initials="M|RR" lastIdx="1" clrIdx="0">
    <p:extLst>
      <p:ext uri="{19B8F6BF-5375-455C-9EA6-DF929625EA0E}">
        <p15:presenceInfo xmlns:p15="http://schemas.microsoft.com/office/powerpoint/2012/main" userId="S::maas@reanimatieraad.nl::e63f217c-86df-4374-ab6b-660d3de874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C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7251" autoAdjust="0"/>
  </p:normalViewPr>
  <p:slideViewPr>
    <p:cSldViewPr snapToGrid="0">
      <p:cViewPr varScale="1">
        <p:scale>
          <a:sx n="102" d="100"/>
          <a:sy n="102" d="100"/>
        </p:scale>
        <p:origin x="7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F9A01-5467-4557-946E-92EB427F364B}" type="datetimeFigureOut">
              <a:rPr lang="nl-NL" smtClean="0"/>
              <a:t>7-4-2025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16915-F61E-42F5-B57A-747A09356D8F}" type="slidenum">
              <a:rPr lang="nl-NL" smtClean="0"/>
              <a:t>‹nr.›</a:t>
            </a:fld>
            <a:endParaRPr lang="nl-NL"/>
          </a:p>
        </p:txBody>
      </p:sp>
    </p:spTree>
    <p:extLst>
      <p:ext uri="{BB962C8B-B14F-4D97-AF65-F5344CB8AC3E}">
        <p14:creationId xmlns:p14="http://schemas.microsoft.com/office/powerpoint/2010/main" val="2890188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burger is essentieel voor het starten van de keten van overleven. Snel herkennen van een (dreigende) circulatiestoornis, snel alarmeren en snel starten met BLS zijn essentieel voor een goede uitkomst.</a:t>
            </a: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4</a:t>
            </a:fld>
            <a:endParaRPr lang="nl-NL"/>
          </a:p>
        </p:txBody>
      </p:sp>
    </p:spTree>
    <p:extLst>
      <p:ext uri="{BB962C8B-B14F-4D97-AF65-F5344CB8AC3E}">
        <p14:creationId xmlns:p14="http://schemas.microsoft.com/office/powerpoint/2010/main" val="70891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handelingen “voorzichtig schudden aan de schouders” en aan het slachtoffer vragen “Gaat het?” dienen tegelijk uitgevoerd te worden.</a:t>
            </a: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8</a:t>
            </a:fld>
            <a:endParaRPr lang="nl-NL"/>
          </a:p>
        </p:txBody>
      </p:sp>
    </p:spTree>
    <p:extLst>
      <p:ext uri="{BB962C8B-B14F-4D97-AF65-F5344CB8AC3E}">
        <p14:creationId xmlns:p14="http://schemas.microsoft.com/office/powerpoint/2010/main" val="11921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dia maakt onderscheid in een AED halen </a:t>
            </a:r>
            <a:r>
              <a:rPr lang="nl-NL" u="sng" dirty="0"/>
              <a:t>indien</a:t>
            </a:r>
            <a:r>
              <a:rPr lang="nl-NL" dirty="0"/>
              <a:t> beschikbaar en als je hem zelf moet halen dan </a:t>
            </a:r>
            <a:r>
              <a:rPr lang="nl-NL" b="0" u="sng" dirty="0"/>
              <a:t>indien snel </a:t>
            </a:r>
            <a:r>
              <a:rPr lang="nl-NL" dirty="0"/>
              <a:t>beschikbaar. Het is moeilijk dit in een concrete tijd, afstand of locatie uit te drukken omdat de omgevingsomstandigheden enorm kunnen verschillen. Indien een omstander de AED haalt is daar meer tijd voor beschikbaar dan als een hulpverlener alleen is. Wat de hulpverlener zich moet realiseren is dat na het bellen van 112 burgerhulpverleners, politie en dergelijke worden gealarmeerd. Ook zij komen met AED’s. Een hulpverlener die alleen is kan dus beter starten met borstcompressies en beademingen in afwachting van de AED die meekomt met gealarmeerde burgerhulpverleners. Dit is anders als de AED voor het grijpen ligt. Maar dit voor het grijpen liggen is moeilijk uit te drukken in meters of tijd.</a:t>
            </a: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10</a:t>
            </a:fld>
            <a:endParaRPr lang="nl-NL"/>
          </a:p>
        </p:txBody>
      </p:sp>
    </p:spTree>
    <p:extLst>
      <p:ext uri="{BB962C8B-B14F-4D97-AF65-F5344CB8AC3E}">
        <p14:creationId xmlns:p14="http://schemas.microsoft.com/office/powerpoint/2010/main" val="3929214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73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570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B0AE33C1-D1C5-44A9-A4FD-BEF69196E00C}"/>
              </a:ext>
            </a:extLst>
          </p:cNvPr>
          <p:cNvPicPr>
            <a:picLocks noChangeAspect="1"/>
          </p:cNvPicPr>
          <p:nvPr userDrawn="1"/>
        </p:nvPicPr>
        <p:blipFill>
          <a:blip r:embed="rId3"/>
          <a:srcRect/>
          <a:stretch/>
        </p:blipFill>
        <p:spPr>
          <a:xfrm>
            <a:off x="0" y="9526"/>
            <a:ext cx="12192000" cy="6845300"/>
          </a:xfrm>
          <a:prstGeom prst="rect">
            <a:avLst/>
          </a:prstGeom>
        </p:spPr>
      </p:pic>
      <p:pic>
        <p:nvPicPr>
          <p:cNvPr id="15" name="Afbeelding 14">
            <a:extLst>
              <a:ext uri="{FF2B5EF4-FFF2-40B4-BE49-F238E27FC236}">
                <a16:creationId xmlns:a16="http://schemas.microsoft.com/office/drawing/2014/main" id="{2E93C867-6FF9-48FD-9CAA-246F78AAD35D}"/>
              </a:ext>
            </a:extLst>
          </p:cNvPr>
          <p:cNvPicPr>
            <a:picLocks noChangeAspect="1"/>
          </p:cNvPicPr>
          <p:nvPr userDrawn="1"/>
        </p:nvPicPr>
        <p:blipFill>
          <a:blip r:embed="rId4"/>
          <a:srcRect/>
          <a:stretch/>
        </p:blipFill>
        <p:spPr>
          <a:xfrm>
            <a:off x="8284490" y="1825942"/>
            <a:ext cx="3087529" cy="3206115"/>
          </a:xfrm>
          <a:prstGeom prst="rect">
            <a:avLst/>
          </a:prstGeom>
        </p:spPr>
      </p:pic>
      <p:pic>
        <p:nvPicPr>
          <p:cNvPr id="19" name="Afbeelding 18">
            <a:extLst>
              <a:ext uri="{FF2B5EF4-FFF2-40B4-BE49-F238E27FC236}">
                <a16:creationId xmlns:a16="http://schemas.microsoft.com/office/drawing/2014/main" id="{BB2E8C90-E198-4563-BC06-7C939E509270}"/>
              </a:ext>
            </a:extLst>
          </p:cNvPr>
          <p:cNvPicPr>
            <a:picLocks noChangeAspect="1"/>
          </p:cNvPicPr>
          <p:nvPr userDrawn="1"/>
        </p:nvPicPr>
        <p:blipFill>
          <a:blip r:embed="rId5"/>
          <a:stretch>
            <a:fillRect/>
          </a:stretch>
        </p:blipFill>
        <p:spPr>
          <a:xfrm>
            <a:off x="8612941" y="5618147"/>
            <a:ext cx="3148124" cy="828000"/>
          </a:xfrm>
          <a:prstGeom prst="rect">
            <a:avLst/>
          </a:prstGeom>
        </p:spPr>
      </p:pic>
      <p:pic>
        <p:nvPicPr>
          <p:cNvPr id="21" name="Afbeelding 20">
            <a:extLst>
              <a:ext uri="{FF2B5EF4-FFF2-40B4-BE49-F238E27FC236}">
                <a16:creationId xmlns:a16="http://schemas.microsoft.com/office/drawing/2014/main" id="{A10CFDC1-ACC4-474C-9F40-45B45E7ACE3A}"/>
              </a:ext>
            </a:extLst>
          </p:cNvPr>
          <p:cNvPicPr>
            <a:picLocks noChangeAspect="1"/>
          </p:cNvPicPr>
          <p:nvPr userDrawn="1"/>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78506" y="6163156"/>
            <a:ext cx="1316321" cy="475397"/>
          </a:xfrm>
          <a:prstGeom prst="rect">
            <a:avLst/>
          </a:prstGeom>
        </p:spPr>
      </p:pic>
    </p:spTree>
    <p:extLst>
      <p:ext uri="{BB962C8B-B14F-4D97-AF65-F5344CB8AC3E}">
        <p14:creationId xmlns:p14="http://schemas.microsoft.com/office/powerpoint/2010/main" val="49437912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C9F">
            <a:alpha val="25098"/>
          </a:srgbClr>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234B338-BFCB-476F-AA46-9F33847C76C6}"/>
              </a:ext>
            </a:extLst>
          </p:cNvPr>
          <p:cNvPicPr>
            <a:picLocks noChangeAspect="1"/>
          </p:cNvPicPr>
          <p:nvPr userDrawn="1"/>
        </p:nvPicPr>
        <p:blipFill>
          <a:blip r:embed="rId3"/>
          <a:stretch>
            <a:fillRect/>
          </a:stretch>
        </p:blipFill>
        <p:spPr>
          <a:xfrm>
            <a:off x="0" y="6248340"/>
            <a:ext cx="12193200" cy="609660"/>
          </a:xfrm>
          <a:prstGeom prst="rect">
            <a:avLst/>
          </a:prstGeom>
        </p:spPr>
      </p:pic>
    </p:spTree>
    <p:extLst>
      <p:ext uri="{BB962C8B-B14F-4D97-AF65-F5344CB8AC3E}">
        <p14:creationId xmlns:p14="http://schemas.microsoft.com/office/powerpoint/2010/main" val="3352408161"/>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player.vimeo.com/video/842378318?app_id=12296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player.vimeo.com/video/558502732?app_id=12296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player.vimeo.com/video/713427463?app_id=12296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player.vimeo.com/video/713427791?app_id=122963"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player.vimeo.com/video/742204656?app_id=122963"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_De_Basiscursus"/><Relationship Id="rId2" Type="http://schemas.openxmlformats.org/officeDocument/2006/relationships/hyperlink" Target="#_Non_Technical_skills"/><Relationship Id="rId1" Type="http://schemas.openxmlformats.org/officeDocument/2006/relationships/slideLayout" Target="../slideLayouts/slideLayout2.xml"/><Relationship Id="rId6" Type="http://schemas.openxmlformats.org/officeDocument/2006/relationships/hyperlink" Target="#_Pocketmasker"/><Relationship Id="rId5" Type="http://schemas.openxmlformats.org/officeDocument/2006/relationships/hyperlink" Target="#_Verdieping_Burgerhulpverlener"/><Relationship Id="rId4" Type="http://schemas.openxmlformats.org/officeDocument/2006/relationships/hyperlink" Target="#_Scenario"/></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player.vimeo.com/video/713427398?app_id=12296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EE281A7-798F-4660-ADDB-0471DBDC1069}"/>
              </a:ext>
            </a:extLst>
          </p:cNvPr>
          <p:cNvSpPr txBox="1">
            <a:spLocks/>
          </p:cNvSpPr>
          <p:nvPr/>
        </p:nvSpPr>
        <p:spPr>
          <a:xfrm>
            <a:off x="685799" y="1675462"/>
            <a:ext cx="6028510" cy="1092666"/>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solidFill>
                  <a:schemeClr val="bg1"/>
                </a:solidFill>
                <a:latin typeface="Arial" panose="020B0604020202020204" pitchFamily="34" charset="0"/>
                <a:cs typeface="Arial" panose="020B0604020202020204" pitchFamily="34" charset="0"/>
              </a:rPr>
              <a:t>Basiscursus reanimatie van volwassenen (BLS)</a:t>
            </a:r>
            <a:endParaRPr lang="nl-NL" sz="3600" b="1" i="1" dirty="0">
              <a:solidFill>
                <a:schemeClr val="bg1"/>
              </a:solidFill>
              <a:latin typeface="Arial" panose="020B0604020202020204" pitchFamily="34" charset="0"/>
              <a:cs typeface="Arial" panose="020B0604020202020204" pitchFamily="34" charset="0"/>
            </a:endParaRPr>
          </a:p>
        </p:txBody>
      </p:sp>
      <p:sp>
        <p:nvSpPr>
          <p:cNvPr id="5" name="Ondertitel 2">
            <a:extLst>
              <a:ext uri="{FF2B5EF4-FFF2-40B4-BE49-F238E27FC236}">
                <a16:creationId xmlns:a16="http://schemas.microsoft.com/office/drawing/2014/main" id="{782E9AA4-4C78-41A5-A505-9ACA9700D787}"/>
              </a:ext>
            </a:extLst>
          </p:cNvPr>
          <p:cNvSpPr txBox="1">
            <a:spLocks/>
          </p:cNvSpPr>
          <p:nvPr/>
        </p:nvSpPr>
        <p:spPr>
          <a:xfrm>
            <a:off x="685800" y="3677300"/>
            <a:ext cx="4733488" cy="150523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a:solidFill>
                  <a:schemeClr val="bg1"/>
                </a:solidFill>
                <a:latin typeface="Arial" panose="020B0604020202020204" pitchFamily="34" charset="0"/>
                <a:cs typeface="Arial" panose="020B0604020202020204" pitchFamily="34" charset="0"/>
              </a:rPr>
              <a:t>Volgens de richtlijnen 2021</a:t>
            </a:r>
          </a:p>
          <a:p>
            <a:pPr marL="0" indent="0">
              <a:buNone/>
            </a:pPr>
            <a:r>
              <a:rPr lang="nl-NL" sz="2000" i="1" dirty="0">
                <a:solidFill>
                  <a:schemeClr val="bg1"/>
                </a:solidFill>
                <a:latin typeface="Arial" panose="020B0604020202020204" pitchFamily="34" charset="0"/>
                <a:cs typeface="Arial" panose="020B0604020202020204" pitchFamily="34" charset="0"/>
              </a:rPr>
              <a:t>Versie juni 2021</a:t>
            </a:r>
          </a:p>
        </p:txBody>
      </p:sp>
      <p:pic>
        <p:nvPicPr>
          <p:cNvPr id="6" name="Afbeelding 5">
            <a:extLst>
              <a:ext uri="{FF2B5EF4-FFF2-40B4-BE49-F238E27FC236}">
                <a16:creationId xmlns:a16="http://schemas.microsoft.com/office/drawing/2014/main" id="{36DA27B7-2578-4280-AE45-DF82BC528F45}"/>
              </a:ext>
            </a:extLst>
          </p:cNvPr>
          <p:cNvPicPr/>
          <p:nvPr/>
        </p:nvPicPr>
        <p:blipFill>
          <a:blip r:embed="rId2">
            <a:extLst>
              <a:ext uri="{28A0092B-C50C-407E-A947-70E740481C1C}">
                <a14:useLocalDpi xmlns:a14="http://schemas.microsoft.com/office/drawing/2010/main" val="0"/>
              </a:ext>
            </a:extLst>
          </a:blip>
          <a:stretch>
            <a:fillRect/>
          </a:stretch>
        </p:blipFill>
        <p:spPr>
          <a:xfrm>
            <a:off x="9217265" y="416902"/>
            <a:ext cx="1886917" cy="798311"/>
          </a:xfrm>
          <a:prstGeom prst="rect">
            <a:avLst/>
          </a:prstGeom>
        </p:spPr>
      </p:pic>
    </p:spTree>
    <p:extLst>
      <p:ext uri="{BB962C8B-B14F-4D97-AF65-F5344CB8AC3E}">
        <p14:creationId xmlns:p14="http://schemas.microsoft.com/office/powerpoint/2010/main" val="2271248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(LAAT) 112 BELLEN + AED</a:t>
            </a:r>
            <a:endParaRPr lang="nl-NL" sz="2800" dirty="0"/>
          </a:p>
        </p:txBody>
      </p:sp>
      <p:grpSp>
        <p:nvGrpSpPr>
          <p:cNvPr id="2" name="Groep 1">
            <a:extLst>
              <a:ext uri="{FF2B5EF4-FFF2-40B4-BE49-F238E27FC236}">
                <a16:creationId xmlns:a16="http://schemas.microsoft.com/office/drawing/2014/main" id="{F4F8B7FF-C365-4A87-B587-C3B1C4E336FC}"/>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sp>
        <p:nvSpPr>
          <p:cNvPr id="13" name="Text Box 3">
            <a:extLst>
              <a:ext uri="{FF2B5EF4-FFF2-40B4-BE49-F238E27FC236}">
                <a16:creationId xmlns:a16="http://schemas.microsoft.com/office/drawing/2014/main" id="{071B7759-8111-46AE-A4B2-E99DA7C3B832}"/>
              </a:ext>
            </a:extLst>
          </p:cNvPr>
          <p:cNvSpPr txBox="1">
            <a:spLocks noChangeArrowheads="1"/>
          </p:cNvSpPr>
          <p:nvPr/>
        </p:nvSpPr>
        <p:spPr bwMode="auto">
          <a:xfrm>
            <a:off x="6096000" y="3459499"/>
            <a:ext cx="4784722" cy="2513509"/>
          </a:xfrm>
          <a:prstGeom prst="rect">
            <a:avLst/>
          </a:prstGeom>
          <a:noFill/>
          <a:ln w="9525">
            <a:noFill/>
            <a:miter lim="800000"/>
            <a:headEnd/>
            <a:tailEnd/>
          </a:ln>
        </p:spPr>
        <p:txBody>
          <a:bodyPr wrap="square" anchor="ctr" anchorCtr="0">
            <a:spAutoFit/>
          </a:bodyPr>
          <a:lstStyle/>
          <a:p>
            <a:pPr marL="342900" indent="-342900">
              <a:spcBef>
                <a:spcPts val="1600"/>
              </a:spcBef>
              <a:buFont typeface="Arial"/>
              <a:buChar char="•"/>
            </a:pPr>
            <a:r>
              <a:rPr lang="en-GB" sz="2400" dirty="0">
                <a:latin typeface="Arial" panose="020B0604020202020204" pitchFamily="34" charset="0"/>
                <a:cs typeface="Arial" panose="020B0604020202020204" pitchFamily="34" charset="0"/>
              </a:rPr>
              <a:t>Laat </a:t>
            </a:r>
            <a:r>
              <a:rPr lang="en-GB" sz="2400" dirty="0" err="1">
                <a:latin typeface="Arial" panose="020B0604020202020204" pitchFamily="34" charset="0"/>
                <a:cs typeface="Arial" panose="020B0604020202020204" pitchFamily="34" charset="0"/>
              </a:rPr>
              <a:t>een</a:t>
            </a:r>
            <a:r>
              <a:rPr lang="en-GB" sz="2400" dirty="0">
                <a:latin typeface="Arial" panose="020B0604020202020204" pitchFamily="34" charset="0"/>
                <a:cs typeface="Arial" panose="020B0604020202020204" pitchFamily="34" charset="0"/>
              </a:rPr>
              <a:t> AED </a:t>
            </a:r>
            <a:r>
              <a:rPr lang="en-GB" sz="2400" dirty="0" err="1">
                <a:latin typeface="Arial" panose="020B0604020202020204" pitchFamily="34" charset="0"/>
                <a:cs typeface="Arial" panose="020B0604020202020204" pitchFamily="34" charset="0"/>
              </a:rPr>
              <a:t>halen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indien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beschikbaar</a:t>
            </a:r>
            <a:endParaRPr lang="en-GB" sz="2400" dirty="0">
              <a:latin typeface="Arial" panose="020B0604020202020204" pitchFamily="34" charset="0"/>
              <a:cs typeface="Arial" panose="020B0604020202020204" pitchFamily="34" charset="0"/>
            </a:endParaRPr>
          </a:p>
          <a:p>
            <a:pPr marL="342900" indent="-342900">
              <a:spcBef>
                <a:spcPts val="1600"/>
              </a:spcBef>
              <a:buFont typeface="Arial"/>
              <a:buChar char="•"/>
            </a:pPr>
            <a:r>
              <a:rPr lang="en-GB" sz="2400" dirty="0">
                <a:latin typeface="Arial" panose="020B0604020202020204" pitchFamily="34" charset="0"/>
                <a:cs typeface="Arial" panose="020B0604020202020204" pitchFamily="34" charset="0"/>
              </a:rPr>
              <a:t>Ben je </a:t>
            </a:r>
            <a:r>
              <a:rPr lang="en-GB" sz="2400" dirty="0" err="1">
                <a:latin typeface="Arial" panose="020B0604020202020204" pitchFamily="34" charset="0"/>
                <a:cs typeface="Arial" panose="020B0604020202020204" pitchFamily="34" charset="0"/>
              </a:rPr>
              <a:t>alleen</a:t>
            </a:r>
            <a:r>
              <a:rPr lang="en-GB" sz="2400" dirty="0">
                <a:latin typeface="Arial" panose="020B0604020202020204" pitchFamily="34" charset="0"/>
                <a:cs typeface="Arial" panose="020B0604020202020204" pitchFamily="34" charset="0"/>
              </a:rPr>
              <a:t>: de AED </a:t>
            </a:r>
            <a:r>
              <a:rPr lang="en-GB" sz="2400" dirty="0" err="1">
                <a:latin typeface="Arial" panose="020B0604020202020204" pitchFamily="34" charset="0"/>
                <a:cs typeface="Arial" panose="020B0604020202020204" pitchFamily="34" charset="0"/>
              </a:rPr>
              <a:t>halen</a:t>
            </a:r>
            <a:r>
              <a:rPr lang="en-GB" sz="2400" dirty="0">
                <a:latin typeface="Arial" panose="020B0604020202020204" pitchFamily="34" charset="0"/>
                <a:cs typeface="Arial" panose="020B0604020202020204" pitchFamily="34" charset="0"/>
              </a:rPr>
              <a:t> </a:t>
            </a:r>
            <a:r>
              <a:rPr lang="en-GB" sz="2400" b="1" i="1" dirty="0" err="1">
                <a:latin typeface="Arial" panose="020B0604020202020204" pitchFamily="34" charset="0"/>
                <a:cs typeface="Arial" panose="020B0604020202020204" pitchFamily="34" charset="0"/>
              </a:rPr>
              <a:t>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controle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ademhaling</a:t>
            </a:r>
            <a:r>
              <a:rPr lang="en-GB" sz="2400" dirty="0">
                <a:latin typeface="Arial" panose="020B0604020202020204" pitchFamily="34" charset="0"/>
                <a:cs typeface="Arial" panose="020B0604020202020204" pitchFamily="34" charset="0"/>
              </a:rPr>
              <a:t> en </a:t>
            </a:r>
            <a:r>
              <a:rPr lang="en-GB" sz="2400" dirty="0" err="1">
                <a:latin typeface="Arial" panose="020B0604020202020204" pitchFamily="34" charset="0"/>
                <a:cs typeface="Arial" panose="020B0604020202020204" pitchFamily="34" charset="0"/>
              </a:rPr>
              <a:t>alleen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indien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deze</a:t>
            </a:r>
            <a:r>
              <a:rPr lang="en-GB" sz="2400"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snel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beschikbaar</a:t>
            </a:r>
            <a:r>
              <a:rPr lang="en-GB" sz="2400" dirty="0">
                <a:latin typeface="Arial" panose="020B0604020202020204" pitchFamily="34" charset="0"/>
                <a:cs typeface="Arial" panose="020B0604020202020204" pitchFamily="34" charset="0"/>
              </a:rPr>
              <a:t> is</a:t>
            </a:r>
          </a:p>
        </p:txBody>
      </p:sp>
      <p:pic>
        <p:nvPicPr>
          <p:cNvPr id="15" name="Afbeelding 3">
            <a:extLst>
              <a:ext uri="{FF2B5EF4-FFF2-40B4-BE49-F238E27FC236}">
                <a16:creationId xmlns:a16="http://schemas.microsoft.com/office/drawing/2014/main" id="{F6299018-1182-4A39-911F-E4018FF90868}"/>
              </a:ext>
            </a:extLst>
          </p:cNvPr>
          <p:cNvPicPr>
            <a:picLocks noChangeAspect="1"/>
          </p:cNvPicPr>
          <p:nvPr/>
        </p:nvPicPr>
        <p:blipFill>
          <a:blip r:embed="rId3"/>
          <a:srcRect/>
          <a:stretch/>
        </p:blipFill>
        <p:spPr bwMode="auto">
          <a:xfrm>
            <a:off x="1400408" y="1269000"/>
            <a:ext cx="3548459" cy="4320000"/>
          </a:xfrm>
          <a:prstGeom prst="rect">
            <a:avLst/>
          </a:prstGeom>
          <a:noFill/>
          <a:ln w="9525">
            <a:noFill/>
            <a:miter lim="800000"/>
            <a:headEnd/>
            <a:tailEnd/>
          </a:ln>
        </p:spPr>
      </p:pic>
    </p:spTree>
    <p:extLst>
      <p:ext uri="{BB962C8B-B14F-4D97-AF65-F5344CB8AC3E}">
        <p14:creationId xmlns:p14="http://schemas.microsoft.com/office/powerpoint/2010/main" val="187761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2355479" y="251561"/>
            <a:ext cx="7481041" cy="954107"/>
          </a:xfrm>
          <a:prstGeom prst="rect">
            <a:avLst/>
          </a:prstGeom>
          <a:noFill/>
        </p:spPr>
        <p:txBody>
          <a:bodyPr wrap="square">
            <a:spAutoFit/>
          </a:bodyPr>
          <a:lstStyle/>
          <a:p>
            <a:pPr algn="ctr"/>
            <a:r>
              <a:rPr lang="nl-NL" sz="2800" b="1" dirty="0">
                <a:solidFill>
                  <a:srgbClr val="084077"/>
                </a:solidFill>
                <a:latin typeface="Arial" charset="0"/>
                <a:cs typeface="Arial" charset="0"/>
              </a:rPr>
              <a:t>MELDKAMERINSTRUCTIE</a:t>
            </a:r>
          </a:p>
          <a:p>
            <a:pPr algn="ctr"/>
            <a:r>
              <a:rPr lang="nl-NL" sz="2800" b="1" dirty="0">
                <a:solidFill>
                  <a:srgbClr val="084077"/>
                </a:solidFill>
                <a:latin typeface="Arial" charset="0"/>
                <a:cs typeface="Arial" charset="0"/>
              </a:rPr>
              <a:t>ALS ONDERDEEL VAN DE REANIMATIE</a:t>
            </a:r>
            <a:endParaRPr lang="nl-NL" sz="2800" dirty="0"/>
          </a:p>
        </p:txBody>
      </p:sp>
      <p:pic>
        <p:nvPicPr>
          <p:cNvPr id="12" name="Afbeelding 11">
            <a:extLst>
              <a:ext uri="{FF2B5EF4-FFF2-40B4-BE49-F238E27FC236}">
                <a16:creationId xmlns:a16="http://schemas.microsoft.com/office/drawing/2014/main" id="{E003A354-B4AE-474D-92FB-551E18EC11E1}"/>
              </a:ext>
            </a:extLst>
          </p:cNvPr>
          <p:cNvPicPr>
            <a:picLocks noChangeAspect="1"/>
          </p:cNvPicPr>
          <p:nvPr/>
        </p:nvPicPr>
        <p:blipFill>
          <a:blip r:embed="rId2"/>
          <a:stretch>
            <a:fillRect/>
          </a:stretch>
        </p:blipFill>
        <p:spPr>
          <a:xfrm>
            <a:off x="3027700" y="947065"/>
            <a:ext cx="6136597" cy="5910935"/>
          </a:xfrm>
          <a:prstGeom prst="rect">
            <a:avLst/>
          </a:prstGeom>
        </p:spPr>
      </p:pic>
    </p:spTree>
    <p:extLst>
      <p:ext uri="{BB962C8B-B14F-4D97-AF65-F5344CB8AC3E}">
        <p14:creationId xmlns:p14="http://schemas.microsoft.com/office/powerpoint/2010/main" val="120918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OPEN LUCHTWEG</a:t>
            </a:r>
            <a:endParaRPr lang="nl-NL" sz="2800" dirty="0"/>
          </a:p>
        </p:txBody>
      </p:sp>
      <p:grpSp>
        <p:nvGrpSpPr>
          <p:cNvPr id="2" name="Groep 1">
            <a:extLst>
              <a:ext uri="{FF2B5EF4-FFF2-40B4-BE49-F238E27FC236}">
                <a16:creationId xmlns:a16="http://schemas.microsoft.com/office/drawing/2014/main" id="{CAED4558-D2A2-4876-A8CF-5D93C167E559}"/>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sp>
        <p:nvSpPr>
          <p:cNvPr id="14" name="Text Box 3">
            <a:extLst>
              <a:ext uri="{FF2B5EF4-FFF2-40B4-BE49-F238E27FC236}">
                <a16:creationId xmlns:a16="http://schemas.microsoft.com/office/drawing/2014/main" id="{5FA1F5F5-275F-42C8-898B-661C66F00120}"/>
              </a:ext>
            </a:extLst>
          </p:cNvPr>
          <p:cNvSpPr txBox="1">
            <a:spLocks noChangeArrowheads="1"/>
          </p:cNvSpPr>
          <p:nvPr/>
        </p:nvSpPr>
        <p:spPr bwMode="auto">
          <a:xfrm>
            <a:off x="6096000" y="4192585"/>
            <a:ext cx="4320000" cy="790563"/>
          </a:xfrm>
          <a:prstGeom prst="rect">
            <a:avLst/>
          </a:prstGeom>
          <a:noFill/>
          <a:ln w="9525">
            <a:noFill/>
            <a:miter lim="800000"/>
            <a:headEnd/>
            <a:tailEnd/>
          </a:ln>
        </p:spPr>
        <p:txBody>
          <a:bodyPr wrap="square" anchor="ctr" anchorCtr="0">
            <a:noAutofit/>
          </a:bodyPr>
          <a:lstStyle/>
          <a:p>
            <a:pPr>
              <a:spcBef>
                <a:spcPts val="1600"/>
              </a:spcBef>
            </a:pPr>
            <a:r>
              <a:rPr lang="en-GB" sz="2400" dirty="0" err="1">
                <a:latin typeface="Arial" panose="020B0604020202020204" pitchFamily="34" charset="0"/>
                <a:cs typeface="Arial" panose="020B0604020202020204" pitchFamily="34" charset="0"/>
              </a:rPr>
              <a:t>Kantel</a:t>
            </a:r>
            <a:r>
              <a:rPr lang="en-GB" sz="2400" dirty="0">
                <a:latin typeface="Arial" panose="020B0604020202020204" pitchFamily="34" charset="0"/>
                <a:cs typeface="Arial" panose="020B0604020202020204" pitchFamily="34" charset="0"/>
              </a:rPr>
              <a:t> het </a:t>
            </a:r>
            <a:r>
              <a:rPr lang="en-GB" sz="2400" dirty="0" err="1">
                <a:latin typeface="Arial" panose="020B0604020202020204" pitchFamily="34" charset="0"/>
                <a:cs typeface="Arial" panose="020B0604020202020204" pitchFamily="34" charset="0"/>
              </a:rPr>
              <a:t>hoofd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én</a:t>
            </a:r>
            <a:r>
              <a:rPr lang="en-GB" sz="2400" dirty="0">
                <a:latin typeface="Arial" panose="020B0604020202020204" pitchFamily="34" charset="0"/>
                <a:cs typeface="Arial" panose="020B0604020202020204" pitchFamily="34" charset="0"/>
              </a:rPr>
              <a:t> lift de kin</a:t>
            </a:r>
          </a:p>
        </p:txBody>
      </p:sp>
      <p:pic>
        <p:nvPicPr>
          <p:cNvPr id="16" name="Afbeelding 15">
            <a:extLst>
              <a:ext uri="{FF2B5EF4-FFF2-40B4-BE49-F238E27FC236}">
                <a16:creationId xmlns:a16="http://schemas.microsoft.com/office/drawing/2014/main" id="{B43C5050-5F4D-41B6-BEC8-545272C6E3D7}"/>
              </a:ext>
            </a:extLst>
          </p:cNvPr>
          <p:cNvPicPr>
            <a:picLocks noChangeAspect="1"/>
          </p:cNvPicPr>
          <p:nvPr/>
        </p:nvPicPr>
        <p:blipFill rotWithShape="1">
          <a:blip r:embed="rId2"/>
          <a:srcRect l="44567"/>
          <a:stretch/>
        </p:blipFill>
        <p:spPr>
          <a:xfrm>
            <a:off x="0" y="1304219"/>
            <a:ext cx="4788982" cy="4249561"/>
          </a:xfrm>
          <a:prstGeom prst="rect">
            <a:avLst/>
          </a:prstGeom>
        </p:spPr>
      </p:pic>
    </p:spTree>
    <p:extLst>
      <p:ext uri="{BB962C8B-B14F-4D97-AF65-F5344CB8AC3E}">
        <p14:creationId xmlns:p14="http://schemas.microsoft.com/office/powerpoint/2010/main" val="313835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CONTROLEER ADEMHALING</a:t>
            </a:r>
            <a:endParaRPr lang="nl-NL" sz="2800" dirty="0"/>
          </a:p>
        </p:txBody>
      </p:sp>
      <p:grpSp>
        <p:nvGrpSpPr>
          <p:cNvPr id="2" name="Groep 1">
            <a:extLst>
              <a:ext uri="{FF2B5EF4-FFF2-40B4-BE49-F238E27FC236}">
                <a16:creationId xmlns:a16="http://schemas.microsoft.com/office/drawing/2014/main" id="{5F626FD5-A24B-4515-9EE6-76E167260D88}"/>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sp>
        <p:nvSpPr>
          <p:cNvPr id="13" name="Text Box 3">
            <a:extLst>
              <a:ext uri="{FF2B5EF4-FFF2-40B4-BE49-F238E27FC236}">
                <a16:creationId xmlns:a16="http://schemas.microsoft.com/office/drawing/2014/main" id="{953A2660-B4A8-4A9C-AD67-4166FA3586C2}"/>
              </a:ext>
            </a:extLst>
          </p:cNvPr>
          <p:cNvSpPr txBox="1">
            <a:spLocks noChangeArrowheads="1"/>
          </p:cNvSpPr>
          <p:nvPr/>
        </p:nvSpPr>
        <p:spPr bwMode="auto">
          <a:xfrm>
            <a:off x="6096000" y="3467107"/>
            <a:ext cx="4320000" cy="2571843"/>
          </a:xfrm>
          <a:prstGeom prst="rect">
            <a:avLst/>
          </a:prstGeom>
          <a:noFill/>
          <a:ln w="9525">
            <a:noFill/>
            <a:miter lim="800000"/>
            <a:headEnd/>
            <a:tailEnd/>
          </a:ln>
        </p:spPr>
        <p:txBody>
          <a:bodyPr wrap="square" anchor="ctr" anchorCtr="0">
            <a:noAutofit/>
          </a:bodyPr>
          <a:lstStyle/>
          <a:p>
            <a:pPr marL="342900" indent="-342900">
              <a:spcBef>
                <a:spcPts val="1600"/>
              </a:spcBef>
              <a:buFont typeface="Arial"/>
              <a:buChar char="•"/>
            </a:pPr>
            <a:r>
              <a:rPr lang="en-GB" sz="2400" dirty="0" err="1">
                <a:latin typeface="Arial" panose="020B0604020202020204" pitchFamily="34" charset="0"/>
                <a:cs typeface="Arial" panose="020B0604020202020204" pitchFamily="34" charset="0"/>
              </a:rPr>
              <a:t>Kijk</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luister</a:t>
            </a:r>
            <a:r>
              <a:rPr lang="en-GB" sz="2400" dirty="0">
                <a:latin typeface="Arial" panose="020B0604020202020204" pitchFamily="34" charset="0"/>
                <a:cs typeface="Arial" panose="020B0604020202020204" pitchFamily="34" charset="0"/>
              </a:rPr>
              <a:t> en </a:t>
            </a:r>
            <a:r>
              <a:rPr lang="en-GB" sz="2400" dirty="0" err="1">
                <a:latin typeface="Arial" panose="020B0604020202020204" pitchFamily="34" charset="0"/>
                <a:cs typeface="Arial" panose="020B0604020202020204" pitchFamily="34" charset="0"/>
              </a:rPr>
              <a:t>voel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maximaal</a:t>
            </a:r>
            <a:r>
              <a:rPr lang="en-GB" sz="2400" dirty="0">
                <a:latin typeface="Arial" panose="020B0604020202020204" pitchFamily="34" charset="0"/>
                <a:cs typeface="Arial" panose="020B0604020202020204" pitchFamily="34" charset="0"/>
              </a:rPr>
              <a:t> 10 </a:t>
            </a:r>
            <a:r>
              <a:rPr lang="en-GB" sz="2400" dirty="0" err="1">
                <a:latin typeface="Arial" panose="020B0604020202020204" pitchFamily="34" charset="0"/>
                <a:cs typeface="Arial" panose="020B0604020202020204" pitchFamily="34" charset="0"/>
              </a:rPr>
              <a:t>seconden</a:t>
            </a:r>
            <a:endParaRPr lang="en-GB" sz="2400" dirty="0">
              <a:latin typeface="Arial" panose="020B0604020202020204" pitchFamily="34" charset="0"/>
              <a:cs typeface="Arial" panose="020B0604020202020204" pitchFamily="34" charset="0"/>
            </a:endParaRPr>
          </a:p>
          <a:p>
            <a:pPr marL="342900" indent="-342900">
              <a:spcBef>
                <a:spcPts val="1600"/>
              </a:spcBef>
              <a:buFont typeface="Arial"/>
              <a:buChar char="•"/>
            </a:pPr>
            <a:r>
              <a:rPr lang="en-GB" sz="2400" dirty="0" err="1">
                <a:latin typeface="Arial" panose="020B0604020202020204" pitchFamily="34" charset="0"/>
                <a:cs typeface="Arial" panose="020B0604020202020204" pitchFamily="34" charset="0"/>
              </a:rPr>
              <a:t>Ademhaling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niet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normaal</a:t>
            </a:r>
            <a:r>
              <a:rPr lang="en-GB" sz="2400" dirty="0">
                <a:latin typeface="Arial" panose="020B0604020202020204" pitchFamily="34" charset="0"/>
                <a:cs typeface="Arial" panose="020B0604020202020204" pitchFamily="34" charset="0"/>
              </a:rPr>
              <a:t> of </a:t>
            </a:r>
            <a:r>
              <a:rPr lang="en-GB" sz="2400" dirty="0" err="1">
                <a:latin typeface="Arial" panose="020B0604020202020204" pitchFamily="34" charset="0"/>
                <a:cs typeface="Arial" panose="020B0604020202020204" pitchFamily="34" charset="0"/>
              </a:rPr>
              <a:t>twijfel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daarover</a:t>
            </a:r>
            <a:r>
              <a:rPr lang="en-GB" sz="2400" dirty="0">
                <a:latin typeface="Arial" panose="020B0604020202020204" pitchFamily="34" charset="0"/>
                <a:cs typeface="Arial" panose="020B0604020202020204" pitchFamily="34" charset="0"/>
              </a:rPr>
              <a:t>, start de reanimatie</a:t>
            </a:r>
          </a:p>
        </p:txBody>
      </p:sp>
      <p:pic>
        <p:nvPicPr>
          <p:cNvPr id="15" name="Afbeelding 14">
            <a:extLst>
              <a:ext uri="{FF2B5EF4-FFF2-40B4-BE49-F238E27FC236}">
                <a16:creationId xmlns:a16="http://schemas.microsoft.com/office/drawing/2014/main" id="{B1C786F9-BD5F-4E35-BC86-5D9C5FE9C149}"/>
              </a:ext>
            </a:extLst>
          </p:cNvPr>
          <p:cNvPicPr>
            <a:picLocks noChangeAspect="1"/>
          </p:cNvPicPr>
          <p:nvPr/>
        </p:nvPicPr>
        <p:blipFill rotWithShape="1">
          <a:blip r:embed="rId2"/>
          <a:srcRect l="31378"/>
          <a:stretch/>
        </p:blipFill>
        <p:spPr>
          <a:xfrm>
            <a:off x="0" y="1545740"/>
            <a:ext cx="5344611" cy="3642117"/>
          </a:xfrm>
          <a:prstGeom prst="rect">
            <a:avLst/>
          </a:prstGeom>
        </p:spPr>
      </p:pic>
    </p:spTree>
    <p:extLst>
      <p:ext uri="{BB962C8B-B14F-4D97-AF65-F5344CB8AC3E}">
        <p14:creationId xmlns:p14="http://schemas.microsoft.com/office/powerpoint/2010/main" val="351036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3048699" y="251561"/>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NIET NORMALE ADEMHALING</a:t>
            </a:r>
            <a:endParaRPr lang="nl-NL" sz="2800" dirty="0"/>
          </a:p>
        </p:txBody>
      </p:sp>
      <p:sp>
        <p:nvSpPr>
          <p:cNvPr id="5" name="Tekstvak 4">
            <a:extLst>
              <a:ext uri="{FF2B5EF4-FFF2-40B4-BE49-F238E27FC236}">
                <a16:creationId xmlns:a16="http://schemas.microsoft.com/office/drawing/2014/main" id="{0081101C-00D7-4663-AA38-E7485A9A643A}"/>
              </a:ext>
            </a:extLst>
          </p:cNvPr>
          <p:cNvSpPr txBox="1"/>
          <p:nvPr/>
        </p:nvSpPr>
        <p:spPr>
          <a:xfrm>
            <a:off x="8474698" y="2144033"/>
            <a:ext cx="3495249" cy="2923877"/>
          </a:xfrm>
          <a:prstGeom prst="rect">
            <a:avLst/>
          </a:prstGeom>
          <a:noFill/>
        </p:spPr>
        <p:txBody>
          <a:bodyPr wrap="square" rtlCol="0">
            <a:spAutoFit/>
          </a:bodyPr>
          <a:lstStyle/>
          <a:p>
            <a:pPr algn="ctr"/>
            <a:r>
              <a:rPr lang="en-GB" sz="2300" b="0" dirty="0" err="1">
                <a:solidFill>
                  <a:schemeClr val="tx1"/>
                </a:solidFill>
                <a:latin typeface="Arial" panose="020B0604020202020204" pitchFamily="34" charset="0"/>
                <a:cs typeface="Arial" panose="020B0604020202020204" pitchFamily="34" charset="0"/>
              </a:rPr>
              <a:t>Een</a:t>
            </a:r>
            <a:r>
              <a:rPr lang="en-GB" sz="2300" b="0" dirty="0">
                <a:solidFill>
                  <a:schemeClr val="tx1"/>
                </a:solidFill>
                <a:latin typeface="Arial" panose="020B0604020202020204" pitchFamily="34" charset="0"/>
                <a:cs typeface="Arial" panose="020B0604020202020204" pitchFamily="34" charset="0"/>
              </a:rPr>
              <a:t> </a:t>
            </a:r>
            <a:r>
              <a:rPr lang="en-GB" sz="2300" b="0" u="sng" dirty="0" err="1">
                <a:solidFill>
                  <a:schemeClr val="tx1"/>
                </a:solidFill>
                <a:latin typeface="Arial" panose="020B0604020202020204" pitchFamily="34" charset="0"/>
                <a:cs typeface="Arial" panose="020B0604020202020204" pitchFamily="34" charset="0"/>
              </a:rPr>
              <a:t>agonale</a:t>
            </a:r>
            <a:r>
              <a:rPr lang="en-GB" sz="2300" b="0" dirty="0">
                <a:solidFill>
                  <a:schemeClr val="tx1"/>
                </a:solidFill>
                <a:latin typeface="Arial" panose="020B0604020202020204" pitchFamily="34" charset="0"/>
                <a:cs typeface="Arial" panose="020B0604020202020204" pitchFamily="34" charset="0"/>
              </a:rPr>
              <a:t> </a:t>
            </a:r>
            <a:r>
              <a:rPr lang="en-GB" sz="2300" b="0" dirty="0" err="1">
                <a:solidFill>
                  <a:schemeClr val="tx1"/>
                </a:solidFill>
                <a:latin typeface="Arial" panose="020B0604020202020204" pitchFamily="34" charset="0"/>
                <a:cs typeface="Arial" panose="020B0604020202020204" pitchFamily="34" charset="0"/>
              </a:rPr>
              <a:t>ademhaling</a:t>
            </a:r>
            <a:r>
              <a:rPr lang="en-GB" sz="2300" b="0" dirty="0">
                <a:solidFill>
                  <a:schemeClr val="tx1"/>
                </a:solidFill>
                <a:latin typeface="Arial" panose="020B0604020202020204" pitchFamily="34" charset="0"/>
                <a:cs typeface="Arial" panose="020B0604020202020204" pitchFamily="34" charset="0"/>
              </a:rPr>
              <a:t> </a:t>
            </a:r>
            <a:r>
              <a:rPr lang="en-GB" sz="2300" b="0" dirty="0" err="1">
                <a:solidFill>
                  <a:schemeClr val="tx1"/>
                </a:solidFill>
                <a:latin typeface="Arial" panose="020B0604020202020204" pitchFamily="34" charset="0"/>
                <a:cs typeface="Arial" panose="020B0604020202020204" pitchFamily="34" charset="0"/>
              </a:rPr>
              <a:t>komt</a:t>
            </a:r>
            <a:r>
              <a:rPr lang="en-GB" sz="2300" b="0" dirty="0">
                <a:solidFill>
                  <a:schemeClr val="tx1"/>
                </a:solidFill>
                <a:latin typeface="Arial" panose="020B0604020202020204" pitchFamily="34" charset="0"/>
                <a:cs typeface="Arial" panose="020B0604020202020204" pitchFamily="34" charset="0"/>
              </a:rPr>
              <a:t> voor in </a:t>
            </a:r>
            <a:r>
              <a:rPr lang="en-GB" sz="2300" b="0" dirty="0" err="1">
                <a:solidFill>
                  <a:schemeClr val="tx1"/>
                </a:solidFill>
                <a:latin typeface="Arial" panose="020B0604020202020204" pitchFamily="34" charset="0"/>
                <a:cs typeface="Arial" panose="020B0604020202020204" pitchFamily="34" charset="0"/>
              </a:rPr>
              <a:t>ongeveer</a:t>
            </a:r>
            <a:r>
              <a:rPr lang="en-GB" sz="2300" b="0" dirty="0">
                <a:solidFill>
                  <a:schemeClr val="tx1"/>
                </a:solidFill>
                <a:latin typeface="Arial" panose="020B0604020202020204" pitchFamily="34" charset="0"/>
                <a:cs typeface="Arial" panose="020B0604020202020204" pitchFamily="34" charset="0"/>
              </a:rPr>
              <a:t> 1/3 van de </a:t>
            </a:r>
            <a:r>
              <a:rPr lang="en-GB" sz="2300" b="0" dirty="0" err="1">
                <a:solidFill>
                  <a:schemeClr val="tx1"/>
                </a:solidFill>
                <a:latin typeface="Arial" panose="020B0604020202020204" pitchFamily="34" charset="0"/>
                <a:cs typeface="Arial" panose="020B0604020202020204" pitchFamily="34" charset="0"/>
              </a:rPr>
              <a:t>gevallen</a:t>
            </a:r>
            <a:r>
              <a:rPr lang="en-GB" sz="2300" b="0" dirty="0">
                <a:solidFill>
                  <a:schemeClr val="tx1"/>
                </a:solidFill>
                <a:latin typeface="Arial" panose="020B0604020202020204" pitchFamily="34" charset="0"/>
                <a:cs typeface="Arial" panose="020B0604020202020204" pitchFamily="34" charset="0"/>
              </a:rPr>
              <a:t> en </a:t>
            </a:r>
            <a:r>
              <a:rPr lang="en-GB" sz="2300" b="0" dirty="0" err="1">
                <a:solidFill>
                  <a:schemeClr val="tx1"/>
                </a:solidFill>
                <a:latin typeface="Arial" panose="020B0604020202020204" pitchFamily="34" charset="0"/>
                <a:cs typeface="Arial" panose="020B0604020202020204" pitchFamily="34" charset="0"/>
              </a:rPr>
              <a:t>begint</a:t>
            </a:r>
            <a:r>
              <a:rPr lang="en-GB" sz="2300" b="0" dirty="0">
                <a:solidFill>
                  <a:schemeClr val="tx1"/>
                </a:solidFill>
                <a:latin typeface="Arial" panose="020B0604020202020204" pitchFamily="34" charset="0"/>
                <a:cs typeface="Arial" panose="020B0604020202020204" pitchFamily="34" charset="0"/>
              </a:rPr>
              <a:t> </a:t>
            </a:r>
            <a:r>
              <a:rPr lang="en-GB" sz="2300" b="0" dirty="0" err="1">
                <a:solidFill>
                  <a:schemeClr val="tx1"/>
                </a:solidFill>
                <a:latin typeface="Arial" panose="020B0604020202020204" pitchFamily="34" charset="0"/>
                <a:cs typeface="Arial" panose="020B0604020202020204" pitchFamily="34" charset="0"/>
              </a:rPr>
              <a:t>kort</a:t>
            </a:r>
            <a:r>
              <a:rPr lang="en-GB" sz="2300" b="0" dirty="0">
                <a:solidFill>
                  <a:schemeClr val="tx1"/>
                </a:solidFill>
                <a:latin typeface="Arial" panose="020B0604020202020204" pitchFamily="34" charset="0"/>
                <a:cs typeface="Arial" panose="020B0604020202020204" pitchFamily="34" charset="0"/>
              </a:rPr>
              <a:t> </a:t>
            </a:r>
            <a:r>
              <a:rPr lang="en-GB" sz="2300" b="0" dirty="0" err="1">
                <a:solidFill>
                  <a:schemeClr val="tx1"/>
                </a:solidFill>
                <a:latin typeface="Arial" panose="020B0604020202020204" pitchFamily="34" charset="0"/>
                <a:cs typeface="Arial" panose="020B0604020202020204" pitchFamily="34" charset="0"/>
              </a:rPr>
              <a:t>nadat</a:t>
            </a:r>
            <a:r>
              <a:rPr lang="en-GB" sz="2300" b="0" dirty="0">
                <a:solidFill>
                  <a:schemeClr val="tx1"/>
                </a:solidFill>
                <a:latin typeface="Arial" panose="020B0604020202020204" pitchFamily="34" charset="0"/>
                <a:cs typeface="Arial" panose="020B0604020202020204" pitchFamily="34" charset="0"/>
              </a:rPr>
              <a:t> de </a:t>
            </a:r>
            <a:r>
              <a:rPr lang="en-GB" sz="2300" b="0" dirty="0" err="1">
                <a:solidFill>
                  <a:schemeClr val="tx1"/>
                </a:solidFill>
                <a:latin typeface="Arial" panose="020B0604020202020204" pitchFamily="34" charset="0"/>
                <a:cs typeface="Arial" panose="020B0604020202020204" pitchFamily="34" charset="0"/>
              </a:rPr>
              <a:t>circulatie</a:t>
            </a:r>
            <a:r>
              <a:rPr lang="en-GB" sz="2300" b="0" dirty="0">
                <a:solidFill>
                  <a:schemeClr val="tx1"/>
                </a:solidFill>
                <a:latin typeface="Arial" panose="020B0604020202020204" pitchFamily="34" charset="0"/>
                <a:cs typeface="Arial" panose="020B0604020202020204" pitchFamily="34" charset="0"/>
              </a:rPr>
              <a:t> </a:t>
            </a:r>
            <a:r>
              <a:rPr lang="en-GB" sz="2300" b="0" dirty="0" err="1">
                <a:solidFill>
                  <a:schemeClr val="tx1"/>
                </a:solidFill>
                <a:latin typeface="Arial" panose="020B0604020202020204" pitchFamily="34" charset="0"/>
                <a:cs typeface="Arial" panose="020B0604020202020204" pitchFamily="34" charset="0"/>
              </a:rPr>
              <a:t>stopt</a:t>
            </a:r>
            <a:r>
              <a:rPr lang="nl-NL" sz="2300" dirty="0">
                <a:latin typeface="Arial" panose="020B0604020202020204" pitchFamily="34" charset="0"/>
                <a:cs typeface="Arial" panose="020B0604020202020204" pitchFamily="34" charset="0"/>
              </a:rPr>
              <a:t>.</a:t>
            </a:r>
            <a:r>
              <a:rPr lang="nl-NL" sz="2300" b="0" dirty="0">
                <a:solidFill>
                  <a:schemeClr val="tx1"/>
                </a:solidFill>
                <a:latin typeface="Arial" panose="020B0604020202020204" pitchFamily="34" charset="0"/>
                <a:cs typeface="Arial" panose="020B0604020202020204" pitchFamily="34" charset="0"/>
              </a:rPr>
              <a:t> </a:t>
            </a:r>
          </a:p>
          <a:p>
            <a:pPr algn="ctr"/>
            <a:br>
              <a:rPr lang="nl-NL" sz="2300" b="0" dirty="0">
                <a:solidFill>
                  <a:schemeClr val="tx1"/>
                </a:solidFill>
                <a:latin typeface="Arial" panose="020B0604020202020204" pitchFamily="34" charset="0"/>
                <a:cs typeface="Arial" panose="020B0604020202020204" pitchFamily="34" charset="0"/>
              </a:rPr>
            </a:br>
            <a:r>
              <a:rPr lang="nl-NL" sz="2300" b="0" dirty="0">
                <a:solidFill>
                  <a:schemeClr val="tx1"/>
                </a:solidFill>
                <a:latin typeface="Arial" panose="020B0604020202020204" pitchFamily="34" charset="0"/>
                <a:cs typeface="Arial" panose="020B0604020202020204" pitchFamily="34" charset="0"/>
              </a:rPr>
              <a:t>dit is een teken van een circulatiestilstand</a:t>
            </a:r>
            <a:endParaRPr lang="nl-NL" sz="2300" dirty="0">
              <a:latin typeface="Arial" panose="020B0604020202020204" pitchFamily="34" charset="0"/>
              <a:cs typeface="Arial" panose="020B0604020202020204" pitchFamily="34" charset="0"/>
            </a:endParaRPr>
          </a:p>
        </p:txBody>
      </p:sp>
      <p:pic>
        <p:nvPicPr>
          <p:cNvPr id="4" name="Onlinemedia 3" title="Reanimatie volwassene: agonale ademhaling">
            <a:hlinkClick r:id="" action="ppaction://media"/>
            <a:extLst>
              <a:ext uri="{FF2B5EF4-FFF2-40B4-BE49-F238E27FC236}">
                <a16:creationId xmlns:a16="http://schemas.microsoft.com/office/drawing/2014/main" id="{B54E2AE9-47F9-0A39-C4C2-FD5B9365EC2D}"/>
              </a:ext>
            </a:extLst>
          </p:cNvPr>
          <p:cNvPicPr>
            <a:picLocks noRot="1" noChangeAspect="1"/>
          </p:cNvPicPr>
          <p:nvPr>
            <a:videoFile r:link="rId1"/>
          </p:nvPr>
        </p:nvPicPr>
        <p:blipFill>
          <a:blip r:embed="rId3"/>
          <a:stretch>
            <a:fillRect/>
          </a:stretch>
        </p:blipFill>
        <p:spPr>
          <a:xfrm>
            <a:off x="593987" y="1371600"/>
            <a:ext cx="7303770" cy="4114800"/>
          </a:xfrm>
          <a:prstGeom prst="rect">
            <a:avLst/>
          </a:prstGeom>
        </p:spPr>
      </p:pic>
    </p:spTree>
    <p:extLst>
      <p:ext uri="{BB962C8B-B14F-4D97-AF65-F5344CB8AC3E}">
        <p14:creationId xmlns:p14="http://schemas.microsoft.com/office/powerpoint/2010/main" val="238101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EBAA3196-E758-476A-A18F-7C9FF0210CA4}"/>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grpSp>
        <p:nvGrpSpPr>
          <p:cNvPr id="14" name="Groep 13">
            <a:extLst>
              <a:ext uri="{FF2B5EF4-FFF2-40B4-BE49-F238E27FC236}">
                <a16:creationId xmlns:a16="http://schemas.microsoft.com/office/drawing/2014/main" id="{A1DFCFBE-7B4F-4DAC-ACA4-941C7DDFCB1E}"/>
              </a:ext>
            </a:extLst>
          </p:cNvPr>
          <p:cNvGrpSpPr/>
          <p:nvPr/>
        </p:nvGrpSpPr>
        <p:grpSpPr>
          <a:xfrm>
            <a:off x="501650" y="2062903"/>
            <a:ext cx="7531100" cy="1798149"/>
            <a:chOff x="806450" y="2733187"/>
            <a:chExt cx="7531100" cy="1798149"/>
          </a:xfrm>
        </p:grpSpPr>
        <p:sp>
          <p:nvSpPr>
            <p:cNvPr id="16" name="Rounded Rectangle 24">
              <a:extLst>
                <a:ext uri="{FF2B5EF4-FFF2-40B4-BE49-F238E27FC236}">
                  <a16:creationId xmlns:a16="http://schemas.microsoft.com/office/drawing/2014/main" id="{12AC1DE4-EE91-455A-BE15-67E648BF68D3}"/>
                </a:ext>
              </a:extLst>
            </p:cNvPr>
            <p:cNvSpPr>
              <a:spLocks noChangeAspect="1"/>
            </p:cNvSpPr>
            <p:nvPr/>
          </p:nvSpPr>
          <p:spPr>
            <a:xfrm>
              <a:off x="1636271" y="3744859"/>
              <a:ext cx="5871457" cy="786477"/>
            </a:xfrm>
            <a:prstGeom prst="roundRect">
              <a:avLst/>
            </a:prstGeom>
            <a:solidFill>
              <a:srgbClr val="084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Oefenen vaardigheden</a:t>
              </a:r>
            </a:p>
          </p:txBody>
        </p:sp>
        <p:sp>
          <p:nvSpPr>
            <p:cNvPr id="17" name="Rectangle 18">
              <a:extLst>
                <a:ext uri="{FF2B5EF4-FFF2-40B4-BE49-F238E27FC236}">
                  <a16:creationId xmlns:a16="http://schemas.microsoft.com/office/drawing/2014/main" id="{D191287B-AB00-4AE4-AD40-1EBFFE549DDD}"/>
                </a:ext>
              </a:extLst>
            </p:cNvPr>
            <p:cNvSpPr>
              <a:spLocks noChangeArrowheads="1"/>
            </p:cNvSpPr>
            <p:nvPr/>
          </p:nvSpPr>
          <p:spPr bwMode="auto">
            <a:xfrm>
              <a:off x="806450" y="2733187"/>
              <a:ext cx="7531100" cy="786477"/>
            </a:xfrm>
            <a:prstGeom prst="rect">
              <a:avLst/>
            </a:prstGeom>
            <a:noFill/>
            <a:ln w="9525">
              <a:noFill/>
              <a:miter lim="800000"/>
              <a:headEnd/>
              <a:tailEnd/>
            </a:ln>
          </p:spPr>
          <p:txBody>
            <a:bodyPr/>
            <a:lstStyle/>
            <a:p>
              <a:pPr algn="ctr">
                <a:spcBef>
                  <a:spcPct val="20000"/>
                </a:spcBef>
              </a:pPr>
              <a:r>
                <a:rPr lang="en-GB" sz="4400" b="1" dirty="0">
                  <a:solidFill>
                    <a:srgbClr val="084077"/>
                  </a:solidFill>
                </a:rPr>
                <a:t>VRAGEN? </a:t>
              </a:r>
              <a:endParaRPr lang="en-GB" sz="4400" dirty="0"/>
            </a:p>
          </p:txBody>
        </p:sp>
      </p:grpSp>
    </p:spTree>
    <p:extLst>
      <p:ext uri="{BB962C8B-B14F-4D97-AF65-F5344CB8AC3E}">
        <p14:creationId xmlns:p14="http://schemas.microsoft.com/office/powerpoint/2010/main" val="1777447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GEEF 30 BORSTCOMPRESSIES</a:t>
            </a:r>
            <a:endParaRPr lang="nl-NL" sz="2800" dirty="0"/>
          </a:p>
        </p:txBody>
      </p:sp>
      <p:grpSp>
        <p:nvGrpSpPr>
          <p:cNvPr id="4" name="Groep 3">
            <a:extLst>
              <a:ext uri="{FF2B5EF4-FFF2-40B4-BE49-F238E27FC236}">
                <a16:creationId xmlns:a16="http://schemas.microsoft.com/office/drawing/2014/main" id="{D2E3F5B0-E3AC-4693-B52D-B01093C5AFE9}"/>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sp>
        <p:nvSpPr>
          <p:cNvPr id="14" name="Text Box 3">
            <a:extLst>
              <a:ext uri="{FF2B5EF4-FFF2-40B4-BE49-F238E27FC236}">
                <a16:creationId xmlns:a16="http://schemas.microsoft.com/office/drawing/2014/main" id="{E12122FC-A11E-459D-A651-4F87BFC526FB}"/>
              </a:ext>
            </a:extLst>
          </p:cNvPr>
          <p:cNvSpPr txBox="1">
            <a:spLocks noChangeArrowheads="1"/>
          </p:cNvSpPr>
          <p:nvPr/>
        </p:nvSpPr>
        <p:spPr bwMode="auto">
          <a:xfrm>
            <a:off x="6096000" y="2844000"/>
            <a:ext cx="4756727" cy="3762000"/>
          </a:xfrm>
          <a:prstGeom prst="rect">
            <a:avLst/>
          </a:prstGeom>
          <a:noFill/>
          <a:ln w="9525">
            <a:noFill/>
            <a:miter lim="800000"/>
            <a:headEnd/>
            <a:tailEnd/>
          </a:ln>
        </p:spPr>
        <p:txBody>
          <a:bodyPr wrap="square" anchor="ctr" anchorCtr="0">
            <a:noAutofit/>
          </a:bodyPr>
          <a:lstStyle/>
          <a:p>
            <a:pPr marL="342900" indent="-342900">
              <a:spcBef>
                <a:spcPts val="1200"/>
              </a:spcBef>
              <a:buFont typeface="Arial"/>
              <a:buChar char="•"/>
            </a:pPr>
            <a:r>
              <a:rPr lang="en-GB" sz="2400" dirty="0" err="1">
                <a:latin typeface="Arial" panose="020B0604020202020204" pitchFamily="34" charset="0"/>
                <a:cs typeface="Arial" panose="020B0604020202020204" pitchFamily="34" charset="0"/>
              </a:rPr>
              <a:t>Handen</a:t>
            </a:r>
            <a:r>
              <a:rPr lang="en-GB" sz="2400" dirty="0">
                <a:latin typeface="Arial" panose="020B0604020202020204" pitchFamily="34" charset="0"/>
                <a:cs typeface="Arial" panose="020B0604020202020204" pitchFamily="34" charset="0"/>
              </a:rPr>
              <a:t> midden op </a:t>
            </a:r>
            <a:r>
              <a:rPr lang="en-GB" sz="2400" dirty="0" err="1">
                <a:latin typeface="Arial" panose="020B0604020202020204" pitchFamily="34" charset="0"/>
                <a:cs typeface="Arial" panose="020B0604020202020204" pitchFamily="34" charset="0"/>
              </a:rPr>
              <a:t>borstkas</a:t>
            </a:r>
            <a:endParaRPr lang="en-GB" sz="2400" dirty="0">
              <a:latin typeface="Arial" panose="020B0604020202020204" pitchFamily="34" charset="0"/>
              <a:cs typeface="Arial" panose="020B0604020202020204" pitchFamily="34" charset="0"/>
            </a:endParaRPr>
          </a:p>
          <a:p>
            <a:pPr marL="342900" indent="-342900">
              <a:spcBef>
                <a:spcPts val="1200"/>
              </a:spcBef>
              <a:buFont typeface="Arial"/>
              <a:buChar char="•"/>
            </a:pPr>
            <a:r>
              <a:rPr lang="en-GB" sz="2400" dirty="0" err="1">
                <a:latin typeface="Arial" panose="020B0604020202020204" pitchFamily="34" charset="0"/>
                <a:cs typeface="Arial" panose="020B0604020202020204" pitchFamily="34" charset="0"/>
              </a:rPr>
              <a:t>Indrukken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borstbeen</a:t>
            </a:r>
            <a:r>
              <a:rPr lang="en-GB" sz="2400" dirty="0">
                <a:latin typeface="Arial" panose="020B0604020202020204" pitchFamily="34" charset="0"/>
                <a:cs typeface="Arial" panose="020B0604020202020204" pitchFamily="34" charset="0"/>
              </a:rPr>
              <a:t> 5-6 cm</a:t>
            </a:r>
          </a:p>
          <a:p>
            <a:pPr marL="342900" indent="-342900">
              <a:spcBef>
                <a:spcPts val="1200"/>
              </a:spcBef>
              <a:buFont typeface="Arial"/>
              <a:buChar char="•"/>
            </a:pPr>
            <a:r>
              <a:rPr lang="en-GB" sz="2400" dirty="0" err="1">
                <a:latin typeface="Arial" panose="020B0604020202020204" pitchFamily="34" charset="0"/>
                <a:cs typeface="Arial" panose="020B0604020202020204" pitchFamily="34" charset="0"/>
              </a:rPr>
              <a:t>Frequentie</a:t>
            </a:r>
            <a:r>
              <a:rPr lang="en-GB" sz="2400" dirty="0">
                <a:latin typeface="Arial" panose="020B0604020202020204" pitchFamily="34" charset="0"/>
                <a:cs typeface="Arial" panose="020B0604020202020204" pitchFamily="34" charset="0"/>
              </a:rPr>
              <a:t> 100-120/min</a:t>
            </a:r>
          </a:p>
          <a:p>
            <a:pPr marL="342900" indent="-342900">
              <a:spcBef>
                <a:spcPts val="1200"/>
              </a:spcBef>
              <a:buFont typeface="Arial"/>
              <a:buChar char="•"/>
            </a:pPr>
            <a:r>
              <a:rPr lang="en-GB" sz="2400" dirty="0" err="1">
                <a:latin typeface="Arial" panose="020B0604020202020204" pitchFamily="34" charset="0"/>
                <a:cs typeface="Arial" panose="020B0604020202020204" pitchFamily="34" charset="0"/>
              </a:rPr>
              <a:t>Gelijkmatig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indrukken</a:t>
            </a:r>
            <a:r>
              <a:rPr lang="en-GB" sz="2400" dirty="0">
                <a:latin typeface="Arial" panose="020B0604020202020204" pitchFamily="34" charset="0"/>
                <a:cs typeface="Arial" panose="020B0604020202020204" pitchFamily="34" charset="0"/>
              </a:rPr>
              <a:t> en </a:t>
            </a:r>
            <a:r>
              <a:rPr lang="en-GB" sz="2400" dirty="0" err="1">
                <a:latin typeface="Arial" panose="020B0604020202020204" pitchFamily="34" charset="0"/>
                <a:cs typeface="Arial" panose="020B0604020202020204" pitchFamily="34" charset="0"/>
              </a:rPr>
              <a:t>omhoog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komen</a:t>
            </a:r>
            <a:endParaRPr lang="en-GB" sz="2400" dirty="0">
              <a:latin typeface="Arial" panose="020B0604020202020204" pitchFamily="34" charset="0"/>
              <a:cs typeface="Arial" panose="020B0604020202020204" pitchFamily="34" charset="0"/>
            </a:endParaRPr>
          </a:p>
          <a:p>
            <a:pPr marL="342900" indent="-342900">
              <a:spcBef>
                <a:spcPts val="1200"/>
              </a:spcBef>
              <a:buFont typeface="Arial"/>
              <a:buChar char="•"/>
            </a:pPr>
            <a:r>
              <a:rPr lang="en-GB" sz="2400" dirty="0">
                <a:latin typeface="Arial" panose="020B0604020202020204" pitchFamily="34" charset="0"/>
                <a:cs typeface="Arial" panose="020B0604020202020204" pitchFamily="34" charset="0"/>
              </a:rPr>
              <a:t>Laat </a:t>
            </a:r>
            <a:r>
              <a:rPr lang="en-GB" sz="2400" dirty="0" err="1">
                <a:latin typeface="Arial" panose="020B0604020202020204" pitchFamily="34" charset="0"/>
                <a:cs typeface="Arial" panose="020B0604020202020204" pitchFamily="34" charset="0"/>
              </a:rPr>
              <a:t>volledig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omhoog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komen</a:t>
            </a:r>
            <a:endParaRPr lang="en-GB" sz="2400" dirty="0">
              <a:latin typeface="Arial" panose="020B0604020202020204" pitchFamily="34" charset="0"/>
              <a:cs typeface="Arial" panose="020B0604020202020204" pitchFamily="34" charset="0"/>
            </a:endParaRPr>
          </a:p>
        </p:txBody>
      </p:sp>
      <p:pic>
        <p:nvPicPr>
          <p:cNvPr id="16" name="Afbeelding 15">
            <a:extLst>
              <a:ext uri="{FF2B5EF4-FFF2-40B4-BE49-F238E27FC236}">
                <a16:creationId xmlns:a16="http://schemas.microsoft.com/office/drawing/2014/main" id="{E8CAEDEA-CD0F-4DE2-A6EC-C3D3B471D232}"/>
              </a:ext>
            </a:extLst>
          </p:cNvPr>
          <p:cNvPicPr>
            <a:picLocks noChangeAspect="1"/>
          </p:cNvPicPr>
          <p:nvPr/>
        </p:nvPicPr>
        <p:blipFill>
          <a:blip r:embed="rId2"/>
          <a:srcRect/>
          <a:stretch/>
        </p:blipFill>
        <p:spPr>
          <a:xfrm>
            <a:off x="869983" y="1434726"/>
            <a:ext cx="3549974" cy="3988548"/>
          </a:xfrm>
          <a:prstGeom prst="rect">
            <a:avLst/>
          </a:prstGeom>
        </p:spPr>
      </p:pic>
      <p:pic>
        <p:nvPicPr>
          <p:cNvPr id="17" name="Afbeelding 16">
            <a:extLst>
              <a:ext uri="{FF2B5EF4-FFF2-40B4-BE49-F238E27FC236}">
                <a16:creationId xmlns:a16="http://schemas.microsoft.com/office/drawing/2014/main" id="{0911A0E0-8EC3-4D42-AEAF-D398166FA785}"/>
              </a:ext>
            </a:extLst>
          </p:cNvPr>
          <p:cNvPicPr>
            <a:picLocks noChangeAspect="1"/>
          </p:cNvPicPr>
          <p:nvPr/>
        </p:nvPicPr>
        <p:blipFill>
          <a:blip r:embed="rId3"/>
          <a:srcRect t="610" b="610"/>
          <a:stretch/>
        </p:blipFill>
        <p:spPr>
          <a:xfrm>
            <a:off x="3006608" y="1243237"/>
            <a:ext cx="1625359" cy="1603889"/>
          </a:xfrm>
          <a:prstGeom prst="rect">
            <a:avLst/>
          </a:prstGeom>
        </p:spPr>
      </p:pic>
    </p:spTree>
    <p:extLst>
      <p:ext uri="{BB962C8B-B14F-4D97-AF65-F5344CB8AC3E}">
        <p14:creationId xmlns:p14="http://schemas.microsoft.com/office/powerpoint/2010/main" val="309135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GEEF 2 BEADEMINGEN</a:t>
            </a:r>
            <a:endParaRPr lang="nl-NL" sz="2800" dirty="0"/>
          </a:p>
        </p:txBody>
      </p:sp>
      <p:grpSp>
        <p:nvGrpSpPr>
          <p:cNvPr id="2" name="Groep 1">
            <a:extLst>
              <a:ext uri="{FF2B5EF4-FFF2-40B4-BE49-F238E27FC236}">
                <a16:creationId xmlns:a16="http://schemas.microsoft.com/office/drawing/2014/main" id="{F6243738-1749-41EC-90EF-415E52C10487}"/>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pic>
        <p:nvPicPr>
          <p:cNvPr id="15" name="Afbeelding 14">
            <a:extLst>
              <a:ext uri="{FF2B5EF4-FFF2-40B4-BE49-F238E27FC236}">
                <a16:creationId xmlns:a16="http://schemas.microsoft.com/office/drawing/2014/main" id="{97BA3DEE-48F8-4ACC-82FE-A18402E019C6}"/>
              </a:ext>
            </a:extLst>
          </p:cNvPr>
          <p:cNvPicPr>
            <a:picLocks noChangeAspect="1"/>
          </p:cNvPicPr>
          <p:nvPr/>
        </p:nvPicPr>
        <p:blipFill rotWithShape="1">
          <a:blip r:embed="rId2"/>
          <a:srcRect l="48831" r="1"/>
          <a:stretch/>
        </p:blipFill>
        <p:spPr>
          <a:xfrm>
            <a:off x="0" y="1545740"/>
            <a:ext cx="4336540" cy="3762000"/>
          </a:xfrm>
          <a:prstGeom prst="rect">
            <a:avLst/>
          </a:prstGeom>
        </p:spPr>
      </p:pic>
      <p:sp>
        <p:nvSpPr>
          <p:cNvPr id="26" name="Text Box 3">
            <a:extLst>
              <a:ext uri="{FF2B5EF4-FFF2-40B4-BE49-F238E27FC236}">
                <a16:creationId xmlns:a16="http://schemas.microsoft.com/office/drawing/2014/main" id="{D6B5AC55-0FF7-4683-84BA-990748691709}"/>
              </a:ext>
            </a:extLst>
          </p:cNvPr>
          <p:cNvSpPr txBox="1">
            <a:spLocks noChangeArrowheads="1"/>
          </p:cNvSpPr>
          <p:nvPr/>
        </p:nvSpPr>
        <p:spPr bwMode="auto">
          <a:xfrm>
            <a:off x="5738733" y="2649419"/>
            <a:ext cx="4674919" cy="3762000"/>
          </a:xfrm>
          <a:prstGeom prst="rect">
            <a:avLst/>
          </a:prstGeom>
          <a:noFill/>
          <a:ln w="9525">
            <a:noFill/>
            <a:miter lim="800000"/>
            <a:headEnd/>
            <a:tailEnd/>
          </a:ln>
        </p:spPr>
        <p:txBody>
          <a:bodyPr wrap="square" anchor="ctr" anchorCtr="0">
            <a:noAutofit/>
          </a:bodyPr>
          <a:lstStyle/>
          <a:p>
            <a:pPr marL="342900" indent="-342900">
              <a:spcBef>
                <a:spcPts val="1600"/>
              </a:spcBef>
              <a:buFont typeface="Arial"/>
              <a:buChar char="•"/>
            </a:pPr>
            <a:r>
              <a:rPr lang="en-GB" sz="2400" dirty="0">
                <a:latin typeface="Arial" panose="020B0604020202020204" pitchFamily="34" charset="0"/>
                <a:cs typeface="Arial" panose="020B0604020202020204" pitchFamily="34" charset="0"/>
              </a:rPr>
              <a:t>Open de </a:t>
            </a:r>
            <a:r>
              <a:rPr lang="en-GB" sz="2400" dirty="0" err="1">
                <a:latin typeface="Arial" panose="020B0604020202020204" pitchFamily="34" charset="0"/>
                <a:cs typeface="Arial" panose="020B0604020202020204" pitchFamily="34" charset="0"/>
              </a:rPr>
              <a:t>luchtweg</a:t>
            </a:r>
            <a:endParaRPr lang="en-GB" sz="2400" dirty="0">
              <a:latin typeface="Arial" panose="020B0604020202020204" pitchFamily="34" charset="0"/>
              <a:cs typeface="Arial" panose="020B0604020202020204" pitchFamily="34" charset="0"/>
            </a:endParaRPr>
          </a:p>
          <a:p>
            <a:pPr marL="342900" indent="-342900">
              <a:spcBef>
                <a:spcPts val="1600"/>
              </a:spcBef>
              <a:buFont typeface="Arial"/>
              <a:buChar char="•"/>
            </a:pPr>
            <a:r>
              <a:rPr lang="en-GB" sz="2400" dirty="0">
                <a:latin typeface="Arial" panose="020B0604020202020204" pitchFamily="34" charset="0"/>
                <a:cs typeface="Arial" panose="020B0604020202020204" pitchFamily="34" charset="0"/>
              </a:rPr>
              <a:t>Lippen </a:t>
            </a:r>
            <a:r>
              <a:rPr lang="en-GB" sz="2400" dirty="0" err="1">
                <a:latin typeface="Arial" panose="020B0604020202020204" pitchFamily="34" charset="0"/>
                <a:cs typeface="Arial" panose="020B0604020202020204" pitchFamily="34" charset="0"/>
              </a:rPr>
              <a:t>rond</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mond</a:t>
            </a:r>
            <a:endParaRPr lang="en-GB" sz="2400" dirty="0">
              <a:latin typeface="Arial" panose="020B0604020202020204" pitchFamily="34" charset="0"/>
              <a:cs typeface="Arial" panose="020B0604020202020204" pitchFamily="34" charset="0"/>
            </a:endParaRPr>
          </a:p>
          <a:p>
            <a:pPr marL="342900" indent="-342900">
              <a:spcBef>
                <a:spcPts val="1600"/>
              </a:spcBef>
              <a:buFont typeface="Arial"/>
              <a:buChar char="•"/>
            </a:pPr>
            <a:r>
              <a:rPr lang="en-GB" sz="2400" dirty="0" err="1">
                <a:latin typeface="Arial" panose="020B0604020202020204" pitchFamily="34" charset="0"/>
                <a:cs typeface="Arial" panose="020B0604020202020204" pitchFamily="34" charset="0"/>
              </a:rPr>
              <a:t>Knijp</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neus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dicht</a:t>
            </a:r>
            <a:endParaRPr lang="en-GB" sz="2400" dirty="0">
              <a:latin typeface="Arial" panose="020B0604020202020204" pitchFamily="34" charset="0"/>
              <a:cs typeface="Arial" panose="020B0604020202020204" pitchFamily="34" charset="0"/>
            </a:endParaRPr>
          </a:p>
          <a:p>
            <a:pPr marL="342900" indent="-342900">
              <a:spcBef>
                <a:spcPts val="1600"/>
              </a:spcBef>
              <a:buFont typeface="Arial"/>
              <a:buChar char="•"/>
            </a:pPr>
            <a:r>
              <a:rPr lang="en-GB" sz="2400" dirty="0" err="1">
                <a:latin typeface="Arial" panose="020B0604020202020204" pitchFamily="34" charset="0"/>
                <a:cs typeface="Arial" panose="020B0604020202020204" pitchFamily="34" charset="0"/>
              </a:rPr>
              <a:t>Blaas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rustig</a:t>
            </a:r>
            <a:r>
              <a:rPr lang="en-GB" sz="2400" dirty="0">
                <a:latin typeface="Arial" panose="020B0604020202020204" pitchFamily="34" charset="0"/>
                <a:cs typeface="Arial" panose="020B0604020202020204" pitchFamily="34" charset="0"/>
              </a:rPr>
              <a:t> in tot de </a:t>
            </a:r>
            <a:r>
              <a:rPr lang="en-GB" sz="2400" dirty="0" err="1">
                <a:latin typeface="Arial" panose="020B0604020202020204" pitchFamily="34" charset="0"/>
                <a:cs typeface="Arial" panose="020B0604020202020204" pitchFamily="34" charset="0"/>
              </a:rPr>
              <a:t>borstkas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omhoog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komt</a:t>
            </a:r>
            <a:endParaRPr lang="en-GB" sz="2400" dirty="0">
              <a:latin typeface="Arial" panose="020B0604020202020204" pitchFamily="34" charset="0"/>
              <a:cs typeface="Arial" panose="020B0604020202020204" pitchFamily="34" charset="0"/>
            </a:endParaRPr>
          </a:p>
          <a:p>
            <a:pPr marL="342900" indent="-342900">
              <a:spcBef>
                <a:spcPts val="1000"/>
              </a:spcBef>
              <a:buFont typeface="Arial"/>
              <a:buChar char="•"/>
            </a:pPr>
            <a:r>
              <a:rPr lang="en-GB" sz="2400" dirty="0" err="1">
                <a:latin typeface="Arial" panose="020B0604020202020204" pitchFamily="34" charset="0"/>
                <a:cs typeface="Arial" panose="020B0604020202020204" pitchFamily="34" charset="0"/>
              </a:rPr>
              <a:t>Onderbreek</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borstcompressies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niet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langer</a:t>
            </a:r>
            <a:r>
              <a:rPr lang="en-GB" sz="2400" dirty="0">
                <a:latin typeface="Arial" panose="020B0604020202020204" pitchFamily="34" charset="0"/>
                <a:cs typeface="Arial" panose="020B0604020202020204" pitchFamily="34" charset="0"/>
              </a:rPr>
              <a:t> dan 10 </a:t>
            </a:r>
            <a:r>
              <a:rPr lang="en-GB" sz="2400" dirty="0" err="1">
                <a:latin typeface="Arial" panose="020B0604020202020204" pitchFamily="34" charset="0"/>
                <a:cs typeface="Arial" panose="020B0604020202020204" pitchFamily="34" charset="0"/>
              </a:rPr>
              <a:t>seconden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1403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GA DOOR MET REANIMEREN</a:t>
            </a:r>
            <a:endParaRPr lang="nl-NL" sz="2800" dirty="0"/>
          </a:p>
        </p:txBody>
      </p:sp>
      <p:grpSp>
        <p:nvGrpSpPr>
          <p:cNvPr id="2" name="Groep 1">
            <a:extLst>
              <a:ext uri="{FF2B5EF4-FFF2-40B4-BE49-F238E27FC236}">
                <a16:creationId xmlns:a16="http://schemas.microsoft.com/office/drawing/2014/main" id="{AD7F4F41-97BB-4FDC-A191-A79A5BDE88A7}"/>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pic>
        <p:nvPicPr>
          <p:cNvPr id="13" name="Afbeelding 12">
            <a:extLst>
              <a:ext uri="{FF2B5EF4-FFF2-40B4-BE49-F238E27FC236}">
                <a16:creationId xmlns:a16="http://schemas.microsoft.com/office/drawing/2014/main" id="{B9B8F9B6-77B0-4DFC-9A73-D10A77B83C0B}"/>
              </a:ext>
            </a:extLst>
          </p:cNvPr>
          <p:cNvPicPr>
            <a:picLocks noChangeAspect="1"/>
          </p:cNvPicPr>
          <p:nvPr/>
        </p:nvPicPr>
        <p:blipFill rotWithShape="1">
          <a:blip r:embed="rId2"/>
          <a:srcRect l="40884"/>
          <a:stretch/>
        </p:blipFill>
        <p:spPr>
          <a:xfrm>
            <a:off x="850498" y="1409277"/>
            <a:ext cx="3164593" cy="3615219"/>
          </a:xfrm>
          <a:prstGeom prst="rect">
            <a:avLst/>
          </a:prstGeom>
        </p:spPr>
      </p:pic>
      <p:pic>
        <p:nvPicPr>
          <p:cNvPr id="14" name="Afbeelding 13">
            <a:extLst>
              <a:ext uri="{FF2B5EF4-FFF2-40B4-BE49-F238E27FC236}">
                <a16:creationId xmlns:a16="http://schemas.microsoft.com/office/drawing/2014/main" id="{0E782CB9-C4F2-4058-800E-8CB70B66A1AE}"/>
              </a:ext>
            </a:extLst>
          </p:cNvPr>
          <p:cNvPicPr>
            <a:picLocks noChangeAspect="1"/>
          </p:cNvPicPr>
          <p:nvPr/>
        </p:nvPicPr>
        <p:blipFill rotWithShape="1">
          <a:blip r:embed="rId3"/>
          <a:srcRect l="35865"/>
          <a:stretch/>
        </p:blipFill>
        <p:spPr>
          <a:xfrm>
            <a:off x="5128911" y="2881761"/>
            <a:ext cx="3095923" cy="2142735"/>
          </a:xfrm>
          <a:prstGeom prst="rect">
            <a:avLst/>
          </a:prstGeom>
        </p:spPr>
      </p:pic>
      <p:sp>
        <p:nvSpPr>
          <p:cNvPr id="16" name="Rectangle 3">
            <a:extLst>
              <a:ext uri="{FF2B5EF4-FFF2-40B4-BE49-F238E27FC236}">
                <a16:creationId xmlns:a16="http://schemas.microsoft.com/office/drawing/2014/main" id="{3A8156D2-41B1-4FF0-9A10-9142A66344B6}"/>
              </a:ext>
            </a:extLst>
          </p:cNvPr>
          <p:cNvSpPr txBox="1">
            <a:spLocks noChangeArrowheads="1"/>
          </p:cNvSpPr>
          <p:nvPr/>
        </p:nvSpPr>
        <p:spPr bwMode="auto">
          <a:xfrm>
            <a:off x="1469653" y="4893602"/>
            <a:ext cx="6890327" cy="839531"/>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0" indent="0" algn="l" defTabSz="914400" rtl="0" eaLnBrk="1" latinLnBrk="0" hangingPunct="1">
              <a:lnSpc>
                <a:spcPct val="90000"/>
              </a:lnSpc>
              <a:spcBef>
                <a:spcPts val="1000"/>
              </a:spcBef>
              <a:buFontTx/>
              <a:buNone/>
              <a:defRPr lang="nl-NL" sz="1400" b="0" i="0" kern="1200" smtClean="0">
                <a:solidFill>
                  <a:schemeClr val="tx1"/>
                </a:solidFill>
                <a:effectLst/>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Tx/>
              <a:buNone/>
              <a:defRPr sz="12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800" b="1" dirty="0"/>
              <a:t> </a:t>
            </a:r>
            <a:r>
              <a:rPr lang="en-GB" sz="4000" b="1" dirty="0"/>
              <a:t>30</a:t>
            </a:r>
            <a:r>
              <a:rPr lang="en-GB" sz="4000" dirty="0"/>
              <a:t>	</a:t>
            </a:r>
            <a:r>
              <a:rPr lang="en-GB" sz="4000" b="1" dirty="0">
                <a:solidFill>
                  <a:srgbClr val="FF0000"/>
                </a:solidFill>
              </a:rPr>
              <a:t> </a:t>
            </a:r>
            <a:r>
              <a:rPr lang="en-GB" sz="4000" dirty="0"/>
              <a:t>			    	</a:t>
            </a:r>
            <a:r>
              <a:rPr lang="en-GB" sz="4000" b="1" dirty="0"/>
              <a:t>2</a:t>
            </a:r>
          </a:p>
        </p:txBody>
      </p:sp>
      <p:sp>
        <p:nvSpPr>
          <p:cNvPr id="17" name="Rechthoek 5">
            <a:extLst>
              <a:ext uri="{FF2B5EF4-FFF2-40B4-BE49-F238E27FC236}">
                <a16:creationId xmlns:a16="http://schemas.microsoft.com/office/drawing/2014/main" id="{1C126C4D-18B8-475F-8C1F-169B85638A61}"/>
              </a:ext>
            </a:extLst>
          </p:cNvPr>
          <p:cNvSpPr>
            <a:spLocks noChangeArrowheads="1"/>
          </p:cNvSpPr>
          <p:nvPr/>
        </p:nvSpPr>
        <p:spPr bwMode="auto">
          <a:xfrm>
            <a:off x="0" y="5525943"/>
            <a:ext cx="8506691" cy="461665"/>
          </a:xfrm>
          <a:prstGeom prst="rect">
            <a:avLst/>
          </a:prstGeom>
          <a:noFill/>
          <a:ln w="9525">
            <a:noFill/>
            <a:miter lim="800000"/>
            <a:headEnd/>
            <a:tailEnd/>
          </a:ln>
        </p:spPr>
        <p:txBody>
          <a:bodyPr wrap="square">
            <a:spAutoFit/>
          </a:bodyPr>
          <a:lstStyle/>
          <a:p>
            <a:pPr marL="342900" indent="-342900" algn="ctr">
              <a:spcBef>
                <a:spcPts val="0"/>
              </a:spcBef>
              <a:spcAft>
                <a:spcPts val="0"/>
              </a:spcAft>
            </a:pPr>
            <a:r>
              <a:rPr lang="en-GB" sz="2400" i="1" dirty="0" err="1">
                <a:latin typeface="Arial" panose="020B0604020202020204" pitchFamily="34" charset="0"/>
                <a:cs typeface="Arial" panose="020B0604020202020204" pitchFamily="34" charset="0"/>
              </a:rPr>
              <a:t>Indien</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mogelijk</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wissel</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iedere</a:t>
            </a:r>
            <a:r>
              <a:rPr lang="en-GB" sz="2400" i="1" dirty="0">
                <a:latin typeface="Arial" panose="020B0604020202020204" pitchFamily="34" charset="0"/>
                <a:cs typeface="Arial" panose="020B0604020202020204" pitchFamily="34" charset="0"/>
              </a:rPr>
              <a:t> 2 </a:t>
            </a:r>
            <a:r>
              <a:rPr lang="en-GB" sz="2400" i="1" dirty="0" err="1">
                <a:latin typeface="Arial" panose="020B0604020202020204" pitchFamily="34" charset="0"/>
                <a:cs typeface="Arial" panose="020B0604020202020204" pitchFamily="34" charset="0"/>
              </a:rPr>
              <a:t>minuten</a:t>
            </a:r>
            <a:r>
              <a:rPr lang="en-GB" sz="2400" i="1" dirty="0">
                <a:latin typeface="Arial" panose="020B0604020202020204" pitchFamily="34" charset="0"/>
                <a:cs typeface="Arial" panose="020B0604020202020204" pitchFamily="34" charset="0"/>
              </a:rPr>
              <a:t> van </a:t>
            </a:r>
            <a:r>
              <a:rPr lang="en-GB" sz="2400" i="1" dirty="0" err="1">
                <a:latin typeface="Arial" panose="020B0604020202020204" pitchFamily="34" charset="0"/>
                <a:cs typeface="Arial" panose="020B0604020202020204" pitchFamily="34" charset="0"/>
              </a:rPr>
              <a:t>hulpverlener</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047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AF7FB6E6-9FCA-4361-948A-3D830C13C8CD}"/>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grpSp>
        <p:nvGrpSpPr>
          <p:cNvPr id="14" name="Groep 13">
            <a:extLst>
              <a:ext uri="{FF2B5EF4-FFF2-40B4-BE49-F238E27FC236}">
                <a16:creationId xmlns:a16="http://schemas.microsoft.com/office/drawing/2014/main" id="{A1DFCFBE-7B4F-4DAC-ACA4-941C7DDFCB1E}"/>
              </a:ext>
            </a:extLst>
          </p:cNvPr>
          <p:cNvGrpSpPr/>
          <p:nvPr/>
        </p:nvGrpSpPr>
        <p:grpSpPr>
          <a:xfrm>
            <a:off x="501650" y="2062903"/>
            <a:ext cx="7531100" cy="1798149"/>
            <a:chOff x="806450" y="2733187"/>
            <a:chExt cx="7531100" cy="1798149"/>
          </a:xfrm>
        </p:grpSpPr>
        <p:sp>
          <p:nvSpPr>
            <p:cNvPr id="16" name="Rounded Rectangle 24">
              <a:extLst>
                <a:ext uri="{FF2B5EF4-FFF2-40B4-BE49-F238E27FC236}">
                  <a16:creationId xmlns:a16="http://schemas.microsoft.com/office/drawing/2014/main" id="{12AC1DE4-EE91-455A-BE15-67E648BF68D3}"/>
                </a:ext>
              </a:extLst>
            </p:cNvPr>
            <p:cNvSpPr>
              <a:spLocks noChangeAspect="1"/>
            </p:cNvSpPr>
            <p:nvPr/>
          </p:nvSpPr>
          <p:spPr>
            <a:xfrm>
              <a:off x="1636271" y="3744859"/>
              <a:ext cx="5871457" cy="786477"/>
            </a:xfrm>
            <a:prstGeom prst="roundRect">
              <a:avLst/>
            </a:prstGeom>
            <a:solidFill>
              <a:srgbClr val="084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Oefenen vaardigheden</a:t>
              </a:r>
            </a:p>
          </p:txBody>
        </p:sp>
        <p:sp>
          <p:nvSpPr>
            <p:cNvPr id="17" name="Rectangle 18">
              <a:extLst>
                <a:ext uri="{FF2B5EF4-FFF2-40B4-BE49-F238E27FC236}">
                  <a16:creationId xmlns:a16="http://schemas.microsoft.com/office/drawing/2014/main" id="{D191287B-AB00-4AE4-AD40-1EBFFE549DDD}"/>
                </a:ext>
              </a:extLst>
            </p:cNvPr>
            <p:cNvSpPr>
              <a:spLocks noChangeArrowheads="1"/>
            </p:cNvSpPr>
            <p:nvPr/>
          </p:nvSpPr>
          <p:spPr bwMode="auto">
            <a:xfrm>
              <a:off x="806450" y="2733187"/>
              <a:ext cx="7531100" cy="786477"/>
            </a:xfrm>
            <a:prstGeom prst="rect">
              <a:avLst/>
            </a:prstGeom>
            <a:noFill/>
            <a:ln w="9525">
              <a:noFill/>
              <a:miter lim="800000"/>
              <a:headEnd/>
              <a:tailEnd/>
            </a:ln>
          </p:spPr>
          <p:txBody>
            <a:bodyPr/>
            <a:lstStyle/>
            <a:p>
              <a:pPr algn="ctr">
                <a:spcBef>
                  <a:spcPct val="20000"/>
                </a:spcBef>
              </a:pPr>
              <a:r>
                <a:rPr lang="en-GB" sz="4400" b="1" dirty="0">
                  <a:solidFill>
                    <a:srgbClr val="084077"/>
                  </a:solidFill>
                </a:rPr>
                <a:t>VRAGEN? </a:t>
              </a:r>
              <a:endParaRPr lang="en-GB" sz="4400" dirty="0"/>
            </a:p>
          </p:txBody>
        </p:sp>
      </p:grpSp>
    </p:spTree>
    <p:extLst>
      <p:ext uri="{BB962C8B-B14F-4D97-AF65-F5344CB8AC3E}">
        <p14:creationId xmlns:p14="http://schemas.microsoft.com/office/powerpoint/2010/main" val="312927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3048699" y="251561"/>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WELKOM</a:t>
            </a:r>
            <a:endParaRPr lang="nl-NL" sz="2800" dirty="0"/>
          </a:p>
        </p:txBody>
      </p:sp>
      <p:pic>
        <p:nvPicPr>
          <p:cNvPr id="6" name="Onlinemedia 5" title="Introductie Basiscursus BLS">
            <a:hlinkClick r:id="" action="ppaction://media"/>
            <a:extLst>
              <a:ext uri="{FF2B5EF4-FFF2-40B4-BE49-F238E27FC236}">
                <a16:creationId xmlns:a16="http://schemas.microsoft.com/office/drawing/2014/main" id="{E5E230DF-A092-6D93-5567-6079CC7437FB}"/>
              </a:ext>
            </a:extLst>
          </p:cNvPr>
          <p:cNvPicPr>
            <a:picLocks noRot="1" noChangeAspect="1"/>
          </p:cNvPicPr>
          <p:nvPr>
            <a:videoFile r:link="rId1"/>
          </p:nvPr>
        </p:nvPicPr>
        <p:blipFill>
          <a:blip r:embed="rId3"/>
          <a:stretch>
            <a:fillRect/>
          </a:stretch>
        </p:blipFill>
        <p:spPr>
          <a:xfrm>
            <a:off x="2496000" y="1404000"/>
            <a:ext cx="7200000" cy="4050000"/>
          </a:xfrm>
          <a:prstGeom prst="rect">
            <a:avLst/>
          </a:prstGeom>
        </p:spPr>
      </p:pic>
    </p:spTree>
    <p:extLst>
      <p:ext uri="{BB962C8B-B14F-4D97-AF65-F5344CB8AC3E}">
        <p14:creationId xmlns:p14="http://schemas.microsoft.com/office/powerpoint/2010/main" val="293076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3048699" y="251561"/>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REANIMEREN MET AED</a:t>
            </a:r>
            <a:endParaRPr lang="nl-NL" sz="2800" dirty="0"/>
          </a:p>
        </p:txBody>
      </p:sp>
      <p:pic>
        <p:nvPicPr>
          <p:cNvPr id="2" name="Onlinemedia 1" title="Reanimatie volwassene met 2 hulpverleners en  met een AED">
            <a:hlinkClick r:id="" action="ppaction://media"/>
            <a:extLst>
              <a:ext uri="{FF2B5EF4-FFF2-40B4-BE49-F238E27FC236}">
                <a16:creationId xmlns:a16="http://schemas.microsoft.com/office/drawing/2014/main" id="{CD5A4777-69B6-72EA-6B5B-4B2DB4B8EE43}"/>
              </a:ext>
            </a:extLst>
          </p:cNvPr>
          <p:cNvPicPr>
            <a:picLocks noRot="1" noChangeAspect="1"/>
          </p:cNvPicPr>
          <p:nvPr>
            <a:videoFile r:link="rId1"/>
          </p:nvPr>
        </p:nvPicPr>
        <p:blipFill>
          <a:blip r:embed="rId3"/>
          <a:stretch>
            <a:fillRect/>
          </a:stretch>
        </p:blipFill>
        <p:spPr>
          <a:xfrm>
            <a:off x="2437200" y="1371600"/>
            <a:ext cx="7367670" cy="4150800"/>
          </a:xfrm>
          <a:prstGeom prst="rect">
            <a:avLst/>
          </a:prstGeom>
        </p:spPr>
      </p:pic>
    </p:spTree>
    <p:extLst>
      <p:ext uri="{BB962C8B-B14F-4D97-AF65-F5344CB8AC3E}">
        <p14:creationId xmlns:p14="http://schemas.microsoft.com/office/powerpoint/2010/main" val="240363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ep 10">
            <a:extLst>
              <a:ext uri="{FF2B5EF4-FFF2-40B4-BE49-F238E27FC236}">
                <a16:creationId xmlns:a16="http://schemas.microsoft.com/office/drawing/2014/main" id="{8350DD2B-00ED-4DF3-9922-83085E64CADE}"/>
              </a:ext>
            </a:extLst>
          </p:cNvPr>
          <p:cNvGrpSpPr/>
          <p:nvPr/>
        </p:nvGrpSpPr>
        <p:grpSpPr>
          <a:xfrm>
            <a:off x="3890318" y="1265898"/>
            <a:ext cx="4411364" cy="4326203"/>
            <a:chOff x="3890318" y="901756"/>
            <a:chExt cx="4411364" cy="4326203"/>
          </a:xfrm>
        </p:grpSpPr>
        <p:sp>
          <p:nvSpPr>
            <p:cNvPr id="3" name="Rounded Rectangle 21">
              <a:extLst>
                <a:ext uri="{FF2B5EF4-FFF2-40B4-BE49-F238E27FC236}">
                  <a16:creationId xmlns:a16="http://schemas.microsoft.com/office/drawing/2014/main" id="{C601C3DB-7C4E-4F50-8D23-39D55873DD74}"/>
                </a:ext>
              </a:extLst>
            </p:cNvPr>
            <p:cNvSpPr>
              <a:spLocks noChangeAspect="1"/>
            </p:cNvSpPr>
            <p:nvPr/>
          </p:nvSpPr>
          <p:spPr>
            <a:xfrm>
              <a:off x="3890318" y="3014915"/>
              <a:ext cx="3493862" cy="792661"/>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30 borstcompressies</a:t>
              </a:r>
            </a:p>
            <a:p>
              <a:pPr algn="ctr"/>
              <a:r>
                <a:rPr lang="en-US" sz="2200" b="1" dirty="0">
                  <a:latin typeface="Arial" pitchFamily="34" charset="0"/>
                  <a:cs typeface="Arial" pitchFamily="34" charset="0"/>
                </a:rPr>
                <a:t>2 </a:t>
              </a:r>
              <a:r>
                <a:rPr lang="en-US" sz="2200" b="1" dirty="0" err="1">
                  <a:latin typeface="Arial" pitchFamily="34" charset="0"/>
                  <a:cs typeface="Arial" pitchFamily="34" charset="0"/>
                </a:rPr>
                <a:t>beademingen</a:t>
              </a:r>
              <a:endParaRPr lang="en-US" sz="2200" b="1" dirty="0">
                <a:latin typeface="Arial" pitchFamily="34" charset="0"/>
                <a:cs typeface="Arial" pitchFamily="34" charset="0"/>
              </a:endParaRPr>
            </a:p>
          </p:txBody>
        </p:sp>
        <p:sp>
          <p:nvSpPr>
            <p:cNvPr id="4" name="Rounded Rectangle 22">
              <a:extLst>
                <a:ext uri="{FF2B5EF4-FFF2-40B4-BE49-F238E27FC236}">
                  <a16:creationId xmlns:a16="http://schemas.microsoft.com/office/drawing/2014/main" id="{436DE4AB-25EF-495F-8745-B153A1B57EC7}"/>
                </a:ext>
              </a:extLst>
            </p:cNvPr>
            <p:cNvSpPr>
              <a:spLocks noChangeAspect="1"/>
            </p:cNvSpPr>
            <p:nvPr/>
          </p:nvSpPr>
          <p:spPr>
            <a:xfrm>
              <a:off x="3890318" y="1427076"/>
              <a:ext cx="3493862" cy="470104"/>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a:t>
              </a:r>
              <a:r>
                <a:rPr lang="en-US" sz="2200" b="1" dirty="0" err="1">
                  <a:latin typeface="Arial" pitchFamily="34" charset="0"/>
                  <a:cs typeface="Arial" pitchFamily="34" charset="0"/>
                </a:rPr>
                <a:t>laat</a:t>
              </a:r>
              <a:r>
                <a:rPr lang="en-US" sz="2200" b="1" dirty="0">
                  <a:latin typeface="Arial" pitchFamily="34" charset="0"/>
                  <a:cs typeface="Arial" pitchFamily="34" charset="0"/>
                </a:rPr>
                <a:t>) 112 </a:t>
              </a:r>
              <a:r>
                <a:rPr lang="en-US" sz="2200" b="1" dirty="0" err="1">
                  <a:latin typeface="Arial" pitchFamily="34" charset="0"/>
                  <a:cs typeface="Arial" pitchFamily="34" charset="0"/>
                </a:rPr>
                <a:t>bellen</a:t>
              </a:r>
              <a:r>
                <a:rPr lang="en-US" sz="2200" b="1" dirty="0">
                  <a:latin typeface="Arial" pitchFamily="34" charset="0"/>
                  <a:cs typeface="Arial" pitchFamily="34" charset="0"/>
                </a:rPr>
                <a:t> + AED</a:t>
              </a:r>
            </a:p>
          </p:txBody>
        </p:sp>
        <p:sp>
          <p:nvSpPr>
            <p:cNvPr id="5" name="Rounded Rectangle 23">
              <a:extLst>
                <a:ext uri="{FF2B5EF4-FFF2-40B4-BE49-F238E27FC236}">
                  <a16:creationId xmlns:a16="http://schemas.microsoft.com/office/drawing/2014/main" id="{F972E58A-D628-4751-99F3-FDD3E51304C7}"/>
                </a:ext>
              </a:extLst>
            </p:cNvPr>
            <p:cNvSpPr>
              <a:spLocks noChangeAspect="1"/>
            </p:cNvSpPr>
            <p:nvPr/>
          </p:nvSpPr>
          <p:spPr>
            <a:xfrm>
              <a:off x="3890318" y="1956039"/>
              <a:ext cx="3493862" cy="470104"/>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Open </a:t>
              </a:r>
              <a:r>
                <a:rPr lang="en-US" sz="2200" b="1" dirty="0" err="1">
                  <a:latin typeface="Arial" pitchFamily="34" charset="0"/>
                  <a:cs typeface="Arial" pitchFamily="34" charset="0"/>
                </a:rPr>
                <a:t>luchtweg</a:t>
              </a:r>
              <a:endParaRPr lang="en-US" sz="2200" b="1" dirty="0">
                <a:latin typeface="Arial" pitchFamily="34" charset="0"/>
                <a:cs typeface="Arial" pitchFamily="34" charset="0"/>
              </a:endParaRPr>
            </a:p>
          </p:txBody>
        </p:sp>
        <p:sp>
          <p:nvSpPr>
            <p:cNvPr id="6" name="Rounded Rectangle 24">
              <a:extLst>
                <a:ext uri="{FF2B5EF4-FFF2-40B4-BE49-F238E27FC236}">
                  <a16:creationId xmlns:a16="http://schemas.microsoft.com/office/drawing/2014/main" id="{BC3F62D9-AB5D-49B3-AF83-6FBA7EF04010}"/>
                </a:ext>
              </a:extLst>
            </p:cNvPr>
            <p:cNvSpPr>
              <a:spLocks noChangeAspect="1"/>
            </p:cNvSpPr>
            <p:nvPr/>
          </p:nvSpPr>
          <p:spPr>
            <a:xfrm>
              <a:off x="3890318" y="901756"/>
              <a:ext cx="3493862" cy="470104"/>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itchFamily="34" charset="0"/>
                  <a:cs typeface="Arial" pitchFamily="34" charset="0"/>
                </a:rPr>
                <a:t>Slachtoffer</a:t>
              </a:r>
              <a:r>
                <a:rPr lang="en-US" sz="2200" b="1" dirty="0">
                  <a:latin typeface="Arial" pitchFamily="34" charset="0"/>
                  <a:cs typeface="Arial" pitchFamily="34" charset="0"/>
                </a:rPr>
                <a:t> </a:t>
              </a:r>
              <a:r>
                <a:rPr lang="en-US" sz="2200" b="1" dirty="0" err="1">
                  <a:latin typeface="Arial" pitchFamily="34" charset="0"/>
                  <a:cs typeface="Arial" pitchFamily="34" charset="0"/>
                </a:rPr>
                <a:t>reageert</a:t>
              </a:r>
              <a:r>
                <a:rPr lang="en-US" sz="2200" b="1" dirty="0">
                  <a:latin typeface="Arial" pitchFamily="34" charset="0"/>
                  <a:cs typeface="Arial" pitchFamily="34" charset="0"/>
                </a:rPr>
                <a:t> </a:t>
              </a:r>
              <a:r>
                <a:rPr lang="en-US" sz="2200" b="1" dirty="0" err="1">
                  <a:latin typeface="Arial" pitchFamily="34" charset="0"/>
                  <a:cs typeface="Arial" pitchFamily="34" charset="0"/>
                </a:rPr>
                <a:t>niet</a:t>
              </a:r>
              <a:endParaRPr lang="en-US" sz="2200" b="1" dirty="0">
                <a:latin typeface="Arial" pitchFamily="34" charset="0"/>
                <a:cs typeface="Arial" pitchFamily="34" charset="0"/>
              </a:endParaRPr>
            </a:p>
          </p:txBody>
        </p:sp>
        <p:sp>
          <p:nvSpPr>
            <p:cNvPr id="7" name="Rounded Rectangle 25">
              <a:extLst>
                <a:ext uri="{FF2B5EF4-FFF2-40B4-BE49-F238E27FC236}">
                  <a16:creationId xmlns:a16="http://schemas.microsoft.com/office/drawing/2014/main" id="{E034C35D-F814-482C-B695-197B1871E02C}"/>
                </a:ext>
              </a:extLst>
            </p:cNvPr>
            <p:cNvSpPr>
              <a:spLocks noChangeAspect="1"/>
            </p:cNvSpPr>
            <p:nvPr/>
          </p:nvSpPr>
          <p:spPr>
            <a:xfrm>
              <a:off x="3890318" y="2485002"/>
              <a:ext cx="3493862" cy="470104"/>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latin typeface="Arial" pitchFamily="34" charset="0"/>
                  <a:cs typeface="Arial" pitchFamily="34" charset="0"/>
                </a:rPr>
                <a:t>Ademhaling</a:t>
              </a:r>
              <a:r>
                <a:rPr lang="en-US" sz="2100" b="1" dirty="0">
                  <a:latin typeface="Arial" pitchFamily="34" charset="0"/>
                  <a:cs typeface="Arial" pitchFamily="34" charset="0"/>
                </a:rPr>
                <a:t> </a:t>
              </a:r>
              <a:r>
                <a:rPr lang="en-US" sz="2100" b="1" dirty="0" err="1">
                  <a:latin typeface="Arial" pitchFamily="34" charset="0"/>
                  <a:cs typeface="Arial" pitchFamily="34" charset="0"/>
                </a:rPr>
                <a:t>niet</a:t>
              </a:r>
              <a:r>
                <a:rPr lang="en-US" sz="2100" b="1" dirty="0">
                  <a:latin typeface="Arial" pitchFamily="34" charset="0"/>
                  <a:cs typeface="Arial" pitchFamily="34" charset="0"/>
                </a:rPr>
                <a:t> </a:t>
              </a:r>
              <a:r>
                <a:rPr lang="en-US" sz="2100" b="1" dirty="0" err="1">
                  <a:latin typeface="Arial" pitchFamily="34" charset="0"/>
                  <a:cs typeface="Arial" pitchFamily="34" charset="0"/>
                </a:rPr>
                <a:t>normaal</a:t>
              </a:r>
              <a:endParaRPr lang="en-US" sz="2100" b="1" dirty="0">
                <a:latin typeface="Arial" pitchFamily="34" charset="0"/>
                <a:cs typeface="Arial" pitchFamily="34" charset="0"/>
              </a:endParaRPr>
            </a:p>
          </p:txBody>
        </p:sp>
        <p:sp>
          <p:nvSpPr>
            <p:cNvPr id="8" name="Rounded Rectangle 27">
              <a:extLst>
                <a:ext uri="{FF2B5EF4-FFF2-40B4-BE49-F238E27FC236}">
                  <a16:creationId xmlns:a16="http://schemas.microsoft.com/office/drawing/2014/main" id="{F7D1BEE9-E2A5-4BAA-8836-B59D50AFF386}"/>
                </a:ext>
              </a:extLst>
            </p:cNvPr>
            <p:cNvSpPr>
              <a:spLocks noChangeAspect="1"/>
            </p:cNvSpPr>
            <p:nvPr/>
          </p:nvSpPr>
          <p:spPr>
            <a:xfrm>
              <a:off x="3890318" y="3870950"/>
              <a:ext cx="3493862" cy="470104"/>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Ga door 30:2</a:t>
              </a:r>
            </a:p>
          </p:txBody>
        </p:sp>
        <p:sp>
          <p:nvSpPr>
            <p:cNvPr id="9" name="Rounded Rectangle 27">
              <a:extLst>
                <a:ext uri="{FF2B5EF4-FFF2-40B4-BE49-F238E27FC236}">
                  <a16:creationId xmlns:a16="http://schemas.microsoft.com/office/drawing/2014/main" id="{F8335EAB-BEAC-4D79-A9E7-8501C7DA2D05}"/>
                </a:ext>
              </a:extLst>
            </p:cNvPr>
            <p:cNvSpPr>
              <a:spLocks/>
            </p:cNvSpPr>
            <p:nvPr/>
          </p:nvSpPr>
          <p:spPr>
            <a:xfrm>
              <a:off x="3890318" y="4399853"/>
              <a:ext cx="3545452" cy="828106"/>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itchFamily="34" charset="0"/>
                  <a:cs typeface="Arial" pitchFamily="34" charset="0"/>
                </a:rPr>
                <a:t>Activeer</a:t>
              </a:r>
              <a:r>
                <a:rPr lang="en-US" sz="2200" b="1" dirty="0">
                  <a:latin typeface="Arial" pitchFamily="34" charset="0"/>
                  <a:cs typeface="Arial" pitchFamily="34" charset="0"/>
                </a:rPr>
                <a:t> AED, </a:t>
              </a:r>
            </a:p>
            <a:p>
              <a:pPr algn="ctr"/>
              <a:r>
                <a:rPr lang="en-US" sz="2200" b="1" dirty="0" err="1">
                  <a:latin typeface="Arial" pitchFamily="34" charset="0"/>
                  <a:cs typeface="Arial" pitchFamily="34" charset="0"/>
                </a:rPr>
                <a:t>zodra</a:t>
              </a:r>
              <a:r>
                <a:rPr lang="en-US" sz="2200" b="1" dirty="0">
                  <a:latin typeface="Arial" pitchFamily="34" charset="0"/>
                  <a:cs typeface="Arial" pitchFamily="34" charset="0"/>
                </a:rPr>
                <a:t> </a:t>
              </a:r>
              <a:r>
                <a:rPr lang="en-US" sz="2200" b="1" dirty="0" err="1">
                  <a:latin typeface="Arial" pitchFamily="34" charset="0"/>
                  <a:cs typeface="Arial" pitchFamily="34" charset="0"/>
                </a:rPr>
                <a:t>deze</a:t>
              </a:r>
              <a:r>
                <a:rPr lang="en-US" sz="2200" b="1" dirty="0">
                  <a:latin typeface="Arial" pitchFamily="34" charset="0"/>
                  <a:cs typeface="Arial" pitchFamily="34" charset="0"/>
                </a:rPr>
                <a:t> </a:t>
              </a:r>
              <a:r>
                <a:rPr lang="en-US" sz="2200" b="1" dirty="0" err="1">
                  <a:latin typeface="Arial" pitchFamily="34" charset="0"/>
                  <a:cs typeface="Arial" pitchFamily="34" charset="0"/>
                </a:rPr>
                <a:t>er</a:t>
              </a:r>
              <a:r>
                <a:rPr lang="en-US" sz="2200" b="1" dirty="0">
                  <a:latin typeface="Arial" pitchFamily="34" charset="0"/>
                  <a:cs typeface="Arial" pitchFamily="34" charset="0"/>
                </a:rPr>
                <a:t> is</a:t>
              </a:r>
            </a:p>
          </p:txBody>
        </p:sp>
        <p:sp>
          <p:nvSpPr>
            <p:cNvPr id="10" name="Pijl: omlaag 9">
              <a:extLst>
                <a:ext uri="{FF2B5EF4-FFF2-40B4-BE49-F238E27FC236}">
                  <a16:creationId xmlns:a16="http://schemas.microsoft.com/office/drawing/2014/main" id="{D003B8C7-B3B1-42BF-98CC-DAE8113564C8}"/>
                </a:ext>
              </a:extLst>
            </p:cNvPr>
            <p:cNvSpPr/>
            <p:nvPr/>
          </p:nvSpPr>
          <p:spPr>
            <a:xfrm>
              <a:off x="7449659" y="901756"/>
              <a:ext cx="852023" cy="4326203"/>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2200" b="1" dirty="0">
                  <a:latin typeface="Arial" panose="020B0604020202020204" pitchFamily="34" charset="0"/>
                  <a:cs typeface="Arial" panose="020B0604020202020204" pitchFamily="34" charset="0"/>
                </a:rPr>
                <a:t>Let op veiligheid</a:t>
              </a:r>
            </a:p>
          </p:txBody>
        </p:sp>
      </p:grpSp>
    </p:spTree>
    <p:extLst>
      <p:ext uri="{BB962C8B-B14F-4D97-AF65-F5344CB8AC3E}">
        <p14:creationId xmlns:p14="http://schemas.microsoft.com/office/powerpoint/2010/main" val="3364563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ZET DE AED AAN</a:t>
            </a:r>
            <a:endParaRPr lang="nl-NL" sz="2800" dirty="0"/>
          </a:p>
        </p:txBody>
      </p:sp>
      <p:grpSp>
        <p:nvGrpSpPr>
          <p:cNvPr id="4" name="Groep 3">
            <a:extLst>
              <a:ext uri="{FF2B5EF4-FFF2-40B4-BE49-F238E27FC236}">
                <a16:creationId xmlns:a16="http://schemas.microsoft.com/office/drawing/2014/main" id="{1114B813-7CEE-4103-8742-28F06A67DD58}"/>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sp>
        <p:nvSpPr>
          <p:cNvPr id="14" name="Text Box 3">
            <a:extLst>
              <a:ext uri="{FF2B5EF4-FFF2-40B4-BE49-F238E27FC236}">
                <a16:creationId xmlns:a16="http://schemas.microsoft.com/office/drawing/2014/main" id="{5ADE7F0C-312F-4620-9D96-B1E6B8A7F6C3}"/>
              </a:ext>
            </a:extLst>
          </p:cNvPr>
          <p:cNvSpPr txBox="1">
            <a:spLocks noChangeArrowheads="1"/>
          </p:cNvSpPr>
          <p:nvPr/>
        </p:nvSpPr>
        <p:spPr bwMode="auto">
          <a:xfrm>
            <a:off x="7314501" y="3941593"/>
            <a:ext cx="4320000" cy="1307715"/>
          </a:xfrm>
          <a:prstGeom prst="rect">
            <a:avLst/>
          </a:prstGeom>
          <a:noFill/>
          <a:ln w="9525">
            <a:noFill/>
            <a:miter lim="800000"/>
            <a:headEnd/>
            <a:tailEnd/>
          </a:ln>
        </p:spPr>
        <p:txBody>
          <a:bodyPr wrap="square" anchor="ctr" anchorCtr="0">
            <a:noAutofit/>
          </a:bodyPr>
          <a:lstStyle/>
          <a:p>
            <a:pPr marL="342900" indent="-342900">
              <a:spcBef>
                <a:spcPts val="1600"/>
              </a:spcBef>
              <a:buFont typeface="Arial"/>
              <a:buChar char="•"/>
            </a:pPr>
            <a:r>
              <a:rPr lang="en-GB" sz="2400" dirty="0" err="1"/>
              <a:t>Er</a:t>
            </a:r>
            <a:r>
              <a:rPr lang="en-GB" sz="2400" dirty="0"/>
              <a:t> </a:t>
            </a:r>
            <a:r>
              <a:rPr lang="en-GB" sz="2400" dirty="0" err="1"/>
              <a:t>zijn</a:t>
            </a:r>
            <a:r>
              <a:rPr lang="en-GB" sz="2400" dirty="0"/>
              <a:t> </a:t>
            </a:r>
            <a:r>
              <a:rPr lang="en-GB" sz="2400" dirty="0" err="1"/>
              <a:t>verschillende</a:t>
            </a:r>
            <a:r>
              <a:rPr lang="en-GB" sz="2400" dirty="0"/>
              <a:t> AED’s</a:t>
            </a:r>
          </a:p>
          <a:p>
            <a:pPr marL="342900" indent="-342900">
              <a:spcBef>
                <a:spcPts val="1600"/>
              </a:spcBef>
              <a:buFont typeface="Arial"/>
              <a:buChar char="•"/>
            </a:pPr>
            <a:r>
              <a:rPr lang="en-GB" sz="2400" dirty="0" err="1"/>
              <a:t>Volg</a:t>
            </a:r>
            <a:r>
              <a:rPr lang="en-GB" sz="2400" dirty="0"/>
              <a:t> de </a:t>
            </a:r>
            <a:r>
              <a:rPr lang="en-GB" sz="2400" dirty="0" err="1"/>
              <a:t>instructies</a:t>
            </a:r>
            <a:endParaRPr lang="en-GB" sz="2400" i="1" dirty="0"/>
          </a:p>
        </p:txBody>
      </p:sp>
      <p:pic>
        <p:nvPicPr>
          <p:cNvPr id="16" name="Afbeelding 15">
            <a:extLst>
              <a:ext uri="{FF2B5EF4-FFF2-40B4-BE49-F238E27FC236}">
                <a16:creationId xmlns:a16="http://schemas.microsoft.com/office/drawing/2014/main" id="{85F93A53-7196-45E0-8FD5-C3357EBC80F2}"/>
              </a:ext>
            </a:extLst>
          </p:cNvPr>
          <p:cNvPicPr>
            <a:picLocks noChangeAspect="1"/>
          </p:cNvPicPr>
          <p:nvPr/>
        </p:nvPicPr>
        <p:blipFill rotWithShape="1">
          <a:blip r:embed="rId2"/>
          <a:srcRect l="19019"/>
          <a:stretch/>
        </p:blipFill>
        <p:spPr>
          <a:xfrm>
            <a:off x="0" y="1328368"/>
            <a:ext cx="5361556" cy="4040729"/>
          </a:xfrm>
          <a:prstGeom prst="rect">
            <a:avLst/>
          </a:prstGeom>
        </p:spPr>
      </p:pic>
    </p:spTree>
    <p:extLst>
      <p:ext uri="{BB962C8B-B14F-4D97-AF65-F5344CB8AC3E}">
        <p14:creationId xmlns:p14="http://schemas.microsoft.com/office/powerpoint/2010/main" val="4294680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47B010DE-6D1B-44B9-8513-00281E714119}"/>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grpSp>
        <p:nvGrpSpPr>
          <p:cNvPr id="14" name="Groep 13">
            <a:extLst>
              <a:ext uri="{FF2B5EF4-FFF2-40B4-BE49-F238E27FC236}">
                <a16:creationId xmlns:a16="http://schemas.microsoft.com/office/drawing/2014/main" id="{A1DFCFBE-7B4F-4DAC-ACA4-941C7DDFCB1E}"/>
              </a:ext>
            </a:extLst>
          </p:cNvPr>
          <p:cNvGrpSpPr/>
          <p:nvPr/>
        </p:nvGrpSpPr>
        <p:grpSpPr>
          <a:xfrm>
            <a:off x="501650" y="2062903"/>
            <a:ext cx="7531100" cy="1798149"/>
            <a:chOff x="806450" y="2733187"/>
            <a:chExt cx="7531100" cy="1798149"/>
          </a:xfrm>
        </p:grpSpPr>
        <p:sp>
          <p:nvSpPr>
            <p:cNvPr id="16" name="Rounded Rectangle 24">
              <a:extLst>
                <a:ext uri="{FF2B5EF4-FFF2-40B4-BE49-F238E27FC236}">
                  <a16:creationId xmlns:a16="http://schemas.microsoft.com/office/drawing/2014/main" id="{12AC1DE4-EE91-455A-BE15-67E648BF68D3}"/>
                </a:ext>
              </a:extLst>
            </p:cNvPr>
            <p:cNvSpPr>
              <a:spLocks noChangeAspect="1"/>
            </p:cNvSpPr>
            <p:nvPr/>
          </p:nvSpPr>
          <p:spPr>
            <a:xfrm>
              <a:off x="1636271" y="3744859"/>
              <a:ext cx="5871457" cy="786477"/>
            </a:xfrm>
            <a:prstGeom prst="roundRect">
              <a:avLst/>
            </a:prstGeom>
            <a:solidFill>
              <a:srgbClr val="084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Oefenen vaardigheden</a:t>
              </a:r>
            </a:p>
          </p:txBody>
        </p:sp>
        <p:sp>
          <p:nvSpPr>
            <p:cNvPr id="17" name="Rectangle 18">
              <a:extLst>
                <a:ext uri="{FF2B5EF4-FFF2-40B4-BE49-F238E27FC236}">
                  <a16:creationId xmlns:a16="http://schemas.microsoft.com/office/drawing/2014/main" id="{D191287B-AB00-4AE4-AD40-1EBFFE549DDD}"/>
                </a:ext>
              </a:extLst>
            </p:cNvPr>
            <p:cNvSpPr>
              <a:spLocks noChangeArrowheads="1"/>
            </p:cNvSpPr>
            <p:nvPr/>
          </p:nvSpPr>
          <p:spPr bwMode="auto">
            <a:xfrm>
              <a:off x="806450" y="2733187"/>
              <a:ext cx="7531100" cy="786477"/>
            </a:xfrm>
            <a:prstGeom prst="rect">
              <a:avLst/>
            </a:prstGeom>
            <a:noFill/>
            <a:ln w="9525">
              <a:noFill/>
              <a:miter lim="800000"/>
              <a:headEnd/>
              <a:tailEnd/>
            </a:ln>
          </p:spPr>
          <p:txBody>
            <a:bodyPr/>
            <a:lstStyle/>
            <a:p>
              <a:pPr algn="ctr">
                <a:spcBef>
                  <a:spcPct val="20000"/>
                </a:spcBef>
              </a:pPr>
              <a:r>
                <a:rPr lang="en-GB" sz="4400" b="1" dirty="0">
                  <a:solidFill>
                    <a:srgbClr val="084077"/>
                  </a:solidFill>
                </a:rPr>
                <a:t>VRAGEN? </a:t>
              </a:r>
              <a:endParaRPr lang="en-GB" sz="4400" dirty="0"/>
            </a:p>
          </p:txBody>
        </p:sp>
      </p:grpSp>
    </p:spTree>
    <p:extLst>
      <p:ext uri="{BB962C8B-B14F-4D97-AF65-F5344CB8AC3E}">
        <p14:creationId xmlns:p14="http://schemas.microsoft.com/office/powerpoint/2010/main" val="592313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30486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BIJZONDERE SITUATIES</a:t>
            </a:r>
            <a:endParaRPr lang="nl-NL" sz="2800" dirty="0"/>
          </a:p>
        </p:txBody>
      </p:sp>
      <p:pic>
        <p:nvPicPr>
          <p:cNvPr id="15" name="Afbeelding 3">
            <a:extLst>
              <a:ext uri="{FF2B5EF4-FFF2-40B4-BE49-F238E27FC236}">
                <a16:creationId xmlns:a16="http://schemas.microsoft.com/office/drawing/2014/main" id="{F6299018-1182-4A39-911F-E4018FF90868}"/>
              </a:ext>
            </a:extLst>
          </p:cNvPr>
          <p:cNvPicPr>
            <a:picLocks noChangeAspect="1"/>
          </p:cNvPicPr>
          <p:nvPr/>
        </p:nvPicPr>
        <p:blipFill>
          <a:blip r:embed="rId2"/>
          <a:srcRect/>
          <a:stretch/>
        </p:blipFill>
        <p:spPr bwMode="auto">
          <a:xfrm>
            <a:off x="1400408" y="1269000"/>
            <a:ext cx="3548459" cy="4320000"/>
          </a:xfrm>
          <a:prstGeom prst="rect">
            <a:avLst/>
          </a:prstGeom>
          <a:noFill/>
          <a:ln w="9525">
            <a:noFill/>
            <a:miter lim="800000"/>
            <a:headEnd/>
            <a:tailEnd/>
          </a:ln>
        </p:spPr>
      </p:pic>
      <p:sp>
        <p:nvSpPr>
          <p:cNvPr id="14" name="Tijdelijke aanduiding voor inhoud 2">
            <a:extLst>
              <a:ext uri="{FF2B5EF4-FFF2-40B4-BE49-F238E27FC236}">
                <a16:creationId xmlns:a16="http://schemas.microsoft.com/office/drawing/2014/main" id="{8224CC17-5369-48C1-919B-71722BC29B32}"/>
              </a:ext>
            </a:extLst>
          </p:cNvPr>
          <p:cNvSpPr txBox="1">
            <a:spLocks/>
          </p:cNvSpPr>
          <p:nvPr/>
        </p:nvSpPr>
        <p:spPr>
          <a:xfrm>
            <a:off x="6096000" y="1548000"/>
            <a:ext cx="4320000" cy="3762000"/>
          </a:xfrm>
          <a:prstGeom prst="rect">
            <a:avLst/>
          </a:prstGeom>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pPr>
            <a:r>
              <a:rPr lang="nl-NL" sz="2400" dirty="0">
                <a:latin typeface="Arial" panose="020B0604020202020204" pitchFamily="34" charset="0"/>
                <a:cs typeface="Arial" panose="020B0604020202020204" pitchFamily="34" charset="0"/>
              </a:rPr>
              <a:t>Natte huid van de borstkas droogmaken</a:t>
            </a:r>
          </a:p>
          <a:p>
            <a:pPr marL="342900" indent="-342900">
              <a:spcBef>
                <a:spcPts val="1200"/>
              </a:spcBef>
            </a:pPr>
            <a:r>
              <a:rPr lang="nl-NL" sz="2400" dirty="0">
                <a:latin typeface="Arial" panose="020B0604020202020204" pitchFamily="34" charset="0"/>
                <a:cs typeface="Arial" panose="020B0604020202020204" pitchFamily="34" charset="0"/>
              </a:rPr>
              <a:t>Overtollige beharing op de plakplaats scheren</a:t>
            </a:r>
          </a:p>
          <a:p>
            <a:pPr marL="342900" indent="-342900">
              <a:spcBef>
                <a:spcPts val="1200"/>
              </a:spcBef>
            </a:pPr>
            <a:r>
              <a:rPr lang="nl-NL" sz="2400" dirty="0">
                <a:latin typeface="Arial" panose="020B0604020202020204" pitchFamily="34" charset="0"/>
                <a:cs typeface="Arial" panose="020B0604020202020204" pitchFamily="34" charset="0"/>
              </a:rPr>
              <a:t>Elektroden naast een pacemaker of ICD plakken</a:t>
            </a:r>
          </a:p>
        </p:txBody>
      </p:sp>
    </p:spTree>
    <p:extLst>
      <p:ext uri="{BB962C8B-B14F-4D97-AF65-F5344CB8AC3E}">
        <p14:creationId xmlns:p14="http://schemas.microsoft.com/office/powerpoint/2010/main" val="818189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A4261977-BEB9-4985-B6BA-E803BCBA2FFC}"/>
              </a:ext>
            </a:extLst>
          </p:cNvPr>
          <p:cNvSpPr/>
          <p:nvPr/>
        </p:nvSpPr>
        <p:spPr>
          <a:xfrm>
            <a:off x="2330450" y="1775442"/>
            <a:ext cx="7531100" cy="752592"/>
          </a:xfrm>
          <a:prstGeom prst="roundRect">
            <a:avLst/>
          </a:prstGeom>
          <a:noFill/>
          <a:ln w="31750">
            <a:solidFill>
              <a:srgbClr val="084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a:solidFill>
                  <a:srgbClr val="084077"/>
                </a:solidFill>
                <a:latin typeface="Arial" panose="020B0604020202020204" pitchFamily="34" charset="0"/>
                <a:cs typeface="Arial" panose="020B0604020202020204" pitchFamily="34" charset="0"/>
              </a:rPr>
              <a:t>Aanvullende vaardigheden</a:t>
            </a:r>
          </a:p>
        </p:txBody>
      </p:sp>
      <p:sp>
        <p:nvSpPr>
          <p:cNvPr id="8" name="Tijdelijke aanduiding voor inhoud 2">
            <a:extLst>
              <a:ext uri="{FF2B5EF4-FFF2-40B4-BE49-F238E27FC236}">
                <a16:creationId xmlns:a16="http://schemas.microsoft.com/office/drawing/2014/main" id="{1F598E7C-172E-45F3-AA45-8A4FA42448A3}"/>
              </a:ext>
            </a:extLst>
          </p:cNvPr>
          <p:cNvSpPr txBox="1">
            <a:spLocks/>
          </p:cNvSpPr>
          <p:nvPr/>
        </p:nvSpPr>
        <p:spPr>
          <a:xfrm>
            <a:off x="3910009" y="3057052"/>
            <a:ext cx="4371982" cy="1913013"/>
          </a:xfrm>
          <a:prstGeom prst="rect">
            <a:avLst/>
          </a:prstGeom>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buFont typeface="Wingdings" panose="05000000000000000000" pitchFamily="2" charset="2"/>
              <a:buChar char="Ø"/>
            </a:pPr>
            <a:r>
              <a:rPr lang="nl-NL" sz="2400" dirty="0">
                <a:latin typeface="Arial" panose="020B0604020202020204" pitchFamily="34" charset="0"/>
                <a:cs typeface="Arial" panose="020B0604020202020204" pitchFamily="34" charset="0"/>
              </a:rPr>
              <a:t>Slachtoffer op de zij draaien</a:t>
            </a:r>
          </a:p>
          <a:p>
            <a:pPr marL="342900" indent="-342900">
              <a:spcBef>
                <a:spcPts val="1200"/>
              </a:spcBef>
              <a:buFont typeface="Wingdings" panose="05000000000000000000" pitchFamily="2" charset="2"/>
              <a:buChar char="Ø"/>
            </a:pPr>
            <a:r>
              <a:rPr lang="nl-NL" sz="2400" dirty="0">
                <a:latin typeface="Arial" panose="020B0604020202020204" pitchFamily="34" charset="0"/>
                <a:cs typeface="Arial" panose="020B0604020202020204" pitchFamily="34" charset="0"/>
              </a:rPr>
              <a:t>Verslikking en verstikking</a:t>
            </a:r>
          </a:p>
          <a:p>
            <a:pPr marL="342900" indent="-342900">
              <a:spcBef>
                <a:spcPts val="1200"/>
              </a:spcBef>
              <a:buFont typeface="Wingdings" panose="05000000000000000000" pitchFamily="2" charset="2"/>
              <a:buChar char="Ø"/>
            </a:pPr>
            <a:r>
              <a:rPr lang="nl-NL" sz="2400" dirty="0">
                <a:latin typeface="Arial" panose="020B0604020202020204" pitchFamily="34" charset="0"/>
                <a:cs typeface="Arial" panose="020B0604020202020204" pitchFamily="34" charset="0"/>
              </a:rPr>
              <a:t>Reanimatie van kinderen</a:t>
            </a:r>
          </a:p>
        </p:txBody>
      </p:sp>
    </p:spTree>
    <p:extLst>
      <p:ext uri="{BB962C8B-B14F-4D97-AF65-F5344CB8AC3E}">
        <p14:creationId xmlns:p14="http://schemas.microsoft.com/office/powerpoint/2010/main" val="450490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3048699" y="252000"/>
            <a:ext cx="6094602" cy="523220"/>
          </a:xfrm>
          <a:prstGeom prst="rect">
            <a:avLst/>
          </a:prstGeom>
          <a:noFill/>
        </p:spPr>
        <p:txBody>
          <a:bodyPr wrap="square">
            <a:spAutoFit/>
          </a:bodyPr>
          <a:lstStyle/>
          <a:p>
            <a:pPr algn="ctr"/>
            <a:r>
              <a:rPr lang="nl-NL" sz="2800" b="1" dirty="0">
                <a:solidFill>
                  <a:srgbClr val="084077"/>
                </a:solidFill>
                <a:latin typeface="Arial" charset="0"/>
                <a:cs typeface="Arial" charset="0"/>
              </a:rPr>
              <a:t>OP DE ZIJ = LUCHTWEG VRIJ</a:t>
            </a:r>
            <a:endParaRPr lang="nl-NL" sz="2800" dirty="0"/>
          </a:p>
        </p:txBody>
      </p:sp>
      <p:pic>
        <p:nvPicPr>
          <p:cNvPr id="5" name="Afbeelding 4">
            <a:extLst>
              <a:ext uri="{FF2B5EF4-FFF2-40B4-BE49-F238E27FC236}">
                <a16:creationId xmlns:a16="http://schemas.microsoft.com/office/drawing/2014/main" id="{E5883412-38D1-46CB-8A14-EA890F06DE4E}"/>
              </a:ext>
            </a:extLst>
          </p:cNvPr>
          <p:cNvPicPr>
            <a:picLocks noChangeAspect="1"/>
          </p:cNvPicPr>
          <p:nvPr/>
        </p:nvPicPr>
        <p:blipFill>
          <a:blip r:embed="rId2"/>
          <a:stretch>
            <a:fillRect/>
          </a:stretch>
        </p:blipFill>
        <p:spPr>
          <a:xfrm>
            <a:off x="1232087" y="1668776"/>
            <a:ext cx="3633223" cy="3520447"/>
          </a:xfrm>
          <a:prstGeom prst="rect">
            <a:avLst/>
          </a:prstGeom>
        </p:spPr>
      </p:pic>
      <p:sp>
        <p:nvSpPr>
          <p:cNvPr id="6" name="Tijdelijke aanduiding voor inhoud 2">
            <a:extLst>
              <a:ext uri="{FF2B5EF4-FFF2-40B4-BE49-F238E27FC236}">
                <a16:creationId xmlns:a16="http://schemas.microsoft.com/office/drawing/2014/main" id="{2C228684-C514-471B-9E5A-A6A8FC5CA442}"/>
              </a:ext>
            </a:extLst>
          </p:cNvPr>
          <p:cNvSpPr txBox="1">
            <a:spLocks/>
          </p:cNvSpPr>
          <p:nvPr/>
        </p:nvSpPr>
        <p:spPr>
          <a:xfrm>
            <a:off x="6096000" y="1547999"/>
            <a:ext cx="4582850" cy="3762000"/>
          </a:xfrm>
          <a:prstGeom prst="rect">
            <a:avLst/>
          </a:prstGeom>
        </p:spPr>
        <p:txBody>
          <a:bodyPr vert="horz" lIns="0" tIns="0" rIns="0" bIns="0" rtlCol="0" anchor="ctr" anchorCtr="0">
            <a:normAutofit/>
          </a:bodyPr>
          <a:lstStyle>
            <a:lvl1pPr marL="0" indent="0" algn="l" defTabSz="914400" rtl="0" eaLnBrk="1" latinLnBrk="0" hangingPunct="1">
              <a:lnSpc>
                <a:spcPct val="90000"/>
              </a:lnSpc>
              <a:spcBef>
                <a:spcPts val="1000"/>
              </a:spcBef>
              <a:buFontTx/>
              <a:buNone/>
              <a:defRPr lang="nl-NL" sz="1400" b="0" i="0" kern="1200" smtClean="0">
                <a:solidFill>
                  <a:schemeClr val="tx1"/>
                </a:solidFill>
                <a:effectLst/>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Tx/>
              <a:buNone/>
              <a:defRPr sz="12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buFont typeface="Arial" panose="020B0604020202020204" pitchFamily="34" charset="0"/>
              <a:buChar char="•"/>
            </a:pPr>
            <a:r>
              <a:rPr lang="nl-NL" sz="2400" dirty="0">
                <a:cs typeface="Arial" panose="020B0604020202020204" pitchFamily="34" charset="0"/>
              </a:rPr>
              <a:t>Wanneer het slachtoffer (weer) normaal ademt of braakt: </a:t>
            </a:r>
            <a:r>
              <a:rPr lang="nl-NL" sz="2400" i="1" u="sng" dirty="0">
                <a:cs typeface="Arial" panose="020B0604020202020204" pitchFamily="34" charset="0"/>
              </a:rPr>
              <a:t>draai het slachtoffer op de zij</a:t>
            </a:r>
          </a:p>
          <a:p>
            <a:pPr marL="342900" indent="-342900">
              <a:spcBef>
                <a:spcPts val="1200"/>
              </a:spcBef>
              <a:buFont typeface="Arial" panose="020B0604020202020204" pitchFamily="34" charset="0"/>
              <a:buChar char="•"/>
            </a:pPr>
            <a:r>
              <a:rPr lang="nl-NL" sz="2400" dirty="0">
                <a:cs typeface="Arial" panose="020B0604020202020204" pitchFamily="34" charset="0"/>
              </a:rPr>
              <a:t>Laat eventuele AED elektroden zitten</a:t>
            </a:r>
          </a:p>
          <a:p>
            <a:pPr marL="342900" indent="-342900">
              <a:spcBef>
                <a:spcPts val="1200"/>
              </a:spcBef>
              <a:buFont typeface="Arial" panose="020B0604020202020204" pitchFamily="34" charset="0"/>
              <a:buChar char="•"/>
            </a:pPr>
            <a:r>
              <a:rPr lang="nl-NL" sz="2400" dirty="0">
                <a:cs typeface="Arial" panose="020B0604020202020204" pitchFamily="34" charset="0"/>
              </a:rPr>
              <a:t>Laat de AED aan staan</a:t>
            </a:r>
          </a:p>
        </p:txBody>
      </p:sp>
    </p:spTree>
    <p:extLst>
      <p:ext uri="{BB962C8B-B14F-4D97-AF65-F5344CB8AC3E}">
        <p14:creationId xmlns:p14="http://schemas.microsoft.com/office/powerpoint/2010/main" val="979813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983119" y="252000"/>
            <a:ext cx="8225759" cy="523220"/>
          </a:xfrm>
          <a:prstGeom prst="rect">
            <a:avLst/>
          </a:prstGeom>
          <a:noFill/>
        </p:spPr>
        <p:txBody>
          <a:bodyPr wrap="square">
            <a:spAutoFit/>
          </a:bodyPr>
          <a:lstStyle/>
          <a:p>
            <a:pPr algn="ctr"/>
            <a:r>
              <a:rPr lang="nl-NL" sz="2800" b="1" kern="1200">
                <a:solidFill>
                  <a:srgbClr val="084077"/>
                </a:solidFill>
                <a:latin typeface="Arial" charset="0"/>
                <a:ea typeface="+mn-ea"/>
                <a:cs typeface="Arial" charset="0"/>
              </a:rPr>
              <a:t>VERSLIKKING EN VERSTIKKING</a:t>
            </a:r>
            <a:endParaRPr lang="nl-NL" sz="2800" dirty="0"/>
          </a:p>
        </p:txBody>
      </p:sp>
      <p:pic>
        <p:nvPicPr>
          <p:cNvPr id="4" name="Onlinemedia 3" title="Reanimatie volwassene: verslikking/verstikking">
            <a:hlinkClick r:id="" action="ppaction://media"/>
            <a:extLst>
              <a:ext uri="{FF2B5EF4-FFF2-40B4-BE49-F238E27FC236}">
                <a16:creationId xmlns:a16="http://schemas.microsoft.com/office/drawing/2014/main" id="{5BB01644-8D81-72B1-7589-4911DE4FF538}"/>
              </a:ext>
            </a:extLst>
          </p:cNvPr>
          <p:cNvPicPr>
            <a:picLocks noRot="1" noChangeAspect="1"/>
          </p:cNvPicPr>
          <p:nvPr>
            <a:videoFile r:link="rId1"/>
          </p:nvPr>
        </p:nvPicPr>
        <p:blipFill>
          <a:blip r:embed="rId3"/>
          <a:stretch>
            <a:fillRect/>
          </a:stretch>
        </p:blipFill>
        <p:spPr>
          <a:xfrm>
            <a:off x="2437200" y="1371600"/>
            <a:ext cx="7315200" cy="4121239"/>
          </a:xfrm>
          <a:prstGeom prst="rect">
            <a:avLst/>
          </a:prstGeom>
        </p:spPr>
      </p:pic>
    </p:spTree>
    <p:extLst>
      <p:ext uri="{BB962C8B-B14F-4D97-AF65-F5344CB8AC3E}">
        <p14:creationId xmlns:p14="http://schemas.microsoft.com/office/powerpoint/2010/main" val="279486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2760832" y="252000"/>
            <a:ext cx="6670336"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BEWUSTELOOS NA VERSLIKKING?</a:t>
            </a:r>
            <a:endParaRPr lang="nl-NL" sz="2800" dirty="0"/>
          </a:p>
        </p:txBody>
      </p:sp>
      <p:sp>
        <p:nvSpPr>
          <p:cNvPr id="7" name="Rectangle 3">
            <a:extLst>
              <a:ext uri="{FF2B5EF4-FFF2-40B4-BE49-F238E27FC236}">
                <a16:creationId xmlns:a16="http://schemas.microsoft.com/office/drawing/2014/main" id="{729C92F2-19ED-4084-A52F-6EEEEC7D0121}"/>
              </a:ext>
            </a:extLst>
          </p:cNvPr>
          <p:cNvSpPr txBox="1">
            <a:spLocks noChangeArrowheads="1"/>
          </p:cNvSpPr>
          <p:nvPr/>
        </p:nvSpPr>
        <p:spPr bwMode="auto">
          <a:xfrm>
            <a:off x="6096000" y="3190953"/>
            <a:ext cx="4207497" cy="47609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562100" indent="-228600" algn="l" rtl="0" eaLnBrk="0" fontAlgn="base" hangingPunct="0">
              <a:spcBef>
                <a:spcPct val="20000"/>
              </a:spcBef>
              <a:spcAft>
                <a:spcPct val="0"/>
              </a:spcAft>
              <a:buChar char="–"/>
              <a:defRPr sz="2000">
                <a:solidFill>
                  <a:schemeClr val="tx1"/>
                </a:solidFill>
                <a:latin typeface="+mn-lt"/>
              </a:defRPr>
            </a:lvl4pPr>
            <a:lvl5pPr marL="1981200" indent="-228600" algn="l" rtl="0" eaLnBrk="0" fontAlgn="base" hangingPunct="0">
              <a:spcBef>
                <a:spcPct val="20000"/>
              </a:spcBef>
              <a:spcAft>
                <a:spcPct val="0"/>
              </a:spcAft>
              <a:buChar char="»"/>
              <a:defRPr sz="2000">
                <a:solidFill>
                  <a:schemeClr val="tx1"/>
                </a:solidFill>
                <a:latin typeface="+mn-lt"/>
              </a:defRPr>
            </a:lvl5pPr>
            <a:lvl6pPr marL="2438400" indent="-228600" algn="l" rtl="0" fontAlgn="base">
              <a:spcBef>
                <a:spcPct val="20000"/>
              </a:spcBef>
              <a:spcAft>
                <a:spcPct val="0"/>
              </a:spcAft>
              <a:buChar char="»"/>
              <a:defRPr sz="2000">
                <a:solidFill>
                  <a:schemeClr val="tx1"/>
                </a:solidFill>
                <a:latin typeface="+mn-lt"/>
              </a:defRPr>
            </a:lvl6pPr>
            <a:lvl7pPr marL="2895600" indent="-228600" algn="l" rtl="0" fontAlgn="base">
              <a:spcBef>
                <a:spcPct val="20000"/>
              </a:spcBef>
              <a:spcAft>
                <a:spcPct val="0"/>
              </a:spcAft>
              <a:buChar char="»"/>
              <a:defRPr sz="2000">
                <a:solidFill>
                  <a:schemeClr val="tx1"/>
                </a:solidFill>
                <a:latin typeface="+mn-lt"/>
              </a:defRPr>
            </a:lvl7pPr>
            <a:lvl8pPr marL="3352800" indent="-228600" algn="l" rtl="0" fontAlgn="base">
              <a:spcBef>
                <a:spcPct val="20000"/>
              </a:spcBef>
              <a:spcAft>
                <a:spcPct val="0"/>
              </a:spcAft>
              <a:buChar char="»"/>
              <a:defRPr sz="2000">
                <a:solidFill>
                  <a:schemeClr val="tx1"/>
                </a:solidFill>
                <a:latin typeface="+mn-lt"/>
              </a:defRPr>
            </a:lvl8pPr>
            <a:lvl9pPr marL="3810000" indent="-228600" algn="l" rtl="0" fontAlgn="base">
              <a:spcBef>
                <a:spcPct val="20000"/>
              </a:spcBef>
              <a:spcAft>
                <a:spcPct val="0"/>
              </a:spcAft>
              <a:buChar char="»"/>
              <a:defRPr sz="2000">
                <a:solidFill>
                  <a:schemeClr val="tx1"/>
                </a:solidFill>
                <a:latin typeface="+mn-lt"/>
              </a:defRPr>
            </a:lvl9pPr>
          </a:lstStyle>
          <a:p>
            <a:pPr marL="0" indent="0" algn="ctr" eaLnBrk="1" hangingPunct="1">
              <a:buNone/>
            </a:pPr>
            <a:r>
              <a:rPr lang="en-GB" sz="2400" b="1" kern="0" dirty="0">
                <a:latin typeface="Arial" panose="020B0604020202020204" pitchFamily="34" charset="0"/>
                <a:cs typeface="Arial" panose="020B0604020202020204" pitchFamily="34" charset="0"/>
              </a:rPr>
              <a:t>START REANIMATIE (30:2)</a:t>
            </a:r>
          </a:p>
        </p:txBody>
      </p:sp>
      <p:pic>
        <p:nvPicPr>
          <p:cNvPr id="8" name="Afbeelding 7">
            <a:extLst>
              <a:ext uri="{FF2B5EF4-FFF2-40B4-BE49-F238E27FC236}">
                <a16:creationId xmlns:a16="http://schemas.microsoft.com/office/drawing/2014/main" id="{720BDFE0-A50E-4DAA-A91A-40FBCD313DBB}"/>
              </a:ext>
            </a:extLst>
          </p:cNvPr>
          <p:cNvPicPr>
            <a:picLocks noChangeAspect="1"/>
          </p:cNvPicPr>
          <p:nvPr/>
        </p:nvPicPr>
        <p:blipFill rotWithShape="1">
          <a:blip r:embed="rId2"/>
          <a:srcRect l="52964"/>
          <a:stretch/>
        </p:blipFill>
        <p:spPr>
          <a:xfrm>
            <a:off x="1385740" y="1205702"/>
            <a:ext cx="3428577" cy="4922689"/>
          </a:xfrm>
          <a:prstGeom prst="rect">
            <a:avLst/>
          </a:prstGeom>
        </p:spPr>
      </p:pic>
    </p:spTree>
    <p:extLst>
      <p:ext uri="{BB962C8B-B14F-4D97-AF65-F5344CB8AC3E}">
        <p14:creationId xmlns:p14="http://schemas.microsoft.com/office/powerpoint/2010/main" val="2392366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2760832" y="252000"/>
            <a:ext cx="6670336"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BIJ KINDEREN</a:t>
            </a:r>
            <a:endParaRPr lang="nl-NL" sz="2800" dirty="0"/>
          </a:p>
        </p:txBody>
      </p:sp>
      <p:sp>
        <p:nvSpPr>
          <p:cNvPr id="5" name="Rectangle 3">
            <a:extLst>
              <a:ext uri="{FF2B5EF4-FFF2-40B4-BE49-F238E27FC236}">
                <a16:creationId xmlns:a16="http://schemas.microsoft.com/office/drawing/2014/main" id="{26B46F78-8F0D-49D5-A29A-CEB0ABE06D62}"/>
              </a:ext>
            </a:extLst>
          </p:cNvPr>
          <p:cNvSpPr txBox="1">
            <a:spLocks noChangeArrowheads="1"/>
          </p:cNvSpPr>
          <p:nvPr/>
        </p:nvSpPr>
        <p:spPr bwMode="auto">
          <a:xfrm>
            <a:off x="6096000" y="2616465"/>
            <a:ext cx="4296231" cy="162506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562100" indent="-228600" algn="l" rtl="0" eaLnBrk="0" fontAlgn="base" hangingPunct="0">
              <a:spcBef>
                <a:spcPct val="20000"/>
              </a:spcBef>
              <a:spcAft>
                <a:spcPct val="0"/>
              </a:spcAft>
              <a:buChar char="–"/>
              <a:defRPr sz="2000">
                <a:solidFill>
                  <a:schemeClr val="tx1"/>
                </a:solidFill>
                <a:latin typeface="+mn-lt"/>
              </a:defRPr>
            </a:lvl4pPr>
            <a:lvl5pPr marL="1981200" indent="-228600" algn="l" rtl="0" eaLnBrk="0" fontAlgn="base" hangingPunct="0">
              <a:spcBef>
                <a:spcPct val="20000"/>
              </a:spcBef>
              <a:spcAft>
                <a:spcPct val="0"/>
              </a:spcAft>
              <a:buChar char="»"/>
              <a:defRPr sz="2000">
                <a:solidFill>
                  <a:schemeClr val="tx1"/>
                </a:solidFill>
                <a:latin typeface="+mn-lt"/>
              </a:defRPr>
            </a:lvl5pPr>
            <a:lvl6pPr marL="2438400" indent="-228600" algn="l" rtl="0" fontAlgn="base">
              <a:spcBef>
                <a:spcPct val="20000"/>
              </a:spcBef>
              <a:spcAft>
                <a:spcPct val="0"/>
              </a:spcAft>
              <a:buChar char="»"/>
              <a:defRPr sz="2000">
                <a:solidFill>
                  <a:schemeClr val="tx1"/>
                </a:solidFill>
                <a:latin typeface="+mn-lt"/>
              </a:defRPr>
            </a:lvl6pPr>
            <a:lvl7pPr marL="2895600" indent="-228600" algn="l" rtl="0" fontAlgn="base">
              <a:spcBef>
                <a:spcPct val="20000"/>
              </a:spcBef>
              <a:spcAft>
                <a:spcPct val="0"/>
              </a:spcAft>
              <a:buChar char="»"/>
              <a:defRPr sz="2000">
                <a:solidFill>
                  <a:schemeClr val="tx1"/>
                </a:solidFill>
                <a:latin typeface="+mn-lt"/>
              </a:defRPr>
            </a:lvl7pPr>
            <a:lvl8pPr marL="3352800" indent="-228600" algn="l" rtl="0" fontAlgn="base">
              <a:spcBef>
                <a:spcPct val="20000"/>
              </a:spcBef>
              <a:spcAft>
                <a:spcPct val="0"/>
              </a:spcAft>
              <a:buChar char="»"/>
              <a:defRPr sz="2000">
                <a:solidFill>
                  <a:schemeClr val="tx1"/>
                </a:solidFill>
                <a:latin typeface="+mn-lt"/>
              </a:defRPr>
            </a:lvl8pPr>
            <a:lvl9pPr marL="3810000" indent="-228600" algn="l" rtl="0" fontAlgn="base">
              <a:spcBef>
                <a:spcPct val="20000"/>
              </a:spcBef>
              <a:spcAft>
                <a:spcPct val="0"/>
              </a:spcAft>
              <a:buChar char="»"/>
              <a:defRPr sz="2000">
                <a:solidFill>
                  <a:schemeClr val="tx1"/>
                </a:solidFill>
                <a:latin typeface="+mn-lt"/>
              </a:defRPr>
            </a:lvl9pPr>
          </a:lstStyle>
          <a:p>
            <a:pPr eaLnBrk="1" hangingPunct="1">
              <a:spcBef>
                <a:spcPts val="0"/>
              </a:spcBef>
            </a:pPr>
            <a:r>
              <a:rPr lang="en-GB" sz="2400" kern="0" dirty="0">
                <a:latin typeface="Arial" panose="020B0604020202020204" pitchFamily="34" charset="0"/>
                <a:cs typeface="Arial" panose="020B0604020202020204" pitchFamily="34" charset="0"/>
              </a:rPr>
              <a:t>Doe wat je </a:t>
            </a:r>
            <a:r>
              <a:rPr lang="en-GB" sz="2400" kern="0" dirty="0" err="1">
                <a:latin typeface="Arial" panose="020B0604020202020204" pitchFamily="34" charset="0"/>
                <a:cs typeface="Arial" panose="020B0604020202020204" pitchFamily="34" charset="0"/>
              </a:rPr>
              <a:t>hebt</a:t>
            </a:r>
            <a:r>
              <a:rPr lang="en-GB" sz="2400" kern="0" dirty="0">
                <a:latin typeface="Arial" panose="020B0604020202020204" pitchFamily="34" charset="0"/>
                <a:cs typeface="Arial" panose="020B0604020202020204" pitchFamily="34" charset="0"/>
              </a:rPr>
              <a:t> </a:t>
            </a:r>
            <a:r>
              <a:rPr lang="en-GB" sz="2400" kern="0" dirty="0" err="1">
                <a:latin typeface="Arial" panose="020B0604020202020204" pitchFamily="34" charset="0"/>
                <a:cs typeface="Arial" panose="020B0604020202020204" pitchFamily="34" charset="0"/>
              </a:rPr>
              <a:t>geleerd</a:t>
            </a:r>
            <a:r>
              <a:rPr lang="en-GB" sz="2400" kern="0" dirty="0">
                <a:latin typeface="Arial" panose="020B0604020202020204" pitchFamily="34" charset="0"/>
                <a:cs typeface="Arial" panose="020B0604020202020204" pitchFamily="34" charset="0"/>
              </a:rPr>
              <a:t>!</a:t>
            </a:r>
          </a:p>
          <a:p>
            <a:pPr eaLnBrk="1" hangingPunct="1">
              <a:spcBef>
                <a:spcPts val="0"/>
              </a:spcBef>
            </a:pPr>
            <a:endParaRPr lang="en-GB" sz="2400" kern="0" dirty="0">
              <a:latin typeface="Arial" panose="020B0604020202020204" pitchFamily="34" charset="0"/>
              <a:cs typeface="Arial" panose="020B0604020202020204" pitchFamily="34" charset="0"/>
            </a:endParaRPr>
          </a:p>
          <a:p>
            <a:pPr eaLnBrk="1" hangingPunct="1">
              <a:spcBef>
                <a:spcPts val="0"/>
              </a:spcBef>
            </a:pPr>
            <a:r>
              <a:rPr lang="en-GB" sz="2400" kern="0" dirty="0" err="1">
                <a:latin typeface="Arial" panose="020B0604020202020204" pitchFamily="34" charset="0"/>
                <a:cs typeface="Arial" panose="020B0604020202020204" pitchFamily="34" charset="0"/>
              </a:rPr>
              <a:t>Diepte</a:t>
            </a:r>
            <a:r>
              <a:rPr lang="en-GB" sz="2400" kern="0" dirty="0">
                <a:latin typeface="Arial" panose="020B0604020202020204" pitchFamily="34" charset="0"/>
                <a:cs typeface="Arial" panose="020B0604020202020204" pitchFamily="34" charset="0"/>
              </a:rPr>
              <a:t> borstcompressies 1/3 van de </a:t>
            </a:r>
            <a:r>
              <a:rPr lang="en-GB" sz="2400" kern="0" dirty="0" err="1">
                <a:latin typeface="Arial" panose="020B0604020202020204" pitchFamily="34" charset="0"/>
                <a:cs typeface="Arial" panose="020B0604020202020204" pitchFamily="34" charset="0"/>
              </a:rPr>
              <a:t>borstkas</a:t>
            </a:r>
            <a:endParaRPr lang="en-GB" sz="2400" kern="0" dirty="0">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97E1893A-4AE6-4102-BAA1-E09B572A6EEC}"/>
              </a:ext>
            </a:extLst>
          </p:cNvPr>
          <p:cNvPicPr>
            <a:picLocks noChangeAspect="1"/>
          </p:cNvPicPr>
          <p:nvPr/>
        </p:nvPicPr>
        <p:blipFill rotWithShape="1">
          <a:blip r:embed="rId2"/>
          <a:srcRect l="3382" t="6587" r="12361"/>
          <a:stretch/>
        </p:blipFill>
        <p:spPr>
          <a:xfrm>
            <a:off x="236825" y="1404912"/>
            <a:ext cx="5477068" cy="4048173"/>
          </a:xfrm>
          <a:prstGeom prst="rect">
            <a:avLst/>
          </a:prstGeom>
        </p:spPr>
      </p:pic>
    </p:spTree>
    <p:extLst>
      <p:ext uri="{BB962C8B-B14F-4D97-AF65-F5344CB8AC3E}">
        <p14:creationId xmlns:p14="http://schemas.microsoft.com/office/powerpoint/2010/main" val="2207931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3048699" y="251561"/>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ACHTERGRONDINFORMATIE</a:t>
            </a:r>
            <a:endParaRPr lang="nl-NL" sz="2800" dirty="0"/>
          </a:p>
        </p:txBody>
      </p:sp>
      <p:sp>
        <p:nvSpPr>
          <p:cNvPr id="5" name="Rectangle 3">
            <a:extLst>
              <a:ext uri="{FF2B5EF4-FFF2-40B4-BE49-F238E27FC236}">
                <a16:creationId xmlns:a16="http://schemas.microsoft.com/office/drawing/2014/main" id="{6BA84D32-E04B-4F1C-B8A8-62B9566A5C58}"/>
              </a:ext>
            </a:extLst>
          </p:cNvPr>
          <p:cNvSpPr txBox="1">
            <a:spLocks noChangeArrowheads="1"/>
          </p:cNvSpPr>
          <p:nvPr/>
        </p:nvSpPr>
        <p:spPr bwMode="auto">
          <a:xfrm>
            <a:off x="2188279" y="2042183"/>
            <a:ext cx="7815442" cy="2773634"/>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marL="0" indent="0" algn="l" defTabSz="914400" rtl="0" eaLnBrk="1" latinLnBrk="0" hangingPunct="1">
              <a:lnSpc>
                <a:spcPct val="90000"/>
              </a:lnSpc>
              <a:spcBef>
                <a:spcPts val="1000"/>
              </a:spcBef>
              <a:buFontTx/>
              <a:buNone/>
              <a:defRPr lang="nl-NL" sz="1400" b="0" i="0" kern="1200" smtClean="0">
                <a:solidFill>
                  <a:schemeClr val="tx1"/>
                </a:solidFill>
                <a:effectLst/>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Tx/>
              <a:buNone/>
              <a:defRPr sz="12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buFont typeface="Arial" panose="020B0604020202020204" pitchFamily="34" charset="0"/>
              <a:buChar char="•"/>
            </a:pPr>
            <a:r>
              <a:rPr lang="nl-NL" dirty="0"/>
              <a:t> </a:t>
            </a:r>
            <a:r>
              <a:rPr lang="nl-NL" sz="2800" dirty="0"/>
              <a:t>Reanimatie komt vaak voor (± 330 p/w)</a:t>
            </a:r>
          </a:p>
          <a:p>
            <a:pPr lvl="1">
              <a:lnSpc>
                <a:spcPct val="150000"/>
              </a:lnSpc>
              <a:buFont typeface="Arial" panose="020B0604020202020204" pitchFamily="34" charset="0"/>
              <a:buChar char="•"/>
            </a:pPr>
            <a:r>
              <a:rPr lang="nl-NL" sz="2800" dirty="0"/>
              <a:t> Direct handelen kan levensreddend zijn</a:t>
            </a:r>
          </a:p>
          <a:p>
            <a:pPr lvl="1">
              <a:spcBef>
                <a:spcPts val="1600"/>
              </a:spcBef>
              <a:buFont typeface="Arial"/>
              <a:buChar char="•"/>
            </a:pPr>
            <a:r>
              <a:rPr lang="en-GB" sz="2800" dirty="0"/>
              <a:t> </a:t>
            </a:r>
            <a:r>
              <a:rPr lang="en-GB" sz="2800" dirty="0" err="1"/>
              <a:t>Overleving</a:t>
            </a:r>
            <a:r>
              <a:rPr lang="en-GB" sz="2800" dirty="0"/>
              <a:t> in Nederland is </a:t>
            </a:r>
            <a:r>
              <a:rPr lang="nl-NL" sz="2800" dirty="0"/>
              <a:t>± 24% </a:t>
            </a:r>
            <a:endParaRPr lang="en-GB" sz="2800" dirty="0"/>
          </a:p>
          <a:p>
            <a:pPr lvl="1">
              <a:spcBef>
                <a:spcPts val="1600"/>
              </a:spcBef>
            </a:pPr>
            <a:r>
              <a:rPr lang="en-GB" sz="2800" i="1" dirty="0"/>
              <a:t>   - Met </a:t>
            </a:r>
            <a:r>
              <a:rPr lang="en-GB" sz="2800" i="1" dirty="0" err="1"/>
              <a:t>een</a:t>
            </a:r>
            <a:r>
              <a:rPr lang="en-GB" sz="2800" i="1" dirty="0"/>
              <a:t> </a:t>
            </a:r>
            <a:r>
              <a:rPr lang="en-GB" sz="2800" i="1" dirty="0" err="1"/>
              <a:t>goede</a:t>
            </a:r>
            <a:r>
              <a:rPr lang="en-GB" sz="2800" i="1" dirty="0"/>
              <a:t> </a:t>
            </a:r>
            <a:r>
              <a:rPr lang="en-GB" sz="2800" i="1" dirty="0" err="1"/>
              <a:t>kwaliteit</a:t>
            </a:r>
            <a:r>
              <a:rPr lang="en-GB" sz="2800" i="1" dirty="0"/>
              <a:t> van </a:t>
            </a:r>
            <a:r>
              <a:rPr lang="en-GB" sz="2800" i="1" dirty="0" err="1"/>
              <a:t>leven</a:t>
            </a:r>
            <a:endParaRPr lang="en-GB" sz="2800" i="1" dirty="0"/>
          </a:p>
        </p:txBody>
      </p:sp>
    </p:spTree>
    <p:extLst>
      <p:ext uri="{BB962C8B-B14F-4D97-AF65-F5344CB8AC3E}">
        <p14:creationId xmlns:p14="http://schemas.microsoft.com/office/powerpoint/2010/main" val="212672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A4261977-BEB9-4985-B6BA-E803BCBA2FFC}"/>
              </a:ext>
            </a:extLst>
          </p:cNvPr>
          <p:cNvSpPr/>
          <p:nvPr/>
        </p:nvSpPr>
        <p:spPr>
          <a:xfrm>
            <a:off x="2330450" y="1775442"/>
            <a:ext cx="7531100" cy="752592"/>
          </a:xfrm>
          <a:prstGeom prst="roundRect">
            <a:avLst/>
          </a:prstGeom>
          <a:noFill/>
          <a:ln w="31750">
            <a:solidFill>
              <a:srgbClr val="084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a:solidFill>
                  <a:srgbClr val="084077"/>
                </a:solidFill>
                <a:latin typeface="Arial" panose="020B0604020202020204" pitchFamily="34" charset="0"/>
                <a:cs typeface="Arial" panose="020B0604020202020204" pitchFamily="34" charset="0"/>
              </a:rPr>
              <a:t>Aanvullende informatie</a:t>
            </a:r>
          </a:p>
        </p:txBody>
      </p:sp>
      <p:sp>
        <p:nvSpPr>
          <p:cNvPr id="4" name="Tijdelijke aanduiding voor inhoud 2">
            <a:extLst>
              <a:ext uri="{FF2B5EF4-FFF2-40B4-BE49-F238E27FC236}">
                <a16:creationId xmlns:a16="http://schemas.microsoft.com/office/drawing/2014/main" id="{0D487FCD-A7B0-49E2-89EB-9B8344D93CFD}"/>
              </a:ext>
            </a:extLst>
          </p:cNvPr>
          <p:cNvSpPr txBox="1">
            <a:spLocks/>
          </p:cNvSpPr>
          <p:nvPr/>
        </p:nvSpPr>
        <p:spPr>
          <a:xfrm>
            <a:off x="4019975" y="2676718"/>
            <a:ext cx="4152049" cy="2541512"/>
          </a:xfrm>
          <a:prstGeom prst="rect">
            <a:avLst/>
          </a:prstGeom>
        </p:spPr>
        <p:txBody>
          <a:bodyPr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pPr>
            <a:endParaRPr lang="nl-NL" sz="2200" dirty="0">
              <a:latin typeface="Arial" panose="020B0604020202020204" pitchFamily="34" charset="0"/>
              <a:cs typeface="Arial" panose="020B0604020202020204" pitchFamily="34" charset="0"/>
            </a:endParaRPr>
          </a:p>
          <a:p>
            <a:pPr marL="342900" indent="-342900">
              <a:spcBef>
                <a:spcPts val="1200"/>
              </a:spcBef>
              <a:buFont typeface="Wingdings" panose="05000000000000000000" pitchFamily="2" charset="2"/>
              <a:buChar char="Ø"/>
            </a:pPr>
            <a:r>
              <a:rPr lang="nl-NL" sz="2400" dirty="0">
                <a:latin typeface="Arial" panose="020B0604020202020204" pitchFamily="34" charset="0"/>
                <a:cs typeface="Arial" panose="020B0604020202020204" pitchFamily="34" charset="0"/>
              </a:rPr>
              <a:t>Niet-reanimeren verklaring</a:t>
            </a:r>
          </a:p>
          <a:p>
            <a:pPr marL="342900" indent="-342900">
              <a:spcBef>
                <a:spcPts val="1200"/>
              </a:spcBef>
              <a:buFont typeface="Wingdings" panose="05000000000000000000" pitchFamily="2" charset="2"/>
              <a:buChar char="Ø"/>
            </a:pPr>
            <a:r>
              <a:rPr lang="nl-NL" sz="2400" dirty="0">
                <a:latin typeface="Arial" panose="020B0604020202020204" pitchFamily="34" charset="0"/>
                <a:cs typeface="Arial" panose="020B0604020202020204" pitchFamily="34" charset="0"/>
              </a:rPr>
              <a:t>HartslagNu</a:t>
            </a:r>
          </a:p>
          <a:p>
            <a:pPr marL="342900" indent="-342900">
              <a:spcBef>
                <a:spcPts val="1200"/>
              </a:spcBef>
              <a:buFont typeface="Wingdings" panose="05000000000000000000" pitchFamily="2" charset="2"/>
              <a:buChar char="Ø"/>
            </a:pPr>
            <a:r>
              <a:rPr lang="nl-NL" sz="2400" dirty="0">
                <a:latin typeface="Arial" panose="020B0604020202020204" pitchFamily="34" charset="0"/>
                <a:cs typeface="Arial" panose="020B0604020202020204" pitchFamily="34" charset="0"/>
              </a:rPr>
              <a:t>Hulpmiddelen</a:t>
            </a:r>
          </a:p>
          <a:p>
            <a:pPr marL="342900" indent="-342900">
              <a:spcBef>
                <a:spcPts val="1200"/>
              </a:spcBef>
              <a:buFont typeface="Wingdings" panose="05000000000000000000" pitchFamily="2" charset="2"/>
              <a:buChar char="Ø"/>
            </a:pPr>
            <a:r>
              <a:rPr lang="nl-NL" sz="2400" dirty="0">
                <a:latin typeface="Arial" panose="020B0604020202020204" pitchFamily="34" charset="0"/>
                <a:cs typeface="Arial" panose="020B0604020202020204" pitchFamily="34" charset="0"/>
              </a:rPr>
              <a:t>Opfristrainingen</a:t>
            </a:r>
          </a:p>
        </p:txBody>
      </p:sp>
    </p:spTree>
    <p:extLst>
      <p:ext uri="{BB962C8B-B14F-4D97-AF65-F5344CB8AC3E}">
        <p14:creationId xmlns:p14="http://schemas.microsoft.com/office/powerpoint/2010/main" val="3420764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2760832" y="252000"/>
            <a:ext cx="6670336"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NIET-REANIMEREN VERKLARING</a:t>
            </a:r>
            <a:endParaRPr lang="nl-NL" sz="2800" dirty="0"/>
          </a:p>
        </p:txBody>
      </p:sp>
      <p:sp>
        <p:nvSpPr>
          <p:cNvPr id="5" name="Rectangle 3">
            <a:extLst>
              <a:ext uri="{FF2B5EF4-FFF2-40B4-BE49-F238E27FC236}">
                <a16:creationId xmlns:a16="http://schemas.microsoft.com/office/drawing/2014/main" id="{A7285383-6974-4CB1-A17F-5E18A1708DAF}"/>
              </a:ext>
            </a:extLst>
          </p:cNvPr>
          <p:cNvSpPr txBox="1">
            <a:spLocks noChangeArrowheads="1"/>
          </p:cNvSpPr>
          <p:nvPr/>
        </p:nvSpPr>
        <p:spPr bwMode="auto">
          <a:xfrm>
            <a:off x="6096000" y="2799501"/>
            <a:ext cx="5128181" cy="125899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562100" indent="-228600" algn="l" rtl="0" eaLnBrk="0" fontAlgn="base" hangingPunct="0">
              <a:spcBef>
                <a:spcPct val="20000"/>
              </a:spcBef>
              <a:spcAft>
                <a:spcPct val="0"/>
              </a:spcAft>
              <a:buChar char="–"/>
              <a:defRPr sz="2000">
                <a:solidFill>
                  <a:schemeClr val="tx1"/>
                </a:solidFill>
                <a:latin typeface="+mn-lt"/>
              </a:defRPr>
            </a:lvl4pPr>
            <a:lvl5pPr marL="1981200" indent="-228600" algn="l" rtl="0" eaLnBrk="0" fontAlgn="base" hangingPunct="0">
              <a:spcBef>
                <a:spcPct val="20000"/>
              </a:spcBef>
              <a:spcAft>
                <a:spcPct val="0"/>
              </a:spcAft>
              <a:buChar char="»"/>
              <a:defRPr sz="2000">
                <a:solidFill>
                  <a:schemeClr val="tx1"/>
                </a:solidFill>
                <a:latin typeface="+mn-lt"/>
              </a:defRPr>
            </a:lvl5pPr>
            <a:lvl6pPr marL="2438400" indent="-228600" algn="l" rtl="0" fontAlgn="base">
              <a:spcBef>
                <a:spcPct val="20000"/>
              </a:spcBef>
              <a:spcAft>
                <a:spcPct val="0"/>
              </a:spcAft>
              <a:buChar char="»"/>
              <a:defRPr sz="2000">
                <a:solidFill>
                  <a:schemeClr val="tx1"/>
                </a:solidFill>
                <a:latin typeface="+mn-lt"/>
              </a:defRPr>
            </a:lvl6pPr>
            <a:lvl7pPr marL="2895600" indent="-228600" algn="l" rtl="0" fontAlgn="base">
              <a:spcBef>
                <a:spcPct val="20000"/>
              </a:spcBef>
              <a:spcAft>
                <a:spcPct val="0"/>
              </a:spcAft>
              <a:buChar char="»"/>
              <a:defRPr sz="2000">
                <a:solidFill>
                  <a:schemeClr val="tx1"/>
                </a:solidFill>
                <a:latin typeface="+mn-lt"/>
              </a:defRPr>
            </a:lvl7pPr>
            <a:lvl8pPr marL="3352800" indent="-228600" algn="l" rtl="0" fontAlgn="base">
              <a:spcBef>
                <a:spcPct val="20000"/>
              </a:spcBef>
              <a:spcAft>
                <a:spcPct val="0"/>
              </a:spcAft>
              <a:buChar char="»"/>
              <a:defRPr sz="2000">
                <a:solidFill>
                  <a:schemeClr val="tx1"/>
                </a:solidFill>
                <a:latin typeface="+mn-lt"/>
              </a:defRPr>
            </a:lvl8pPr>
            <a:lvl9pPr marL="3810000" indent="-228600" algn="l" rtl="0" fontAlgn="base">
              <a:spcBef>
                <a:spcPct val="20000"/>
              </a:spcBef>
              <a:spcAft>
                <a:spcPct val="0"/>
              </a:spcAft>
              <a:buChar char="»"/>
              <a:defRPr sz="2000">
                <a:solidFill>
                  <a:schemeClr val="tx1"/>
                </a:solidFill>
                <a:latin typeface="+mn-lt"/>
              </a:defRPr>
            </a:lvl9pPr>
          </a:lstStyle>
          <a:p>
            <a:pPr marL="0" indent="0" algn="ctr">
              <a:spcBef>
                <a:spcPts val="1200"/>
              </a:spcBef>
              <a:buNone/>
            </a:pPr>
            <a:r>
              <a:rPr lang="nl-NL" sz="2400" kern="0" dirty="0">
                <a:latin typeface="Arial" panose="020B0604020202020204" pitchFamily="34" charset="0"/>
                <a:cs typeface="Arial" panose="020B0604020202020204" pitchFamily="34" charset="0"/>
              </a:rPr>
              <a:t>Penning, tatoeage of wilsverklaring, in schrift en direct herleidbaar naar het slachtoffer</a:t>
            </a:r>
          </a:p>
        </p:txBody>
      </p:sp>
      <p:pic>
        <p:nvPicPr>
          <p:cNvPr id="4" name="Afbeelding 3" descr="Afbeelding met tekst, fles, etiket, Lettertype&#10;&#10;Door AI gegenereerde inhoud is mogelijk onjuist.">
            <a:extLst>
              <a:ext uri="{FF2B5EF4-FFF2-40B4-BE49-F238E27FC236}">
                <a16:creationId xmlns:a16="http://schemas.microsoft.com/office/drawing/2014/main" id="{CA52B272-A572-1C28-75D3-5BE4E6A28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23" y="1868400"/>
            <a:ext cx="5964077" cy="3121200"/>
          </a:xfrm>
          <a:prstGeom prst="rect">
            <a:avLst/>
          </a:prstGeom>
        </p:spPr>
      </p:pic>
    </p:spTree>
    <p:extLst>
      <p:ext uri="{BB962C8B-B14F-4D97-AF65-F5344CB8AC3E}">
        <p14:creationId xmlns:p14="http://schemas.microsoft.com/office/powerpoint/2010/main" val="461653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2760832" y="252000"/>
            <a:ext cx="6670336"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BURGERHULPVERLENING</a:t>
            </a:r>
            <a:endParaRPr lang="nl-NL" sz="2800" dirty="0"/>
          </a:p>
        </p:txBody>
      </p:sp>
      <p:sp>
        <p:nvSpPr>
          <p:cNvPr id="7" name="Tijdelijke aanduiding voor inhoud 2">
            <a:extLst>
              <a:ext uri="{FF2B5EF4-FFF2-40B4-BE49-F238E27FC236}">
                <a16:creationId xmlns:a16="http://schemas.microsoft.com/office/drawing/2014/main" id="{7AC9FE3B-A01B-4D4C-A4FF-C0073602A819}"/>
              </a:ext>
            </a:extLst>
          </p:cNvPr>
          <p:cNvSpPr txBox="1">
            <a:spLocks/>
          </p:cNvSpPr>
          <p:nvPr/>
        </p:nvSpPr>
        <p:spPr>
          <a:xfrm>
            <a:off x="7230357" y="2936010"/>
            <a:ext cx="5600061" cy="985980"/>
          </a:xfrm>
          <a:prstGeom prst="rect">
            <a:avLst/>
          </a:prstGeom>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562100" indent="-228600" algn="l" rtl="0" eaLnBrk="0" fontAlgn="base" hangingPunct="0">
              <a:spcBef>
                <a:spcPct val="20000"/>
              </a:spcBef>
              <a:spcAft>
                <a:spcPct val="0"/>
              </a:spcAft>
              <a:buChar char="–"/>
              <a:defRPr sz="2000">
                <a:solidFill>
                  <a:schemeClr val="tx1"/>
                </a:solidFill>
                <a:latin typeface="+mn-lt"/>
              </a:defRPr>
            </a:lvl4pPr>
            <a:lvl5pPr marL="1981200" indent="-228600" algn="l" rtl="0" eaLnBrk="0" fontAlgn="base" hangingPunct="0">
              <a:spcBef>
                <a:spcPct val="20000"/>
              </a:spcBef>
              <a:spcAft>
                <a:spcPct val="0"/>
              </a:spcAft>
              <a:buChar char="»"/>
              <a:defRPr sz="2000">
                <a:solidFill>
                  <a:schemeClr val="tx1"/>
                </a:solidFill>
                <a:latin typeface="+mn-lt"/>
              </a:defRPr>
            </a:lvl5pPr>
            <a:lvl6pPr marL="2438400" indent="-228600" algn="l" rtl="0" fontAlgn="base">
              <a:spcBef>
                <a:spcPct val="20000"/>
              </a:spcBef>
              <a:spcAft>
                <a:spcPct val="0"/>
              </a:spcAft>
              <a:buChar char="»"/>
              <a:defRPr sz="2000">
                <a:solidFill>
                  <a:schemeClr val="tx1"/>
                </a:solidFill>
                <a:latin typeface="+mn-lt"/>
              </a:defRPr>
            </a:lvl6pPr>
            <a:lvl7pPr marL="2895600" indent="-228600" algn="l" rtl="0" fontAlgn="base">
              <a:spcBef>
                <a:spcPct val="20000"/>
              </a:spcBef>
              <a:spcAft>
                <a:spcPct val="0"/>
              </a:spcAft>
              <a:buChar char="»"/>
              <a:defRPr sz="2000">
                <a:solidFill>
                  <a:schemeClr val="tx1"/>
                </a:solidFill>
                <a:latin typeface="+mn-lt"/>
              </a:defRPr>
            </a:lvl7pPr>
            <a:lvl8pPr marL="3352800" indent="-228600" algn="l" rtl="0" fontAlgn="base">
              <a:spcBef>
                <a:spcPct val="20000"/>
              </a:spcBef>
              <a:spcAft>
                <a:spcPct val="0"/>
              </a:spcAft>
              <a:buChar char="»"/>
              <a:defRPr sz="2000">
                <a:solidFill>
                  <a:schemeClr val="tx1"/>
                </a:solidFill>
                <a:latin typeface="+mn-lt"/>
              </a:defRPr>
            </a:lvl8pPr>
            <a:lvl9pPr marL="3810000" indent="-228600" algn="l" rtl="0" fontAlgn="base">
              <a:spcBef>
                <a:spcPct val="20000"/>
              </a:spcBef>
              <a:spcAft>
                <a:spcPct val="0"/>
              </a:spcAft>
              <a:buChar char="»"/>
              <a:defRPr sz="2000">
                <a:solidFill>
                  <a:schemeClr val="tx1"/>
                </a:solidFill>
                <a:latin typeface="+mn-lt"/>
              </a:defRPr>
            </a:lvl9pPr>
          </a:lstStyle>
          <a:p>
            <a:pPr marL="0" indent="0">
              <a:spcBef>
                <a:spcPts val="600"/>
              </a:spcBef>
              <a:buNone/>
            </a:pPr>
            <a:r>
              <a:rPr lang="nl-NL" sz="2400" dirty="0">
                <a:latin typeface="Arial" panose="020B0604020202020204" pitchFamily="34" charset="0"/>
                <a:cs typeface="Arial" panose="020B0604020202020204" pitchFamily="34" charset="0"/>
              </a:rPr>
              <a:t>Burgerhulpverleners meld je aan</a:t>
            </a:r>
          </a:p>
          <a:p>
            <a:pPr marL="0" indent="0">
              <a:spcBef>
                <a:spcPts val="600"/>
              </a:spcBef>
              <a:buNone/>
            </a:pPr>
            <a:endParaRPr lang="nl-NL" sz="2400" dirty="0">
              <a:latin typeface="Arial" panose="020B0604020202020204" pitchFamily="34" charset="0"/>
              <a:cs typeface="Arial" panose="020B0604020202020204" pitchFamily="34" charset="0"/>
            </a:endParaRPr>
          </a:p>
          <a:p>
            <a:pPr marL="0" indent="0">
              <a:spcBef>
                <a:spcPts val="600"/>
              </a:spcBef>
              <a:buNone/>
            </a:pPr>
            <a:r>
              <a:rPr lang="nl-NL" sz="2400" dirty="0">
                <a:latin typeface="Arial" panose="020B0604020202020204" pitchFamily="34" charset="0"/>
                <a:cs typeface="Arial" panose="020B0604020202020204" pitchFamily="34" charset="0"/>
              </a:rPr>
              <a:t>AED eigenaren registreer jouw AED</a:t>
            </a:r>
            <a:endParaRPr lang="nl-NL" sz="2400" i="1" u="sng" dirty="0">
              <a:solidFill>
                <a:srgbClr val="FF0000"/>
              </a:solidFill>
              <a:latin typeface="Arial" panose="020B0604020202020204" pitchFamily="34" charset="0"/>
              <a:cs typeface="Arial" panose="020B0604020202020204" pitchFamily="34" charset="0"/>
            </a:endParaRPr>
          </a:p>
        </p:txBody>
      </p:sp>
      <p:pic>
        <p:nvPicPr>
          <p:cNvPr id="4" name="Onlinemedia 3" title="HartslagNu - Word burgerhulpverlener en help levens redden">
            <a:hlinkClick r:id="" action="ppaction://media"/>
            <a:extLst>
              <a:ext uri="{FF2B5EF4-FFF2-40B4-BE49-F238E27FC236}">
                <a16:creationId xmlns:a16="http://schemas.microsoft.com/office/drawing/2014/main" id="{BB3C874B-CF58-F557-CFFC-18A5074065C6}"/>
              </a:ext>
            </a:extLst>
          </p:cNvPr>
          <p:cNvPicPr>
            <a:picLocks noRot="1" noChangeAspect="1"/>
          </p:cNvPicPr>
          <p:nvPr>
            <a:videoFile r:link="rId1"/>
          </p:nvPr>
        </p:nvPicPr>
        <p:blipFill>
          <a:blip r:embed="rId3"/>
          <a:stretch>
            <a:fillRect/>
          </a:stretch>
        </p:blipFill>
        <p:spPr>
          <a:xfrm>
            <a:off x="0" y="1449000"/>
            <a:ext cx="7029000" cy="3960000"/>
          </a:xfrm>
          <a:prstGeom prst="rect">
            <a:avLst/>
          </a:prstGeom>
        </p:spPr>
      </p:pic>
    </p:spTree>
    <p:extLst>
      <p:ext uri="{BB962C8B-B14F-4D97-AF65-F5344CB8AC3E}">
        <p14:creationId xmlns:p14="http://schemas.microsoft.com/office/powerpoint/2010/main" val="130873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2760832" y="252000"/>
            <a:ext cx="6670336"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HULPMIDDELEN</a:t>
            </a:r>
            <a:endParaRPr lang="nl-NL" sz="2800" dirty="0"/>
          </a:p>
        </p:txBody>
      </p:sp>
      <p:sp>
        <p:nvSpPr>
          <p:cNvPr id="7" name="Tijdelijke aanduiding voor inhoud 2">
            <a:extLst>
              <a:ext uri="{FF2B5EF4-FFF2-40B4-BE49-F238E27FC236}">
                <a16:creationId xmlns:a16="http://schemas.microsoft.com/office/drawing/2014/main" id="{F6B313B1-F979-4A0E-8C3E-43CCEA7B8F61}"/>
              </a:ext>
            </a:extLst>
          </p:cNvPr>
          <p:cNvSpPr txBox="1">
            <a:spLocks/>
          </p:cNvSpPr>
          <p:nvPr/>
        </p:nvSpPr>
        <p:spPr>
          <a:xfrm>
            <a:off x="7405405" y="2936008"/>
            <a:ext cx="4656271" cy="985980"/>
          </a:xfrm>
          <a:prstGeom prst="rect">
            <a:avLst/>
          </a:prstGeom>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562100" indent="-228600" algn="l" rtl="0" eaLnBrk="0" fontAlgn="base" hangingPunct="0">
              <a:spcBef>
                <a:spcPct val="20000"/>
              </a:spcBef>
              <a:spcAft>
                <a:spcPct val="0"/>
              </a:spcAft>
              <a:buChar char="–"/>
              <a:defRPr sz="2000">
                <a:solidFill>
                  <a:schemeClr val="tx1"/>
                </a:solidFill>
                <a:latin typeface="+mn-lt"/>
              </a:defRPr>
            </a:lvl4pPr>
            <a:lvl5pPr marL="1981200" indent="-228600" algn="l" rtl="0" eaLnBrk="0" fontAlgn="base" hangingPunct="0">
              <a:spcBef>
                <a:spcPct val="20000"/>
              </a:spcBef>
              <a:spcAft>
                <a:spcPct val="0"/>
              </a:spcAft>
              <a:buChar char="»"/>
              <a:defRPr sz="2000">
                <a:solidFill>
                  <a:schemeClr val="tx1"/>
                </a:solidFill>
                <a:latin typeface="+mn-lt"/>
              </a:defRPr>
            </a:lvl5pPr>
            <a:lvl6pPr marL="2438400" indent="-228600" algn="l" rtl="0" fontAlgn="base">
              <a:spcBef>
                <a:spcPct val="20000"/>
              </a:spcBef>
              <a:spcAft>
                <a:spcPct val="0"/>
              </a:spcAft>
              <a:buChar char="»"/>
              <a:defRPr sz="2000">
                <a:solidFill>
                  <a:schemeClr val="tx1"/>
                </a:solidFill>
                <a:latin typeface="+mn-lt"/>
              </a:defRPr>
            </a:lvl6pPr>
            <a:lvl7pPr marL="2895600" indent="-228600" algn="l" rtl="0" fontAlgn="base">
              <a:spcBef>
                <a:spcPct val="20000"/>
              </a:spcBef>
              <a:spcAft>
                <a:spcPct val="0"/>
              </a:spcAft>
              <a:buChar char="»"/>
              <a:defRPr sz="2000">
                <a:solidFill>
                  <a:schemeClr val="tx1"/>
                </a:solidFill>
                <a:latin typeface="+mn-lt"/>
              </a:defRPr>
            </a:lvl7pPr>
            <a:lvl8pPr marL="3352800" indent="-228600" algn="l" rtl="0" fontAlgn="base">
              <a:spcBef>
                <a:spcPct val="20000"/>
              </a:spcBef>
              <a:spcAft>
                <a:spcPct val="0"/>
              </a:spcAft>
              <a:buChar char="»"/>
              <a:defRPr sz="2000">
                <a:solidFill>
                  <a:schemeClr val="tx1"/>
                </a:solidFill>
                <a:latin typeface="+mn-lt"/>
              </a:defRPr>
            </a:lvl8pPr>
            <a:lvl9pPr marL="3810000" indent="-228600" algn="l" rtl="0" fontAlgn="base">
              <a:spcBef>
                <a:spcPct val="20000"/>
              </a:spcBef>
              <a:spcAft>
                <a:spcPct val="0"/>
              </a:spcAft>
              <a:buChar char="»"/>
              <a:defRPr sz="2000">
                <a:solidFill>
                  <a:schemeClr val="tx1"/>
                </a:solidFill>
                <a:latin typeface="+mn-lt"/>
              </a:defRPr>
            </a:lvl9pPr>
          </a:lstStyle>
          <a:p>
            <a:pPr marL="0" indent="0" algn="ctr">
              <a:spcBef>
                <a:spcPts val="1200"/>
              </a:spcBef>
              <a:buNone/>
            </a:pPr>
            <a:r>
              <a:rPr lang="nl-NL" sz="2400" dirty="0">
                <a:solidFill>
                  <a:srgbClr val="000000"/>
                </a:solidFill>
                <a:latin typeface="Arial" panose="020B0604020202020204" pitchFamily="34" charset="0"/>
                <a:cs typeface="Arial" panose="020B0604020202020204" pitchFamily="34" charset="0"/>
              </a:rPr>
              <a:t>Alleen gebruiken als je de vaardigheid beheerst</a:t>
            </a:r>
          </a:p>
        </p:txBody>
      </p:sp>
      <p:pic>
        <p:nvPicPr>
          <p:cNvPr id="5" name="Afbeelding 4" descr="Afbeelding met shirt&#10;&#10;Automatisch gegenereerde beschrijving">
            <a:extLst>
              <a:ext uri="{FF2B5EF4-FFF2-40B4-BE49-F238E27FC236}">
                <a16:creationId xmlns:a16="http://schemas.microsoft.com/office/drawing/2014/main" id="{5A743CA7-FDD4-4BC9-A71D-D4DA47B7AF0D}"/>
              </a:ext>
            </a:extLst>
          </p:cNvPr>
          <p:cNvPicPr>
            <a:picLocks noChangeAspect="1"/>
          </p:cNvPicPr>
          <p:nvPr/>
        </p:nvPicPr>
        <p:blipFill>
          <a:blip r:embed="rId2"/>
          <a:stretch>
            <a:fillRect/>
          </a:stretch>
        </p:blipFill>
        <p:spPr>
          <a:xfrm>
            <a:off x="413990" y="1805745"/>
            <a:ext cx="6806001" cy="3246505"/>
          </a:xfrm>
          <a:prstGeom prst="rect">
            <a:avLst/>
          </a:prstGeom>
        </p:spPr>
      </p:pic>
    </p:spTree>
    <p:extLst>
      <p:ext uri="{BB962C8B-B14F-4D97-AF65-F5344CB8AC3E}">
        <p14:creationId xmlns:p14="http://schemas.microsoft.com/office/powerpoint/2010/main" val="916654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2385942" y="252000"/>
            <a:ext cx="7420116"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OPFRIS- EN AANVULLENDE CURSUSSEN</a:t>
            </a:r>
            <a:endParaRPr lang="nl-NL" sz="2800" dirty="0"/>
          </a:p>
        </p:txBody>
      </p:sp>
      <p:sp>
        <p:nvSpPr>
          <p:cNvPr id="5" name="Tekstvak 53">
            <a:extLst>
              <a:ext uri="{FF2B5EF4-FFF2-40B4-BE49-F238E27FC236}">
                <a16:creationId xmlns:a16="http://schemas.microsoft.com/office/drawing/2014/main" id="{A0708CF3-07A0-445C-9DB5-3AA323ED61C5}"/>
              </a:ext>
            </a:extLst>
          </p:cNvPr>
          <p:cNvSpPr txBox="1"/>
          <p:nvPr/>
        </p:nvSpPr>
        <p:spPr>
          <a:xfrm>
            <a:off x="4625297" y="1802583"/>
            <a:ext cx="6261013" cy="3476427"/>
          </a:xfrm>
          <a:prstGeom prst="rect">
            <a:avLst/>
          </a:prstGeom>
          <a:solidFill>
            <a:srgbClr val="FFE699"/>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nl-NL" sz="2200" u="sng" dirty="0">
                <a:latin typeface="Arial" panose="020B0604020202020204" pitchFamily="34" charset="0"/>
                <a:ea typeface="Calibri" panose="020F0502020204030204" pitchFamily="34" charset="0"/>
                <a:cs typeface="Arial" panose="020B0604020202020204" pitchFamily="34" charset="0"/>
              </a:rPr>
              <a:t>Opfris- en vervolgtrainingen</a:t>
            </a:r>
          </a:p>
          <a:p>
            <a:pPr algn="ctr">
              <a:spcAft>
                <a:spcPts val="0"/>
              </a:spcAft>
            </a:pPr>
            <a:endParaRPr lang="nl-NL" sz="2200" u="sng" dirty="0">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nl-NL" sz="2000" dirty="0">
                <a:latin typeface="Arial" panose="020B0604020202020204" pitchFamily="34" charset="0"/>
                <a:ea typeface="Calibri" panose="020F0502020204030204" pitchFamily="34" charset="0"/>
                <a:cs typeface="Arial" panose="020B0604020202020204" pitchFamily="34" charset="0"/>
              </a:rPr>
              <a:t>Altijd </a:t>
            </a:r>
            <a:r>
              <a:rPr lang="nl-NL" sz="2000" b="1" dirty="0">
                <a:latin typeface="Arial" panose="020B0604020202020204" pitchFamily="34" charset="0"/>
                <a:ea typeface="Calibri" panose="020F0502020204030204" pitchFamily="34" charset="0"/>
                <a:cs typeface="Arial" panose="020B0604020202020204" pitchFamily="34" charset="0"/>
              </a:rPr>
              <a:t>opfrissen</a:t>
            </a:r>
            <a:r>
              <a:rPr lang="nl-NL" sz="2000" dirty="0">
                <a:latin typeface="Arial" panose="020B0604020202020204" pitchFamily="34" charset="0"/>
                <a:ea typeface="Calibri" panose="020F0502020204030204" pitchFamily="34" charset="0"/>
                <a:cs typeface="Arial" panose="020B0604020202020204" pitchFamily="34" charset="0"/>
              </a:rPr>
              <a:t> basisvaardigheden</a:t>
            </a:r>
          </a:p>
          <a:p>
            <a:pPr algn="ctr"/>
            <a:endParaRPr lang="nl-NL" b="1" dirty="0">
              <a:latin typeface="Arial" panose="020B0604020202020204" pitchFamily="34" charset="0"/>
              <a:ea typeface="Calibri" panose="020F0502020204030204" pitchFamily="34" charset="0"/>
              <a:cs typeface="Arial" panose="020B0604020202020204" pitchFamily="34" charset="0"/>
            </a:endParaRPr>
          </a:p>
          <a:p>
            <a:pPr algn="ctr"/>
            <a:r>
              <a:rPr lang="nl-NL" sz="2000" dirty="0">
                <a:latin typeface="Arial" panose="020B0604020202020204" pitchFamily="34" charset="0"/>
                <a:ea typeface="Calibri" panose="020F0502020204030204" pitchFamily="34" charset="0"/>
                <a:cs typeface="Arial" panose="020B0604020202020204" pitchFamily="34" charset="0"/>
              </a:rPr>
              <a:t>Eventueel gevolgd door</a:t>
            </a:r>
            <a:r>
              <a:rPr lang="nl-NL" sz="2000" b="1" dirty="0">
                <a:latin typeface="Arial" panose="020B0604020202020204" pitchFamily="34" charset="0"/>
                <a:ea typeface="Calibri" panose="020F0502020204030204" pitchFamily="34" charset="0"/>
                <a:cs typeface="Arial" panose="020B0604020202020204" pitchFamily="34" charset="0"/>
              </a:rPr>
              <a:t> maat</a:t>
            </a:r>
            <a:r>
              <a:rPr lang="nl-NL" sz="2000" dirty="0">
                <a:latin typeface="Arial" panose="020B0604020202020204" pitchFamily="34" charset="0"/>
                <a:ea typeface="Calibri" panose="020F0502020204030204" pitchFamily="34" charset="0"/>
                <a:cs typeface="Arial" panose="020B0604020202020204" pitchFamily="34" charset="0"/>
              </a:rPr>
              <a:t>programma met </a:t>
            </a:r>
          </a:p>
          <a:p>
            <a:pPr algn="ctr"/>
            <a:r>
              <a:rPr lang="nl-NL" sz="2000" dirty="0">
                <a:latin typeface="Arial" panose="020B0604020202020204" pitchFamily="34" charset="0"/>
                <a:ea typeface="Calibri" panose="020F0502020204030204" pitchFamily="34" charset="0"/>
                <a:cs typeface="Arial" panose="020B0604020202020204" pitchFamily="34" charset="0"/>
              </a:rPr>
              <a:t>vervolg </a:t>
            </a:r>
            <a:r>
              <a:rPr lang="nl-NL" sz="2000" b="1" dirty="0">
                <a:latin typeface="Arial" panose="020B0604020202020204" pitchFamily="34" charset="0"/>
                <a:ea typeface="Calibri" panose="020F0502020204030204" pitchFamily="34" charset="0"/>
                <a:cs typeface="Arial" panose="020B0604020202020204" pitchFamily="34" charset="0"/>
              </a:rPr>
              <a:t>modules</a:t>
            </a:r>
          </a:p>
          <a:p>
            <a:pPr algn="ctr">
              <a:spcAft>
                <a:spcPts val="0"/>
              </a:spcAft>
            </a:pPr>
            <a:endParaRPr lang="nl-NL" dirty="0">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nl-NL" dirty="0">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nl-NL" dirty="0">
              <a:latin typeface="Arial" panose="020B0604020202020204" pitchFamily="34" charset="0"/>
              <a:ea typeface="Calibri" panose="020F0502020204030204" pitchFamily="34" charset="0"/>
              <a:cs typeface="Arial" panose="020B0604020202020204" pitchFamily="34" charset="0"/>
            </a:endParaRPr>
          </a:p>
        </p:txBody>
      </p:sp>
      <p:sp>
        <p:nvSpPr>
          <p:cNvPr id="6" name="Tekstvak 62">
            <a:hlinkClick r:id="rId2"/>
            <a:extLst>
              <a:ext uri="{FF2B5EF4-FFF2-40B4-BE49-F238E27FC236}">
                <a16:creationId xmlns:a16="http://schemas.microsoft.com/office/drawing/2014/main" id="{971BEFD9-3ED8-41DE-B70C-2E90BB4B6FCB}"/>
              </a:ext>
            </a:extLst>
          </p:cNvPr>
          <p:cNvSpPr txBox="1"/>
          <p:nvPr/>
        </p:nvSpPr>
        <p:spPr>
          <a:xfrm>
            <a:off x="6906429" y="3820922"/>
            <a:ext cx="1626854" cy="418046"/>
          </a:xfrm>
          <a:prstGeom prst="rect">
            <a:avLst/>
          </a:prstGeom>
          <a:solidFill>
            <a:srgbClr val="B4C7E7"/>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NL" sz="1200" dirty="0">
                <a:effectLst/>
                <a:latin typeface="Arial" panose="020B0604020202020204" pitchFamily="34" charset="0"/>
                <a:ea typeface="Calibri" panose="020F0502020204030204" pitchFamily="34" charset="0"/>
                <a:cs typeface="Arial" panose="020B0604020202020204" pitchFamily="34" charset="0"/>
              </a:rPr>
              <a:t> Niet-technische vaardigheden</a:t>
            </a:r>
            <a:endParaRPr lang="nl-NL"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kstvak 74">
            <a:hlinkClick r:id="rId3"/>
            <a:extLst>
              <a:ext uri="{FF2B5EF4-FFF2-40B4-BE49-F238E27FC236}">
                <a16:creationId xmlns:a16="http://schemas.microsoft.com/office/drawing/2014/main" id="{F26B3D14-5A04-4539-9C24-7F177404940E}"/>
              </a:ext>
            </a:extLst>
          </p:cNvPr>
          <p:cNvSpPr txBox="1"/>
          <p:nvPr/>
        </p:nvSpPr>
        <p:spPr>
          <a:xfrm>
            <a:off x="1243584" y="1445739"/>
            <a:ext cx="3192614" cy="894598"/>
          </a:xfrm>
          <a:prstGeom prst="rect">
            <a:avLst/>
          </a:prstGeom>
          <a:solidFill>
            <a:schemeClr val="bg1">
              <a:lumMod val="85000"/>
            </a:schemeClr>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NL" sz="2400" dirty="0">
                <a:latin typeface="Arial" panose="020B0604020202020204" pitchFamily="34" charset="0"/>
                <a:ea typeface="Calibri" panose="020F0502020204030204" pitchFamily="34" charset="0"/>
                <a:cs typeface="Arial" panose="020B0604020202020204" pitchFamily="34" charset="0"/>
              </a:rPr>
              <a:t>Basiscursus BLS</a:t>
            </a:r>
            <a:endParaRPr lang="nl-NL"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kstvak 67">
            <a:hlinkClick r:id="rId4"/>
            <a:extLst>
              <a:ext uri="{FF2B5EF4-FFF2-40B4-BE49-F238E27FC236}">
                <a16:creationId xmlns:a16="http://schemas.microsoft.com/office/drawing/2014/main" id="{FFD42759-6137-475E-8712-F20A0C3C2B2F}"/>
              </a:ext>
            </a:extLst>
          </p:cNvPr>
          <p:cNvSpPr txBox="1"/>
          <p:nvPr/>
        </p:nvSpPr>
        <p:spPr>
          <a:xfrm>
            <a:off x="8046423" y="4421264"/>
            <a:ext cx="1626854" cy="593795"/>
          </a:xfrm>
          <a:prstGeom prst="rect">
            <a:avLst/>
          </a:prstGeom>
          <a:solidFill>
            <a:srgbClr val="B4C7E7"/>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NL" sz="1200" dirty="0">
                <a:effectLst/>
                <a:latin typeface="Arial" panose="020B0604020202020204" pitchFamily="34" charset="0"/>
                <a:ea typeface="Calibri" panose="020F0502020204030204" pitchFamily="34" charset="0"/>
                <a:cs typeface="Arial" panose="020B0604020202020204" pitchFamily="34" charset="0"/>
              </a:rPr>
              <a:t>Bijzondere scenario’s</a:t>
            </a:r>
            <a:endParaRPr lang="nl-NL"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kstvak 68">
            <a:hlinkClick r:id="rId5"/>
            <a:extLst>
              <a:ext uri="{FF2B5EF4-FFF2-40B4-BE49-F238E27FC236}">
                <a16:creationId xmlns:a16="http://schemas.microsoft.com/office/drawing/2014/main" id="{D55C0564-A0BA-4C27-932B-26BFC5C5565E}"/>
              </a:ext>
            </a:extLst>
          </p:cNvPr>
          <p:cNvSpPr txBox="1"/>
          <p:nvPr/>
        </p:nvSpPr>
        <p:spPr>
          <a:xfrm>
            <a:off x="4922054" y="3803525"/>
            <a:ext cx="1626853" cy="435443"/>
          </a:xfrm>
          <a:prstGeom prst="rect">
            <a:avLst/>
          </a:prstGeom>
          <a:solidFill>
            <a:srgbClr val="B4C7E7"/>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NL" sz="1200" dirty="0">
                <a:effectLst/>
                <a:latin typeface="Arial" panose="020B0604020202020204" pitchFamily="34" charset="0"/>
                <a:ea typeface="Calibri" panose="020F0502020204030204" pitchFamily="34" charset="0"/>
                <a:cs typeface="Arial" panose="020B0604020202020204" pitchFamily="34" charset="0"/>
              </a:rPr>
              <a:t>Verdieping burgerhulpverlener</a:t>
            </a:r>
            <a:endParaRPr lang="nl-NL"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kstvak 69">
            <a:hlinkClick r:id="rId6"/>
            <a:extLst>
              <a:ext uri="{FF2B5EF4-FFF2-40B4-BE49-F238E27FC236}">
                <a16:creationId xmlns:a16="http://schemas.microsoft.com/office/drawing/2014/main" id="{0FC7296B-49F5-4FAC-BE30-28D6E4BB6E96}"/>
              </a:ext>
            </a:extLst>
          </p:cNvPr>
          <p:cNvSpPr txBox="1"/>
          <p:nvPr/>
        </p:nvSpPr>
        <p:spPr>
          <a:xfrm>
            <a:off x="5913488" y="4421265"/>
            <a:ext cx="1626856" cy="593795"/>
          </a:xfrm>
          <a:prstGeom prst="rect">
            <a:avLst/>
          </a:prstGeom>
          <a:solidFill>
            <a:srgbClr val="B4C7E7"/>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NL" sz="1200" dirty="0">
                <a:effectLst/>
                <a:latin typeface="Arial" panose="020B0604020202020204" pitchFamily="34" charset="0"/>
                <a:ea typeface="Calibri" panose="020F0502020204030204" pitchFamily="34" charset="0"/>
                <a:cs typeface="Arial" panose="020B0604020202020204" pitchFamily="34" charset="0"/>
              </a:rPr>
              <a:t>Beademingsmasker aanleren</a:t>
            </a:r>
            <a:endParaRPr lang="nl-NL"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kstvak 53">
            <a:extLst>
              <a:ext uri="{FF2B5EF4-FFF2-40B4-BE49-F238E27FC236}">
                <a16:creationId xmlns:a16="http://schemas.microsoft.com/office/drawing/2014/main" id="{FD0948F2-F68F-4970-A67E-7BBAA2FB8555}"/>
              </a:ext>
            </a:extLst>
          </p:cNvPr>
          <p:cNvSpPr txBox="1"/>
          <p:nvPr/>
        </p:nvSpPr>
        <p:spPr>
          <a:xfrm>
            <a:off x="4625297" y="1445738"/>
            <a:ext cx="6261014" cy="894599"/>
          </a:xfrm>
          <a:prstGeom prst="rect">
            <a:avLst/>
          </a:prstGeom>
          <a:solidFill>
            <a:schemeClr val="bg1">
              <a:lumMod val="85000"/>
            </a:schemeClr>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NL" sz="2400" dirty="0">
                <a:latin typeface="Arial" panose="020B0604020202020204" pitchFamily="34" charset="0"/>
                <a:ea typeface="Calibri" panose="020F0502020204030204" pitchFamily="34" charset="0"/>
                <a:cs typeface="Arial" panose="020B0604020202020204" pitchFamily="34" charset="0"/>
              </a:rPr>
              <a:t>Opfriscursus BLS</a:t>
            </a:r>
            <a:endParaRPr lang="nl-NL" sz="1200" dirty="0">
              <a:latin typeface="Arial" panose="020B0604020202020204" pitchFamily="34" charset="0"/>
              <a:ea typeface="Calibri" panose="020F0502020204030204" pitchFamily="34" charset="0"/>
              <a:cs typeface="Arial" panose="020B0604020202020204" pitchFamily="34" charset="0"/>
            </a:endParaRPr>
          </a:p>
        </p:txBody>
      </p:sp>
      <p:sp>
        <p:nvSpPr>
          <p:cNvPr id="14" name="Tekstvak 74">
            <a:hlinkClick r:id="rId3"/>
            <a:extLst>
              <a:ext uri="{FF2B5EF4-FFF2-40B4-BE49-F238E27FC236}">
                <a16:creationId xmlns:a16="http://schemas.microsoft.com/office/drawing/2014/main" id="{DFC0CE86-62E2-41B4-AD78-8D1C107704EF}"/>
              </a:ext>
            </a:extLst>
          </p:cNvPr>
          <p:cNvSpPr txBox="1"/>
          <p:nvPr/>
        </p:nvSpPr>
        <p:spPr>
          <a:xfrm>
            <a:off x="1243586" y="2346327"/>
            <a:ext cx="3192612" cy="2932683"/>
          </a:xfrm>
          <a:prstGeom prst="rect">
            <a:avLst/>
          </a:prstGeom>
          <a:solidFill>
            <a:srgbClr val="A9D18E"/>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nl-NL" sz="2200" u="sng" dirty="0">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nl-NL" sz="2200" b="1" dirty="0">
                <a:latin typeface="Arial" panose="020B0604020202020204" pitchFamily="34" charset="0"/>
                <a:ea typeface="Calibri" panose="020F0502020204030204" pitchFamily="34" charset="0"/>
                <a:cs typeface="Arial" panose="020B0604020202020204" pitchFamily="34" charset="0"/>
              </a:rPr>
              <a:t>Vast</a:t>
            </a:r>
            <a:r>
              <a:rPr lang="nl-NL" sz="2200" dirty="0">
                <a:latin typeface="Arial" panose="020B0604020202020204" pitchFamily="34" charset="0"/>
                <a:ea typeface="Calibri" panose="020F0502020204030204" pitchFamily="34" charset="0"/>
                <a:cs typeface="Arial" panose="020B0604020202020204" pitchFamily="34" charset="0"/>
              </a:rPr>
              <a:t> programma </a:t>
            </a:r>
          </a:p>
          <a:p>
            <a:pPr algn="ctr">
              <a:spcAft>
                <a:spcPts val="0"/>
              </a:spcAft>
            </a:pPr>
            <a:endParaRPr lang="nl-NL" sz="2200" b="1" dirty="0">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nl-NL" sz="2200" b="1" dirty="0">
                <a:latin typeface="Arial" panose="020B0604020202020204" pitchFamily="34" charset="0"/>
                <a:ea typeface="Calibri" panose="020F0502020204030204" pitchFamily="34" charset="0"/>
                <a:cs typeface="Arial" panose="020B0604020202020204" pitchFamily="34" charset="0"/>
              </a:rPr>
              <a:t>basis</a:t>
            </a:r>
            <a:r>
              <a:rPr lang="nl-NL" sz="2200" dirty="0">
                <a:latin typeface="Arial" panose="020B0604020202020204" pitchFamily="34" charset="0"/>
                <a:ea typeface="Calibri" panose="020F0502020204030204" pitchFamily="34" charset="0"/>
                <a:cs typeface="Arial" panose="020B0604020202020204" pitchFamily="34" charset="0"/>
              </a:rPr>
              <a:t>vaardigheden </a:t>
            </a:r>
          </a:p>
          <a:p>
            <a:pPr algn="ctr">
              <a:spcAft>
                <a:spcPts val="0"/>
              </a:spcAft>
            </a:pPr>
            <a:endParaRPr lang="nl-NL" sz="2200" b="1" dirty="0">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nl-NL" sz="2200" b="1" dirty="0">
                <a:latin typeface="Arial" panose="020B0604020202020204" pitchFamily="34" charset="0"/>
                <a:ea typeface="Calibri" panose="020F0502020204030204" pitchFamily="34" charset="0"/>
                <a:cs typeface="Arial" panose="020B0604020202020204" pitchFamily="34" charset="0"/>
              </a:rPr>
              <a:t>gestructureerd</a:t>
            </a:r>
            <a:r>
              <a:rPr lang="nl-NL" sz="2200" dirty="0">
                <a:latin typeface="Arial" panose="020B0604020202020204" pitchFamily="34" charset="0"/>
                <a:ea typeface="Calibri" panose="020F0502020204030204" pitchFamily="34" charset="0"/>
                <a:cs typeface="Arial" panose="020B0604020202020204" pitchFamily="34" charset="0"/>
              </a:rPr>
              <a:t> aanleren</a:t>
            </a:r>
            <a:endParaRPr lang="nl-NL"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kstvak 68">
            <a:hlinkClick r:id="rId5"/>
            <a:extLst>
              <a:ext uri="{FF2B5EF4-FFF2-40B4-BE49-F238E27FC236}">
                <a16:creationId xmlns:a16="http://schemas.microsoft.com/office/drawing/2014/main" id="{5868B23E-06D3-44F3-8DAE-208B2B9D043E}"/>
              </a:ext>
            </a:extLst>
          </p:cNvPr>
          <p:cNvSpPr txBox="1"/>
          <p:nvPr/>
        </p:nvSpPr>
        <p:spPr>
          <a:xfrm>
            <a:off x="8902855" y="3820922"/>
            <a:ext cx="1626854" cy="435443"/>
          </a:xfrm>
          <a:prstGeom prst="rect">
            <a:avLst/>
          </a:prstGeom>
          <a:solidFill>
            <a:srgbClr val="B4C7E7"/>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nl-NL" sz="1200" dirty="0">
                <a:latin typeface="Arial" panose="020B0604020202020204" pitchFamily="34" charset="0"/>
                <a:ea typeface="Calibri" panose="020F0502020204030204" pitchFamily="34" charset="0"/>
                <a:cs typeface="Arial" panose="020B0604020202020204" pitchFamily="34" charset="0"/>
              </a:rPr>
              <a:t>Oefenen aanvullende vaardigheden</a:t>
            </a:r>
            <a:endParaRPr lang="nl-NL"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9110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
            <a:extLst>
              <a:ext uri="{FF2B5EF4-FFF2-40B4-BE49-F238E27FC236}">
                <a16:creationId xmlns:a16="http://schemas.microsoft.com/office/drawing/2014/main" id="{363292B9-8808-4F39-AF6C-EDEA22E42035}"/>
              </a:ext>
            </a:extLst>
          </p:cNvPr>
          <p:cNvSpPr>
            <a:spLocks noChangeArrowheads="1"/>
          </p:cNvSpPr>
          <p:nvPr/>
        </p:nvSpPr>
        <p:spPr bwMode="auto">
          <a:xfrm>
            <a:off x="4283925" y="2707202"/>
            <a:ext cx="3624149" cy="721798"/>
          </a:xfrm>
          <a:prstGeom prst="rect">
            <a:avLst/>
          </a:prstGeom>
          <a:noFill/>
          <a:ln w="9525">
            <a:noFill/>
            <a:miter lim="800000"/>
            <a:headEnd/>
            <a:tailEnd/>
          </a:ln>
        </p:spPr>
        <p:txBody>
          <a:bodyPr/>
          <a:lstStyle/>
          <a:p>
            <a:pPr algn="ctr">
              <a:spcBef>
                <a:spcPct val="20000"/>
              </a:spcBef>
            </a:pPr>
            <a:r>
              <a:rPr lang="en-GB" sz="4400" b="1" dirty="0">
                <a:solidFill>
                  <a:srgbClr val="084077"/>
                </a:solidFill>
                <a:latin typeface="Arial" panose="020B0604020202020204" pitchFamily="34" charset="0"/>
                <a:cs typeface="Arial" panose="020B0604020202020204" pitchFamily="34" charset="0"/>
              </a:rPr>
              <a:t>VRAGEN? </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014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5143C5D2-D063-4023-844A-AE9A9904E1D8}"/>
              </a:ext>
            </a:extLst>
          </p:cNvPr>
          <p:cNvGrpSpPr/>
          <p:nvPr/>
        </p:nvGrpSpPr>
        <p:grpSpPr>
          <a:xfrm>
            <a:off x="817180" y="985414"/>
            <a:ext cx="4411364" cy="4326203"/>
            <a:chOff x="3062872" y="870106"/>
            <a:chExt cx="4411364" cy="4326203"/>
          </a:xfrm>
        </p:grpSpPr>
        <p:sp>
          <p:nvSpPr>
            <p:cNvPr id="3" name="Rounded Rectangle 21">
              <a:extLst>
                <a:ext uri="{FF2B5EF4-FFF2-40B4-BE49-F238E27FC236}">
                  <a16:creationId xmlns:a16="http://schemas.microsoft.com/office/drawing/2014/main" id="{C601C3DB-7C4E-4F50-8D23-39D55873DD74}"/>
                </a:ext>
              </a:extLst>
            </p:cNvPr>
            <p:cNvSpPr>
              <a:spLocks noChangeAspect="1"/>
            </p:cNvSpPr>
            <p:nvPr/>
          </p:nvSpPr>
          <p:spPr>
            <a:xfrm>
              <a:off x="3062872" y="2983265"/>
              <a:ext cx="3493862" cy="792661"/>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30 borstcompressies</a:t>
              </a:r>
            </a:p>
            <a:p>
              <a:pPr algn="ctr"/>
              <a:r>
                <a:rPr lang="en-US" sz="2200" b="1" dirty="0">
                  <a:latin typeface="Arial" pitchFamily="34" charset="0"/>
                  <a:cs typeface="Arial" pitchFamily="34" charset="0"/>
                </a:rPr>
                <a:t>2 </a:t>
              </a:r>
              <a:r>
                <a:rPr lang="en-US" sz="2200" b="1" dirty="0" err="1">
                  <a:latin typeface="Arial" pitchFamily="34" charset="0"/>
                  <a:cs typeface="Arial" pitchFamily="34" charset="0"/>
                </a:rPr>
                <a:t>beademingen</a:t>
              </a:r>
              <a:endParaRPr lang="en-US" sz="2200" b="1" dirty="0">
                <a:latin typeface="Arial" pitchFamily="34" charset="0"/>
                <a:cs typeface="Arial" pitchFamily="34" charset="0"/>
              </a:endParaRPr>
            </a:p>
          </p:txBody>
        </p:sp>
        <p:sp>
          <p:nvSpPr>
            <p:cNvPr id="4" name="Rounded Rectangle 22">
              <a:extLst>
                <a:ext uri="{FF2B5EF4-FFF2-40B4-BE49-F238E27FC236}">
                  <a16:creationId xmlns:a16="http://schemas.microsoft.com/office/drawing/2014/main" id="{436DE4AB-25EF-495F-8745-B153A1B57EC7}"/>
                </a:ext>
              </a:extLst>
            </p:cNvPr>
            <p:cNvSpPr>
              <a:spLocks noChangeAspect="1"/>
            </p:cNvSpPr>
            <p:nvPr/>
          </p:nvSpPr>
          <p:spPr>
            <a:xfrm>
              <a:off x="3062872" y="1395426"/>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a:t>
              </a:r>
              <a:r>
                <a:rPr lang="en-US" sz="2200" b="1" dirty="0" err="1">
                  <a:latin typeface="Arial" pitchFamily="34" charset="0"/>
                  <a:cs typeface="Arial" pitchFamily="34" charset="0"/>
                </a:rPr>
                <a:t>laat</a:t>
              </a:r>
              <a:r>
                <a:rPr lang="en-US" sz="2200" b="1" dirty="0">
                  <a:latin typeface="Arial" pitchFamily="34" charset="0"/>
                  <a:cs typeface="Arial" pitchFamily="34" charset="0"/>
                </a:rPr>
                <a:t>) 112 </a:t>
              </a:r>
              <a:r>
                <a:rPr lang="en-US" sz="2200" b="1" dirty="0" err="1">
                  <a:latin typeface="Arial" pitchFamily="34" charset="0"/>
                  <a:cs typeface="Arial" pitchFamily="34" charset="0"/>
                </a:rPr>
                <a:t>bellen</a:t>
              </a:r>
              <a:r>
                <a:rPr lang="en-US" sz="2200" b="1" dirty="0">
                  <a:latin typeface="Arial" pitchFamily="34" charset="0"/>
                  <a:cs typeface="Arial" pitchFamily="34" charset="0"/>
                </a:rPr>
                <a:t> + AED</a:t>
              </a:r>
            </a:p>
          </p:txBody>
        </p:sp>
        <p:sp>
          <p:nvSpPr>
            <p:cNvPr id="5" name="Rounded Rectangle 23">
              <a:extLst>
                <a:ext uri="{FF2B5EF4-FFF2-40B4-BE49-F238E27FC236}">
                  <a16:creationId xmlns:a16="http://schemas.microsoft.com/office/drawing/2014/main" id="{F972E58A-D628-4751-99F3-FDD3E51304C7}"/>
                </a:ext>
              </a:extLst>
            </p:cNvPr>
            <p:cNvSpPr>
              <a:spLocks noChangeAspect="1"/>
            </p:cNvSpPr>
            <p:nvPr/>
          </p:nvSpPr>
          <p:spPr>
            <a:xfrm>
              <a:off x="3062872" y="1924389"/>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Open </a:t>
              </a:r>
              <a:r>
                <a:rPr lang="en-US" sz="2200" b="1" dirty="0" err="1">
                  <a:latin typeface="Arial" pitchFamily="34" charset="0"/>
                  <a:cs typeface="Arial" pitchFamily="34" charset="0"/>
                </a:rPr>
                <a:t>luchtweg</a:t>
              </a:r>
              <a:endParaRPr lang="en-US" sz="2200" b="1" dirty="0">
                <a:latin typeface="Arial" pitchFamily="34" charset="0"/>
                <a:cs typeface="Arial" pitchFamily="34" charset="0"/>
              </a:endParaRPr>
            </a:p>
          </p:txBody>
        </p:sp>
        <p:sp>
          <p:nvSpPr>
            <p:cNvPr id="6" name="Rounded Rectangle 24">
              <a:extLst>
                <a:ext uri="{FF2B5EF4-FFF2-40B4-BE49-F238E27FC236}">
                  <a16:creationId xmlns:a16="http://schemas.microsoft.com/office/drawing/2014/main" id="{BC3F62D9-AB5D-49B3-AF83-6FBA7EF04010}"/>
                </a:ext>
              </a:extLst>
            </p:cNvPr>
            <p:cNvSpPr>
              <a:spLocks noChangeAspect="1"/>
            </p:cNvSpPr>
            <p:nvPr/>
          </p:nvSpPr>
          <p:spPr>
            <a:xfrm>
              <a:off x="3062872" y="870106"/>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itchFamily="34" charset="0"/>
                  <a:cs typeface="Arial" pitchFamily="34" charset="0"/>
                </a:rPr>
                <a:t>Slachtoffer</a:t>
              </a:r>
              <a:r>
                <a:rPr lang="en-US" sz="2200" b="1" dirty="0">
                  <a:latin typeface="Arial" pitchFamily="34" charset="0"/>
                  <a:cs typeface="Arial" pitchFamily="34" charset="0"/>
                </a:rPr>
                <a:t> </a:t>
              </a:r>
              <a:r>
                <a:rPr lang="en-US" sz="2200" b="1" dirty="0" err="1">
                  <a:latin typeface="Arial" pitchFamily="34" charset="0"/>
                  <a:cs typeface="Arial" pitchFamily="34" charset="0"/>
                </a:rPr>
                <a:t>reageert</a:t>
              </a:r>
              <a:r>
                <a:rPr lang="en-US" sz="2200" b="1" dirty="0">
                  <a:latin typeface="Arial" pitchFamily="34" charset="0"/>
                  <a:cs typeface="Arial" pitchFamily="34" charset="0"/>
                </a:rPr>
                <a:t> </a:t>
              </a:r>
              <a:r>
                <a:rPr lang="en-US" sz="2200" b="1" dirty="0" err="1">
                  <a:latin typeface="Arial" pitchFamily="34" charset="0"/>
                  <a:cs typeface="Arial" pitchFamily="34" charset="0"/>
                </a:rPr>
                <a:t>niet</a:t>
              </a:r>
              <a:endParaRPr lang="en-US" sz="2200" b="1" dirty="0">
                <a:latin typeface="Arial" pitchFamily="34" charset="0"/>
                <a:cs typeface="Arial" pitchFamily="34" charset="0"/>
              </a:endParaRPr>
            </a:p>
          </p:txBody>
        </p:sp>
        <p:sp>
          <p:nvSpPr>
            <p:cNvPr id="7" name="Rounded Rectangle 25">
              <a:extLst>
                <a:ext uri="{FF2B5EF4-FFF2-40B4-BE49-F238E27FC236}">
                  <a16:creationId xmlns:a16="http://schemas.microsoft.com/office/drawing/2014/main" id="{E034C35D-F814-482C-B695-197B1871E02C}"/>
                </a:ext>
              </a:extLst>
            </p:cNvPr>
            <p:cNvSpPr>
              <a:spLocks noChangeAspect="1"/>
            </p:cNvSpPr>
            <p:nvPr/>
          </p:nvSpPr>
          <p:spPr>
            <a:xfrm>
              <a:off x="3062872" y="2453352"/>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latin typeface="Arial" pitchFamily="34" charset="0"/>
                  <a:cs typeface="Arial" pitchFamily="34" charset="0"/>
                </a:rPr>
                <a:t>Ademhaling</a:t>
              </a:r>
              <a:r>
                <a:rPr lang="en-US" sz="2100" b="1" dirty="0">
                  <a:latin typeface="Arial" pitchFamily="34" charset="0"/>
                  <a:cs typeface="Arial" pitchFamily="34" charset="0"/>
                </a:rPr>
                <a:t> </a:t>
              </a:r>
              <a:r>
                <a:rPr lang="en-US" sz="2100" b="1" dirty="0" err="1">
                  <a:latin typeface="Arial" pitchFamily="34" charset="0"/>
                  <a:cs typeface="Arial" pitchFamily="34" charset="0"/>
                </a:rPr>
                <a:t>niet</a:t>
              </a:r>
              <a:r>
                <a:rPr lang="en-US" sz="2100" b="1" dirty="0">
                  <a:latin typeface="Arial" pitchFamily="34" charset="0"/>
                  <a:cs typeface="Arial" pitchFamily="34" charset="0"/>
                </a:rPr>
                <a:t> </a:t>
              </a:r>
              <a:r>
                <a:rPr lang="en-US" sz="2100" b="1" dirty="0" err="1">
                  <a:latin typeface="Arial" pitchFamily="34" charset="0"/>
                  <a:cs typeface="Arial" pitchFamily="34" charset="0"/>
                </a:rPr>
                <a:t>normaal</a:t>
              </a:r>
              <a:endParaRPr lang="en-US" sz="2100" b="1" dirty="0">
                <a:latin typeface="Arial" pitchFamily="34" charset="0"/>
                <a:cs typeface="Arial" pitchFamily="34" charset="0"/>
              </a:endParaRPr>
            </a:p>
          </p:txBody>
        </p:sp>
        <p:sp>
          <p:nvSpPr>
            <p:cNvPr id="8" name="Rounded Rectangle 27">
              <a:extLst>
                <a:ext uri="{FF2B5EF4-FFF2-40B4-BE49-F238E27FC236}">
                  <a16:creationId xmlns:a16="http://schemas.microsoft.com/office/drawing/2014/main" id="{F7D1BEE9-E2A5-4BAA-8836-B59D50AFF386}"/>
                </a:ext>
              </a:extLst>
            </p:cNvPr>
            <p:cNvSpPr>
              <a:spLocks noChangeAspect="1"/>
            </p:cNvSpPr>
            <p:nvPr/>
          </p:nvSpPr>
          <p:spPr>
            <a:xfrm>
              <a:off x="3062872" y="3839300"/>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Ga door 30:2</a:t>
              </a:r>
            </a:p>
          </p:txBody>
        </p:sp>
        <p:sp>
          <p:nvSpPr>
            <p:cNvPr id="9" name="Rounded Rectangle 27">
              <a:extLst>
                <a:ext uri="{FF2B5EF4-FFF2-40B4-BE49-F238E27FC236}">
                  <a16:creationId xmlns:a16="http://schemas.microsoft.com/office/drawing/2014/main" id="{F8335EAB-BEAC-4D79-A9E7-8501C7DA2D05}"/>
                </a:ext>
              </a:extLst>
            </p:cNvPr>
            <p:cNvSpPr>
              <a:spLocks/>
            </p:cNvSpPr>
            <p:nvPr/>
          </p:nvSpPr>
          <p:spPr>
            <a:xfrm>
              <a:off x="3062872" y="4368203"/>
              <a:ext cx="3545452" cy="828106"/>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itchFamily="34" charset="0"/>
                  <a:cs typeface="Arial" pitchFamily="34" charset="0"/>
                </a:rPr>
                <a:t>Activeer</a:t>
              </a:r>
              <a:r>
                <a:rPr lang="en-US" sz="2200" b="1" dirty="0">
                  <a:latin typeface="Arial" pitchFamily="34" charset="0"/>
                  <a:cs typeface="Arial" pitchFamily="34" charset="0"/>
                </a:rPr>
                <a:t> AED, </a:t>
              </a:r>
            </a:p>
            <a:p>
              <a:pPr algn="ctr"/>
              <a:r>
                <a:rPr lang="en-US" sz="2200" b="1" dirty="0" err="1">
                  <a:latin typeface="Arial" pitchFamily="34" charset="0"/>
                  <a:cs typeface="Arial" pitchFamily="34" charset="0"/>
                </a:rPr>
                <a:t>zodra</a:t>
              </a:r>
              <a:r>
                <a:rPr lang="en-US" sz="2200" b="1" dirty="0">
                  <a:latin typeface="Arial" pitchFamily="34" charset="0"/>
                  <a:cs typeface="Arial" pitchFamily="34" charset="0"/>
                </a:rPr>
                <a:t> </a:t>
              </a:r>
              <a:r>
                <a:rPr lang="en-US" sz="2200" b="1" dirty="0" err="1">
                  <a:latin typeface="Arial" pitchFamily="34" charset="0"/>
                  <a:cs typeface="Arial" pitchFamily="34" charset="0"/>
                </a:rPr>
                <a:t>deze</a:t>
              </a:r>
              <a:r>
                <a:rPr lang="en-US" sz="2200" b="1" dirty="0">
                  <a:latin typeface="Arial" pitchFamily="34" charset="0"/>
                  <a:cs typeface="Arial" pitchFamily="34" charset="0"/>
                </a:rPr>
                <a:t> </a:t>
              </a:r>
              <a:r>
                <a:rPr lang="en-US" sz="2200" b="1" dirty="0" err="1">
                  <a:latin typeface="Arial" pitchFamily="34" charset="0"/>
                  <a:cs typeface="Arial" pitchFamily="34" charset="0"/>
                </a:rPr>
                <a:t>er</a:t>
              </a:r>
              <a:r>
                <a:rPr lang="en-US" sz="2200" b="1" dirty="0">
                  <a:latin typeface="Arial" pitchFamily="34" charset="0"/>
                  <a:cs typeface="Arial" pitchFamily="34" charset="0"/>
                </a:rPr>
                <a:t> is</a:t>
              </a:r>
            </a:p>
          </p:txBody>
        </p:sp>
        <p:sp>
          <p:nvSpPr>
            <p:cNvPr id="10" name="Pijl: omlaag 9">
              <a:extLst>
                <a:ext uri="{FF2B5EF4-FFF2-40B4-BE49-F238E27FC236}">
                  <a16:creationId xmlns:a16="http://schemas.microsoft.com/office/drawing/2014/main" id="{D003B8C7-B3B1-42BF-98CC-DAE8113564C8}"/>
                </a:ext>
              </a:extLst>
            </p:cNvPr>
            <p:cNvSpPr/>
            <p:nvPr/>
          </p:nvSpPr>
          <p:spPr>
            <a:xfrm>
              <a:off x="6622213" y="870106"/>
              <a:ext cx="852023" cy="4326203"/>
            </a:xfrm>
            <a:prstGeom prst="downArrow">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2200" b="1" dirty="0">
                  <a:latin typeface="Arial" panose="020B0604020202020204" pitchFamily="34" charset="0"/>
                  <a:cs typeface="Arial" panose="020B0604020202020204" pitchFamily="34" charset="0"/>
                </a:rPr>
                <a:t>Let op veiligheid</a:t>
              </a:r>
            </a:p>
          </p:txBody>
        </p:sp>
      </p:grpSp>
      <p:sp>
        <p:nvSpPr>
          <p:cNvPr id="11" name="Text Box 3">
            <a:extLst>
              <a:ext uri="{FF2B5EF4-FFF2-40B4-BE49-F238E27FC236}">
                <a16:creationId xmlns:a16="http://schemas.microsoft.com/office/drawing/2014/main" id="{00D548E5-7557-4A4C-9293-45BD3FB06E84}"/>
              </a:ext>
            </a:extLst>
          </p:cNvPr>
          <p:cNvSpPr txBox="1">
            <a:spLocks noChangeArrowheads="1"/>
          </p:cNvSpPr>
          <p:nvPr/>
        </p:nvSpPr>
        <p:spPr bwMode="auto">
          <a:xfrm rot="21312605">
            <a:off x="5111733" y="2579874"/>
            <a:ext cx="7045086" cy="1137285"/>
          </a:xfrm>
          <a:prstGeom prst="rect">
            <a:avLst/>
          </a:prstGeom>
          <a:noFill/>
          <a:ln w="9525">
            <a:noFill/>
            <a:miter lim="800000"/>
            <a:headEnd/>
            <a:tailEnd/>
          </a:ln>
        </p:spPr>
        <p:txBody>
          <a:bodyPr wrap="square" anchor="ctr" anchorCtr="0">
            <a:noAutofit/>
          </a:bodyPr>
          <a:lstStyle/>
          <a:p>
            <a:pPr algn="ctr">
              <a:spcBef>
                <a:spcPts val="1600"/>
              </a:spcBef>
            </a:pPr>
            <a:r>
              <a:rPr lang="en-GB" sz="4400" b="1" i="1" dirty="0" err="1">
                <a:latin typeface="Arial" panose="020B0604020202020204" pitchFamily="34" charset="0"/>
                <a:cs typeface="Arial" panose="020B0604020202020204" pitchFamily="34" charset="0"/>
              </a:rPr>
              <a:t>Jij</a:t>
            </a:r>
            <a:r>
              <a:rPr lang="en-GB" sz="4400" b="1" i="1" dirty="0">
                <a:latin typeface="Arial" panose="020B0604020202020204" pitchFamily="34" charset="0"/>
                <a:cs typeface="Arial" panose="020B0604020202020204" pitchFamily="34" charset="0"/>
              </a:rPr>
              <a:t> </a:t>
            </a:r>
            <a:r>
              <a:rPr lang="en-GB" sz="4400" b="1" i="1" dirty="0" err="1">
                <a:latin typeface="Arial" panose="020B0604020202020204" pitchFamily="34" charset="0"/>
                <a:cs typeface="Arial" panose="020B0604020202020204" pitchFamily="34" charset="0"/>
              </a:rPr>
              <a:t>maakt</a:t>
            </a:r>
            <a:r>
              <a:rPr lang="en-GB" sz="4400" b="1" i="1" dirty="0">
                <a:latin typeface="Arial" panose="020B0604020202020204" pitchFamily="34" charset="0"/>
                <a:cs typeface="Arial" panose="020B0604020202020204" pitchFamily="34" charset="0"/>
              </a:rPr>
              <a:t> het </a:t>
            </a:r>
            <a:r>
              <a:rPr lang="en-GB" sz="4400" b="1" i="1" dirty="0" err="1">
                <a:latin typeface="Arial" panose="020B0604020202020204" pitchFamily="34" charset="0"/>
                <a:cs typeface="Arial" panose="020B0604020202020204" pitchFamily="34" charset="0"/>
              </a:rPr>
              <a:t>verschil</a:t>
            </a:r>
            <a:r>
              <a:rPr lang="en-GB" sz="4400" b="1" i="1">
                <a:latin typeface="Arial" panose="020B0604020202020204" pitchFamily="34" charset="0"/>
                <a:cs typeface="Arial" panose="020B0604020202020204" pitchFamily="34" charset="0"/>
              </a:rPr>
              <a:t>!</a:t>
            </a:r>
            <a:endParaRPr lang="en-GB" sz="4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563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3048699" y="251561"/>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KETEN VAN OVERLEVING</a:t>
            </a:r>
            <a:endParaRPr lang="nl-NL" sz="2800" dirty="0"/>
          </a:p>
        </p:txBody>
      </p:sp>
      <p:sp>
        <p:nvSpPr>
          <p:cNvPr id="4" name="Text Box 3">
            <a:extLst>
              <a:ext uri="{FF2B5EF4-FFF2-40B4-BE49-F238E27FC236}">
                <a16:creationId xmlns:a16="http://schemas.microsoft.com/office/drawing/2014/main" id="{42D35865-060E-4A09-AD23-F331BAD055D3}"/>
              </a:ext>
            </a:extLst>
          </p:cNvPr>
          <p:cNvSpPr txBox="1">
            <a:spLocks noChangeArrowheads="1"/>
          </p:cNvSpPr>
          <p:nvPr/>
        </p:nvSpPr>
        <p:spPr bwMode="auto">
          <a:xfrm>
            <a:off x="3936000" y="1796583"/>
            <a:ext cx="4320000" cy="623065"/>
          </a:xfrm>
          <a:prstGeom prst="rect">
            <a:avLst/>
          </a:prstGeom>
          <a:noFill/>
          <a:ln w="9525">
            <a:noFill/>
            <a:miter lim="800000"/>
            <a:headEnd/>
            <a:tailEnd/>
          </a:ln>
        </p:spPr>
        <p:txBody>
          <a:bodyPr wrap="square" anchor="ctr" anchorCtr="0">
            <a:noAutofit/>
          </a:bodyPr>
          <a:lstStyle/>
          <a:p>
            <a:pPr algn="ctr">
              <a:spcBef>
                <a:spcPts val="1600"/>
              </a:spcBef>
            </a:pPr>
            <a:r>
              <a:rPr lang="en-GB" sz="2400" b="1" i="1" dirty="0" err="1">
                <a:latin typeface="Arial" panose="020B0604020202020204" pitchFamily="34" charset="0"/>
                <a:cs typeface="Arial" panose="020B0604020202020204" pitchFamily="34" charset="0"/>
              </a:rPr>
              <a:t>Jij</a:t>
            </a:r>
            <a:r>
              <a:rPr lang="en-GB" sz="2400" b="1" i="1" dirty="0">
                <a:latin typeface="Arial" panose="020B0604020202020204" pitchFamily="34" charset="0"/>
                <a:cs typeface="Arial" panose="020B0604020202020204" pitchFamily="34" charset="0"/>
              </a:rPr>
              <a:t> </a:t>
            </a:r>
            <a:r>
              <a:rPr lang="en-GB" sz="2400" b="1" i="1" dirty="0" err="1">
                <a:latin typeface="Arial" panose="020B0604020202020204" pitchFamily="34" charset="0"/>
                <a:cs typeface="Arial" panose="020B0604020202020204" pitchFamily="34" charset="0"/>
              </a:rPr>
              <a:t>maakt</a:t>
            </a:r>
            <a:r>
              <a:rPr lang="en-GB" sz="2400" b="1" i="1" dirty="0">
                <a:latin typeface="Arial" panose="020B0604020202020204" pitchFamily="34" charset="0"/>
                <a:cs typeface="Arial" panose="020B0604020202020204" pitchFamily="34" charset="0"/>
              </a:rPr>
              <a:t> het </a:t>
            </a:r>
            <a:r>
              <a:rPr lang="en-GB" sz="2400" b="1" i="1" dirty="0" err="1">
                <a:latin typeface="Arial" panose="020B0604020202020204" pitchFamily="34" charset="0"/>
                <a:cs typeface="Arial" panose="020B0604020202020204" pitchFamily="34" charset="0"/>
              </a:rPr>
              <a:t>verschil</a:t>
            </a:r>
            <a:r>
              <a:rPr lang="en-GB" sz="2400" b="1" i="1" dirty="0">
                <a:latin typeface="Arial" panose="020B0604020202020204" pitchFamily="34" charset="0"/>
                <a:cs typeface="Arial" panose="020B0604020202020204" pitchFamily="34" charset="0"/>
              </a:rPr>
              <a:t>!</a:t>
            </a:r>
          </a:p>
        </p:txBody>
      </p:sp>
      <p:grpSp>
        <p:nvGrpSpPr>
          <p:cNvPr id="6" name="Groep 14">
            <a:extLst>
              <a:ext uri="{FF2B5EF4-FFF2-40B4-BE49-F238E27FC236}">
                <a16:creationId xmlns:a16="http://schemas.microsoft.com/office/drawing/2014/main" id="{D86C07B1-446C-44D2-8DE5-DAD90FCDEBE5}"/>
              </a:ext>
            </a:extLst>
          </p:cNvPr>
          <p:cNvGrpSpPr>
            <a:grpSpLocks noChangeAspect="1"/>
          </p:cNvGrpSpPr>
          <p:nvPr/>
        </p:nvGrpSpPr>
        <p:grpSpPr bwMode="auto">
          <a:xfrm>
            <a:off x="2226000" y="2006972"/>
            <a:ext cx="7740000" cy="3102386"/>
            <a:chOff x="933595" y="2306638"/>
            <a:chExt cx="7781635" cy="3028950"/>
          </a:xfrm>
        </p:grpSpPr>
        <p:sp>
          <p:nvSpPr>
            <p:cNvPr id="7" name="Ovaal 6">
              <a:extLst>
                <a:ext uri="{FF2B5EF4-FFF2-40B4-BE49-F238E27FC236}">
                  <a16:creationId xmlns:a16="http://schemas.microsoft.com/office/drawing/2014/main" id="{12EB2CF3-6BBF-4CB6-8321-B414FDCF9EDE}"/>
                </a:ext>
              </a:extLst>
            </p:cNvPr>
            <p:cNvSpPr/>
            <p:nvPr/>
          </p:nvSpPr>
          <p:spPr>
            <a:xfrm>
              <a:off x="1043128" y="2565400"/>
              <a:ext cx="2195431" cy="2060575"/>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 name="Ovaal 7">
              <a:extLst>
                <a:ext uri="{FF2B5EF4-FFF2-40B4-BE49-F238E27FC236}">
                  <a16:creationId xmlns:a16="http://schemas.microsoft.com/office/drawing/2014/main" id="{143488FB-76C2-46CB-9092-3DA1A5079B19}"/>
                </a:ext>
              </a:extLst>
            </p:cNvPr>
            <p:cNvSpPr/>
            <p:nvPr/>
          </p:nvSpPr>
          <p:spPr>
            <a:xfrm>
              <a:off x="2771851" y="3068638"/>
              <a:ext cx="2195430" cy="2060575"/>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9" name="Ovaal 8">
              <a:extLst>
                <a:ext uri="{FF2B5EF4-FFF2-40B4-BE49-F238E27FC236}">
                  <a16:creationId xmlns:a16="http://schemas.microsoft.com/office/drawing/2014/main" id="{EFA5CF78-9A61-4F29-9EA8-13F598E5A8A9}"/>
                </a:ext>
              </a:extLst>
            </p:cNvPr>
            <p:cNvSpPr/>
            <p:nvPr/>
          </p:nvSpPr>
          <p:spPr>
            <a:xfrm>
              <a:off x="4643444" y="3068638"/>
              <a:ext cx="2197018" cy="2060575"/>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0" name="Ovaal 9">
              <a:extLst>
                <a:ext uri="{FF2B5EF4-FFF2-40B4-BE49-F238E27FC236}">
                  <a16:creationId xmlns:a16="http://schemas.microsoft.com/office/drawing/2014/main" id="{6737F545-914F-455D-889A-74A31E377F9D}"/>
                </a:ext>
              </a:extLst>
            </p:cNvPr>
            <p:cNvSpPr/>
            <p:nvPr/>
          </p:nvSpPr>
          <p:spPr>
            <a:xfrm>
              <a:off x="6372167" y="2565400"/>
              <a:ext cx="2195430" cy="2060575"/>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11" name="Picture 10" descr="Keten van overleven">
              <a:extLst>
                <a:ext uri="{FF2B5EF4-FFF2-40B4-BE49-F238E27FC236}">
                  <a16:creationId xmlns:a16="http://schemas.microsoft.com/office/drawing/2014/main" id="{01178901-4F9A-4188-8C2A-F3B071EFD46B}"/>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33595" y="2306638"/>
              <a:ext cx="7781635" cy="3028950"/>
            </a:xfrm>
            <a:prstGeom prst="rect">
              <a:avLst/>
            </a:prstGeom>
            <a:noFill/>
            <a:ln w="9525">
              <a:noFill/>
              <a:miter lim="800000"/>
              <a:headEnd/>
              <a:tailEnd/>
            </a:ln>
          </p:spPr>
        </p:pic>
      </p:grpSp>
    </p:spTree>
    <p:extLst>
      <p:ext uri="{BB962C8B-B14F-4D97-AF65-F5344CB8AC3E}">
        <p14:creationId xmlns:p14="http://schemas.microsoft.com/office/powerpoint/2010/main" val="181773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3048699" y="251561"/>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OPSTARTEN REANIMATIE</a:t>
            </a:r>
            <a:endParaRPr lang="nl-NL" sz="2800" dirty="0"/>
          </a:p>
        </p:txBody>
      </p:sp>
      <p:pic>
        <p:nvPicPr>
          <p:cNvPr id="4" name="Onlinemedia 3" title="Reanimatie volwassene met 1 hulpverlener zonder AED">
            <a:hlinkClick r:id="" action="ppaction://media"/>
            <a:extLst>
              <a:ext uri="{FF2B5EF4-FFF2-40B4-BE49-F238E27FC236}">
                <a16:creationId xmlns:a16="http://schemas.microsoft.com/office/drawing/2014/main" id="{76E86913-8F3B-9BBE-0707-231BCAF62A40}"/>
              </a:ext>
            </a:extLst>
          </p:cNvPr>
          <p:cNvPicPr>
            <a:picLocks noRot="1" noChangeAspect="1"/>
          </p:cNvPicPr>
          <p:nvPr>
            <a:videoFile r:link="rId1"/>
          </p:nvPr>
        </p:nvPicPr>
        <p:blipFill>
          <a:blip r:embed="rId3"/>
          <a:stretch>
            <a:fillRect/>
          </a:stretch>
        </p:blipFill>
        <p:spPr>
          <a:xfrm>
            <a:off x="2437200" y="1371600"/>
            <a:ext cx="7303770" cy="4114800"/>
          </a:xfrm>
          <a:prstGeom prst="rect">
            <a:avLst/>
          </a:prstGeom>
        </p:spPr>
      </p:pic>
    </p:spTree>
    <p:extLst>
      <p:ext uri="{BB962C8B-B14F-4D97-AF65-F5344CB8AC3E}">
        <p14:creationId xmlns:p14="http://schemas.microsoft.com/office/powerpoint/2010/main" val="345374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5143C5D2-D063-4023-844A-AE9A9904E1D8}"/>
              </a:ext>
            </a:extLst>
          </p:cNvPr>
          <p:cNvGrpSpPr/>
          <p:nvPr/>
        </p:nvGrpSpPr>
        <p:grpSpPr>
          <a:xfrm>
            <a:off x="3890318" y="1265898"/>
            <a:ext cx="4411364" cy="4326203"/>
            <a:chOff x="3062872" y="870106"/>
            <a:chExt cx="4411364" cy="4326203"/>
          </a:xfrm>
        </p:grpSpPr>
        <p:sp>
          <p:nvSpPr>
            <p:cNvPr id="3" name="Rounded Rectangle 21">
              <a:extLst>
                <a:ext uri="{FF2B5EF4-FFF2-40B4-BE49-F238E27FC236}">
                  <a16:creationId xmlns:a16="http://schemas.microsoft.com/office/drawing/2014/main" id="{C601C3DB-7C4E-4F50-8D23-39D55873DD74}"/>
                </a:ext>
              </a:extLst>
            </p:cNvPr>
            <p:cNvSpPr>
              <a:spLocks noChangeAspect="1"/>
            </p:cNvSpPr>
            <p:nvPr/>
          </p:nvSpPr>
          <p:spPr>
            <a:xfrm>
              <a:off x="3062872" y="2983265"/>
              <a:ext cx="3493862" cy="792661"/>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30 borstcompressies</a:t>
              </a:r>
            </a:p>
            <a:p>
              <a:pPr algn="ctr"/>
              <a:r>
                <a:rPr lang="en-US" sz="2200" b="1" dirty="0">
                  <a:latin typeface="Arial" pitchFamily="34" charset="0"/>
                  <a:cs typeface="Arial" pitchFamily="34" charset="0"/>
                </a:rPr>
                <a:t>2 </a:t>
              </a:r>
              <a:r>
                <a:rPr lang="en-US" sz="2200" b="1" dirty="0" err="1">
                  <a:latin typeface="Arial" pitchFamily="34" charset="0"/>
                  <a:cs typeface="Arial" pitchFamily="34" charset="0"/>
                </a:rPr>
                <a:t>beademingen</a:t>
              </a:r>
              <a:endParaRPr lang="en-US" sz="2200" b="1" dirty="0">
                <a:latin typeface="Arial" pitchFamily="34" charset="0"/>
                <a:cs typeface="Arial" pitchFamily="34" charset="0"/>
              </a:endParaRPr>
            </a:p>
          </p:txBody>
        </p:sp>
        <p:sp>
          <p:nvSpPr>
            <p:cNvPr id="4" name="Rounded Rectangle 22">
              <a:extLst>
                <a:ext uri="{FF2B5EF4-FFF2-40B4-BE49-F238E27FC236}">
                  <a16:creationId xmlns:a16="http://schemas.microsoft.com/office/drawing/2014/main" id="{436DE4AB-25EF-495F-8745-B153A1B57EC7}"/>
                </a:ext>
              </a:extLst>
            </p:cNvPr>
            <p:cNvSpPr>
              <a:spLocks noChangeAspect="1"/>
            </p:cNvSpPr>
            <p:nvPr/>
          </p:nvSpPr>
          <p:spPr>
            <a:xfrm>
              <a:off x="3062872" y="1395426"/>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a:t>
              </a:r>
              <a:r>
                <a:rPr lang="en-US" sz="2200" b="1" dirty="0" err="1">
                  <a:latin typeface="Arial" pitchFamily="34" charset="0"/>
                  <a:cs typeface="Arial" pitchFamily="34" charset="0"/>
                </a:rPr>
                <a:t>laat</a:t>
              </a:r>
              <a:r>
                <a:rPr lang="en-US" sz="2200" b="1" dirty="0">
                  <a:latin typeface="Arial" pitchFamily="34" charset="0"/>
                  <a:cs typeface="Arial" pitchFamily="34" charset="0"/>
                </a:rPr>
                <a:t>) 112 </a:t>
              </a:r>
              <a:r>
                <a:rPr lang="en-US" sz="2200" b="1" dirty="0" err="1">
                  <a:latin typeface="Arial" pitchFamily="34" charset="0"/>
                  <a:cs typeface="Arial" pitchFamily="34" charset="0"/>
                </a:rPr>
                <a:t>bellen</a:t>
              </a:r>
              <a:r>
                <a:rPr lang="en-US" sz="2200" b="1" dirty="0">
                  <a:latin typeface="Arial" pitchFamily="34" charset="0"/>
                  <a:cs typeface="Arial" pitchFamily="34" charset="0"/>
                </a:rPr>
                <a:t> + AED</a:t>
              </a:r>
            </a:p>
          </p:txBody>
        </p:sp>
        <p:sp>
          <p:nvSpPr>
            <p:cNvPr id="5" name="Rounded Rectangle 23">
              <a:extLst>
                <a:ext uri="{FF2B5EF4-FFF2-40B4-BE49-F238E27FC236}">
                  <a16:creationId xmlns:a16="http://schemas.microsoft.com/office/drawing/2014/main" id="{F972E58A-D628-4751-99F3-FDD3E51304C7}"/>
                </a:ext>
              </a:extLst>
            </p:cNvPr>
            <p:cNvSpPr>
              <a:spLocks noChangeAspect="1"/>
            </p:cNvSpPr>
            <p:nvPr/>
          </p:nvSpPr>
          <p:spPr>
            <a:xfrm>
              <a:off x="3062872" y="1924389"/>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Open </a:t>
              </a:r>
              <a:r>
                <a:rPr lang="en-US" sz="2200" b="1" dirty="0" err="1">
                  <a:latin typeface="Arial" pitchFamily="34" charset="0"/>
                  <a:cs typeface="Arial" pitchFamily="34" charset="0"/>
                </a:rPr>
                <a:t>luchtweg</a:t>
              </a:r>
              <a:endParaRPr lang="en-US" sz="2200" b="1" dirty="0">
                <a:latin typeface="Arial" pitchFamily="34" charset="0"/>
                <a:cs typeface="Arial" pitchFamily="34" charset="0"/>
              </a:endParaRPr>
            </a:p>
          </p:txBody>
        </p:sp>
        <p:sp>
          <p:nvSpPr>
            <p:cNvPr id="6" name="Rounded Rectangle 24">
              <a:extLst>
                <a:ext uri="{FF2B5EF4-FFF2-40B4-BE49-F238E27FC236}">
                  <a16:creationId xmlns:a16="http://schemas.microsoft.com/office/drawing/2014/main" id="{BC3F62D9-AB5D-49B3-AF83-6FBA7EF04010}"/>
                </a:ext>
              </a:extLst>
            </p:cNvPr>
            <p:cNvSpPr>
              <a:spLocks noChangeAspect="1"/>
            </p:cNvSpPr>
            <p:nvPr/>
          </p:nvSpPr>
          <p:spPr>
            <a:xfrm>
              <a:off x="3062872" y="870106"/>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itchFamily="34" charset="0"/>
                  <a:cs typeface="Arial" pitchFamily="34" charset="0"/>
                </a:rPr>
                <a:t>Slachtoffer</a:t>
              </a:r>
              <a:r>
                <a:rPr lang="en-US" sz="2200" b="1" dirty="0">
                  <a:latin typeface="Arial" pitchFamily="34" charset="0"/>
                  <a:cs typeface="Arial" pitchFamily="34" charset="0"/>
                </a:rPr>
                <a:t> </a:t>
              </a:r>
              <a:r>
                <a:rPr lang="en-US" sz="2200" b="1" dirty="0" err="1">
                  <a:latin typeface="Arial" pitchFamily="34" charset="0"/>
                  <a:cs typeface="Arial" pitchFamily="34" charset="0"/>
                </a:rPr>
                <a:t>reageert</a:t>
              </a:r>
              <a:r>
                <a:rPr lang="en-US" sz="2200" b="1" dirty="0">
                  <a:latin typeface="Arial" pitchFamily="34" charset="0"/>
                  <a:cs typeface="Arial" pitchFamily="34" charset="0"/>
                </a:rPr>
                <a:t> </a:t>
              </a:r>
              <a:r>
                <a:rPr lang="en-US" sz="2200" b="1" dirty="0" err="1">
                  <a:latin typeface="Arial" pitchFamily="34" charset="0"/>
                  <a:cs typeface="Arial" pitchFamily="34" charset="0"/>
                </a:rPr>
                <a:t>niet</a:t>
              </a:r>
              <a:endParaRPr lang="en-US" sz="2200" b="1" dirty="0">
                <a:latin typeface="Arial" pitchFamily="34" charset="0"/>
                <a:cs typeface="Arial" pitchFamily="34" charset="0"/>
              </a:endParaRPr>
            </a:p>
          </p:txBody>
        </p:sp>
        <p:sp>
          <p:nvSpPr>
            <p:cNvPr id="7" name="Rounded Rectangle 25">
              <a:extLst>
                <a:ext uri="{FF2B5EF4-FFF2-40B4-BE49-F238E27FC236}">
                  <a16:creationId xmlns:a16="http://schemas.microsoft.com/office/drawing/2014/main" id="{E034C35D-F814-482C-B695-197B1871E02C}"/>
                </a:ext>
              </a:extLst>
            </p:cNvPr>
            <p:cNvSpPr>
              <a:spLocks noChangeAspect="1"/>
            </p:cNvSpPr>
            <p:nvPr/>
          </p:nvSpPr>
          <p:spPr>
            <a:xfrm>
              <a:off x="3062872" y="2453352"/>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latin typeface="Arial" pitchFamily="34" charset="0"/>
                  <a:cs typeface="Arial" pitchFamily="34" charset="0"/>
                </a:rPr>
                <a:t>Ademhaling</a:t>
              </a:r>
              <a:r>
                <a:rPr lang="en-US" sz="2100" b="1" dirty="0">
                  <a:latin typeface="Arial" pitchFamily="34" charset="0"/>
                  <a:cs typeface="Arial" pitchFamily="34" charset="0"/>
                </a:rPr>
                <a:t> </a:t>
              </a:r>
              <a:r>
                <a:rPr lang="en-US" sz="2100" b="1" dirty="0" err="1">
                  <a:latin typeface="Arial" pitchFamily="34" charset="0"/>
                  <a:cs typeface="Arial" pitchFamily="34" charset="0"/>
                </a:rPr>
                <a:t>niet</a:t>
              </a:r>
              <a:r>
                <a:rPr lang="en-US" sz="2100" b="1" dirty="0">
                  <a:latin typeface="Arial" pitchFamily="34" charset="0"/>
                  <a:cs typeface="Arial" pitchFamily="34" charset="0"/>
                </a:rPr>
                <a:t> </a:t>
              </a:r>
              <a:r>
                <a:rPr lang="en-US" sz="2100" b="1" dirty="0" err="1">
                  <a:latin typeface="Arial" pitchFamily="34" charset="0"/>
                  <a:cs typeface="Arial" pitchFamily="34" charset="0"/>
                </a:rPr>
                <a:t>normaal</a:t>
              </a:r>
              <a:endParaRPr lang="en-US" sz="2100" b="1" dirty="0">
                <a:latin typeface="Arial" pitchFamily="34" charset="0"/>
                <a:cs typeface="Arial" pitchFamily="34" charset="0"/>
              </a:endParaRPr>
            </a:p>
          </p:txBody>
        </p:sp>
        <p:sp>
          <p:nvSpPr>
            <p:cNvPr id="8" name="Rounded Rectangle 27">
              <a:extLst>
                <a:ext uri="{FF2B5EF4-FFF2-40B4-BE49-F238E27FC236}">
                  <a16:creationId xmlns:a16="http://schemas.microsoft.com/office/drawing/2014/main" id="{F7D1BEE9-E2A5-4BAA-8836-B59D50AFF386}"/>
                </a:ext>
              </a:extLst>
            </p:cNvPr>
            <p:cNvSpPr>
              <a:spLocks noChangeAspect="1"/>
            </p:cNvSpPr>
            <p:nvPr/>
          </p:nvSpPr>
          <p:spPr>
            <a:xfrm>
              <a:off x="3062872" y="3839300"/>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Ga door 30:2</a:t>
              </a:r>
            </a:p>
          </p:txBody>
        </p:sp>
        <p:sp>
          <p:nvSpPr>
            <p:cNvPr id="9" name="Rounded Rectangle 27">
              <a:extLst>
                <a:ext uri="{FF2B5EF4-FFF2-40B4-BE49-F238E27FC236}">
                  <a16:creationId xmlns:a16="http://schemas.microsoft.com/office/drawing/2014/main" id="{F8335EAB-BEAC-4D79-A9E7-8501C7DA2D05}"/>
                </a:ext>
              </a:extLst>
            </p:cNvPr>
            <p:cNvSpPr>
              <a:spLocks/>
            </p:cNvSpPr>
            <p:nvPr/>
          </p:nvSpPr>
          <p:spPr>
            <a:xfrm>
              <a:off x="3062872" y="4368203"/>
              <a:ext cx="3545452" cy="828106"/>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itchFamily="34" charset="0"/>
                  <a:cs typeface="Arial" pitchFamily="34" charset="0"/>
                </a:rPr>
                <a:t>Activeer</a:t>
              </a:r>
              <a:r>
                <a:rPr lang="en-US" sz="2200" b="1" dirty="0">
                  <a:latin typeface="Arial" pitchFamily="34" charset="0"/>
                  <a:cs typeface="Arial" pitchFamily="34" charset="0"/>
                </a:rPr>
                <a:t> AED, </a:t>
              </a:r>
            </a:p>
            <a:p>
              <a:pPr algn="ctr"/>
              <a:r>
                <a:rPr lang="en-US" sz="2200" b="1" dirty="0" err="1">
                  <a:latin typeface="Arial" pitchFamily="34" charset="0"/>
                  <a:cs typeface="Arial" pitchFamily="34" charset="0"/>
                </a:rPr>
                <a:t>zodra</a:t>
              </a:r>
              <a:r>
                <a:rPr lang="en-US" sz="2200" b="1" dirty="0">
                  <a:latin typeface="Arial" pitchFamily="34" charset="0"/>
                  <a:cs typeface="Arial" pitchFamily="34" charset="0"/>
                </a:rPr>
                <a:t> </a:t>
              </a:r>
              <a:r>
                <a:rPr lang="en-US" sz="2200" b="1" dirty="0" err="1">
                  <a:latin typeface="Arial" pitchFamily="34" charset="0"/>
                  <a:cs typeface="Arial" pitchFamily="34" charset="0"/>
                </a:rPr>
                <a:t>deze</a:t>
              </a:r>
              <a:r>
                <a:rPr lang="en-US" sz="2200" b="1" dirty="0">
                  <a:latin typeface="Arial" pitchFamily="34" charset="0"/>
                  <a:cs typeface="Arial" pitchFamily="34" charset="0"/>
                </a:rPr>
                <a:t> </a:t>
              </a:r>
              <a:r>
                <a:rPr lang="en-US" sz="2200" b="1" dirty="0" err="1">
                  <a:latin typeface="Arial" pitchFamily="34" charset="0"/>
                  <a:cs typeface="Arial" pitchFamily="34" charset="0"/>
                </a:rPr>
                <a:t>er</a:t>
              </a:r>
              <a:r>
                <a:rPr lang="en-US" sz="2200" b="1" dirty="0">
                  <a:latin typeface="Arial" pitchFamily="34" charset="0"/>
                  <a:cs typeface="Arial" pitchFamily="34" charset="0"/>
                </a:rPr>
                <a:t> is</a:t>
              </a:r>
            </a:p>
          </p:txBody>
        </p:sp>
        <p:sp>
          <p:nvSpPr>
            <p:cNvPr id="10" name="Pijl: omlaag 9">
              <a:extLst>
                <a:ext uri="{FF2B5EF4-FFF2-40B4-BE49-F238E27FC236}">
                  <a16:creationId xmlns:a16="http://schemas.microsoft.com/office/drawing/2014/main" id="{D003B8C7-B3B1-42BF-98CC-DAE8113564C8}"/>
                </a:ext>
              </a:extLst>
            </p:cNvPr>
            <p:cNvSpPr/>
            <p:nvPr/>
          </p:nvSpPr>
          <p:spPr>
            <a:xfrm>
              <a:off x="6622213" y="870106"/>
              <a:ext cx="852023" cy="4326203"/>
            </a:xfrm>
            <a:prstGeom prst="downArrow">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2200" b="1" dirty="0">
                  <a:latin typeface="Arial" panose="020B0604020202020204" pitchFamily="34" charset="0"/>
                  <a:cs typeface="Arial" panose="020B0604020202020204" pitchFamily="34" charset="0"/>
                </a:rPr>
                <a:t>Let op veiligheid</a:t>
              </a:r>
            </a:p>
          </p:txBody>
        </p:sp>
      </p:grpSp>
    </p:spTree>
    <p:extLst>
      <p:ext uri="{BB962C8B-B14F-4D97-AF65-F5344CB8AC3E}">
        <p14:creationId xmlns:p14="http://schemas.microsoft.com/office/powerpoint/2010/main" val="3932044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LET OP VEILIGHEID</a:t>
            </a:r>
            <a:endParaRPr lang="nl-NL" sz="2800" dirty="0"/>
          </a:p>
        </p:txBody>
      </p:sp>
      <p:grpSp>
        <p:nvGrpSpPr>
          <p:cNvPr id="15" name="Groep 14">
            <a:extLst>
              <a:ext uri="{FF2B5EF4-FFF2-40B4-BE49-F238E27FC236}">
                <a16:creationId xmlns:a16="http://schemas.microsoft.com/office/drawing/2014/main" id="{9DA08410-F6FF-422C-A8BB-1136780DAEF4}"/>
              </a:ext>
            </a:extLst>
          </p:cNvPr>
          <p:cNvGrpSpPr/>
          <p:nvPr/>
        </p:nvGrpSpPr>
        <p:grpSpPr>
          <a:xfrm>
            <a:off x="9161647" y="242002"/>
            <a:ext cx="2946144" cy="2971834"/>
            <a:chOff x="9161647" y="242002"/>
            <a:chExt cx="2946144" cy="2971834"/>
          </a:xfrm>
        </p:grpSpPr>
        <p:sp>
          <p:nvSpPr>
            <p:cNvPr id="6" name="Rounded Rectangle 18">
              <a:extLst>
                <a:ext uri="{FF2B5EF4-FFF2-40B4-BE49-F238E27FC236}">
                  <a16:creationId xmlns:a16="http://schemas.microsoft.com/office/drawing/2014/main" id="{7EF3BE30-0C2B-4985-8756-F81F129D5A68}"/>
                </a:ext>
              </a:extLst>
            </p:cNvPr>
            <p:cNvSpPr>
              <a:spLocks/>
            </p:cNvSpPr>
            <p:nvPr/>
          </p:nvSpPr>
          <p:spPr>
            <a:xfrm>
              <a:off x="9162017" y="1765733"/>
              <a:ext cx="2160000" cy="504401"/>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7" name="Rounded Rectangle 19">
              <a:extLst>
                <a:ext uri="{FF2B5EF4-FFF2-40B4-BE49-F238E27FC236}">
                  <a16:creationId xmlns:a16="http://schemas.microsoft.com/office/drawing/2014/main" id="{3A7935F3-67BC-479A-B1A4-F3F1922F0ED2}"/>
                </a:ext>
              </a:extLst>
            </p:cNvPr>
            <p:cNvSpPr>
              <a:spLocks/>
            </p:cNvSpPr>
            <p:nvPr/>
          </p:nvSpPr>
          <p:spPr>
            <a:xfrm>
              <a:off x="9162017" y="619754"/>
              <a:ext cx="2160000" cy="324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8" name="Rounded Rectangle 20">
              <a:extLst>
                <a:ext uri="{FF2B5EF4-FFF2-40B4-BE49-F238E27FC236}">
                  <a16:creationId xmlns:a16="http://schemas.microsoft.com/office/drawing/2014/main" id="{676D07C6-A24F-45F4-9F8C-908F29ACEBD1}"/>
                </a:ext>
              </a:extLst>
            </p:cNvPr>
            <p:cNvSpPr>
              <a:spLocks/>
            </p:cNvSpPr>
            <p:nvPr/>
          </p:nvSpPr>
          <p:spPr>
            <a:xfrm>
              <a:off x="9162017" y="1001747"/>
              <a:ext cx="2160000" cy="324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9" name="Rounded Rectangle 21">
              <a:extLst>
                <a:ext uri="{FF2B5EF4-FFF2-40B4-BE49-F238E27FC236}">
                  <a16:creationId xmlns:a16="http://schemas.microsoft.com/office/drawing/2014/main" id="{1146A931-0A34-4B26-BA17-22DC389E7BC2}"/>
                </a:ext>
              </a:extLst>
            </p:cNvPr>
            <p:cNvSpPr>
              <a:spLocks/>
            </p:cNvSpPr>
            <p:nvPr/>
          </p:nvSpPr>
          <p:spPr>
            <a:xfrm>
              <a:off x="9162572" y="242002"/>
              <a:ext cx="2160000" cy="324000"/>
            </a:xfrm>
            <a:prstGeom prst="roundRect">
              <a:avLst/>
            </a:prstGeom>
            <a:solidFill>
              <a:srgbClr val="005D9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10" name="Rounded Rectangle 22">
              <a:extLst>
                <a:ext uri="{FF2B5EF4-FFF2-40B4-BE49-F238E27FC236}">
                  <a16:creationId xmlns:a16="http://schemas.microsoft.com/office/drawing/2014/main" id="{30750123-ABCC-4A94-80C9-938E28BB41AC}"/>
                </a:ext>
              </a:extLst>
            </p:cNvPr>
            <p:cNvSpPr>
              <a:spLocks/>
            </p:cNvSpPr>
            <p:nvPr/>
          </p:nvSpPr>
          <p:spPr>
            <a:xfrm>
              <a:off x="9162017" y="1383740"/>
              <a:ext cx="2160000" cy="324000"/>
            </a:xfrm>
            <a:prstGeom prst="roundRect">
              <a:avLst/>
            </a:prstGeom>
            <a:solidFill>
              <a:srgbClr val="005D9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11" name="Rounded Rectangle 24">
              <a:extLst>
                <a:ext uri="{FF2B5EF4-FFF2-40B4-BE49-F238E27FC236}">
                  <a16:creationId xmlns:a16="http://schemas.microsoft.com/office/drawing/2014/main" id="{AA4B503A-B3F8-4E67-8735-DA45CC523273}"/>
                </a:ext>
              </a:extLst>
            </p:cNvPr>
            <p:cNvSpPr>
              <a:spLocks/>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12" name="Rounded Rectangle 24">
              <a:extLst>
                <a:ext uri="{FF2B5EF4-FFF2-40B4-BE49-F238E27FC236}">
                  <a16:creationId xmlns:a16="http://schemas.microsoft.com/office/drawing/2014/main" id="{1876167C-638A-4490-B2C9-4794A594BB0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13" name="Pijl: omlaag 12">
              <a:extLst>
                <a:ext uri="{FF2B5EF4-FFF2-40B4-BE49-F238E27FC236}">
                  <a16:creationId xmlns:a16="http://schemas.microsoft.com/office/drawing/2014/main" id="{73DBFC63-64D6-48E8-A138-719BFC0FDEC6}"/>
                </a:ext>
              </a:extLst>
            </p:cNvPr>
            <p:cNvSpPr>
              <a:spLocks noChangeAspect="1"/>
            </p:cNvSpPr>
            <p:nvPr/>
          </p:nvSpPr>
          <p:spPr>
            <a:xfrm>
              <a:off x="11411153" y="242002"/>
              <a:ext cx="696638" cy="2971834"/>
            </a:xfrm>
            <a:prstGeom prst="downArrow">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pic>
        <p:nvPicPr>
          <p:cNvPr id="14" name="Afbeelding 19">
            <a:extLst>
              <a:ext uri="{FF2B5EF4-FFF2-40B4-BE49-F238E27FC236}">
                <a16:creationId xmlns:a16="http://schemas.microsoft.com/office/drawing/2014/main" id="{E526AE54-C34B-4BDA-AC6F-5160C277E9CE}"/>
              </a:ext>
            </a:extLst>
          </p:cNvPr>
          <p:cNvPicPr>
            <a:picLocks noChangeAspect="1"/>
          </p:cNvPicPr>
          <p:nvPr/>
        </p:nvPicPr>
        <p:blipFill>
          <a:blip r:embed="rId2"/>
          <a:srcRect l="92" r="92"/>
          <a:stretch/>
        </p:blipFill>
        <p:spPr bwMode="auto">
          <a:xfrm>
            <a:off x="2035229" y="983026"/>
            <a:ext cx="5160673" cy="4916778"/>
          </a:xfrm>
          <a:prstGeom prst="rect">
            <a:avLst/>
          </a:prstGeom>
          <a:noFill/>
          <a:ln w="9525">
            <a:noFill/>
            <a:miter lim="800000"/>
            <a:headEnd/>
            <a:tailEnd/>
          </a:ln>
        </p:spPr>
      </p:pic>
    </p:spTree>
    <p:extLst>
      <p:ext uri="{BB962C8B-B14F-4D97-AF65-F5344CB8AC3E}">
        <p14:creationId xmlns:p14="http://schemas.microsoft.com/office/powerpoint/2010/main" val="374008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CONTROLEER BEWUSTZIJN</a:t>
            </a:r>
            <a:endParaRPr lang="nl-NL" sz="2800" dirty="0"/>
          </a:p>
        </p:txBody>
      </p:sp>
      <p:sp>
        <p:nvSpPr>
          <p:cNvPr id="15" name="Text Box 3">
            <a:extLst>
              <a:ext uri="{FF2B5EF4-FFF2-40B4-BE49-F238E27FC236}">
                <a16:creationId xmlns:a16="http://schemas.microsoft.com/office/drawing/2014/main" id="{E4A0B5E5-B925-4002-AE11-0EF0440F69DE}"/>
              </a:ext>
            </a:extLst>
          </p:cNvPr>
          <p:cNvSpPr txBox="1">
            <a:spLocks noChangeArrowheads="1"/>
          </p:cNvSpPr>
          <p:nvPr/>
        </p:nvSpPr>
        <p:spPr bwMode="auto">
          <a:xfrm>
            <a:off x="6096000" y="3276855"/>
            <a:ext cx="5495102" cy="2971834"/>
          </a:xfrm>
          <a:prstGeom prst="rect">
            <a:avLst/>
          </a:prstGeom>
          <a:noFill/>
          <a:ln w="9525">
            <a:noFill/>
            <a:miter lim="800000"/>
            <a:headEnd/>
            <a:tailEnd/>
          </a:ln>
        </p:spPr>
        <p:txBody>
          <a:bodyPr wrap="square" anchor="ctr" anchorCtr="0">
            <a:noAutofit/>
          </a:bodyPr>
          <a:lstStyle/>
          <a:p>
            <a:pPr marL="342900" indent="-342900">
              <a:spcBef>
                <a:spcPts val="1200"/>
              </a:spcBef>
              <a:buFont typeface="Arial"/>
              <a:buChar char="•"/>
            </a:pPr>
            <a:r>
              <a:rPr lang="en-GB" sz="2300" dirty="0" err="1">
                <a:latin typeface="Arial" panose="020B0604020202020204" pitchFamily="34" charset="0"/>
                <a:cs typeface="Arial" panose="020B0604020202020204" pitchFamily="34" charset="0"/>
              </a:rPr>
              <a:t>Schud</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voorzichtig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aan</a:t>
            </a:r>
            <a:r>
              <a:rPr lang="en-GB" sz="2300" dirty="0">
                <a:latin typeface="Arial" panose="020B0604020202020204" pitchFamily="34" charset="0"/>
                <a:cs typeface="Arial" panose="020B0604020202020204" pitchFamily="34" charset="0"/>
              </a:rPr>
              <a:t> de </a:t>
            </a:r>
            <a:r>
              <a:rPr lang="en-GB" sz="2300" dirty="0" err="1">
                <a:latin typeface="Arial" panose="020B0604020202020204" pitchFamily="34" charset="0"/>
                <a:cs typeface="Arial" panose="020B0604020202020204" pitchFamily="34" charset="0"/>
              </a:rPr>
              <a:t>schouders</a:t>
            </a:r>
            <a:endParaRPr lang="en-GB" sz="2300" dirty="0">
              <a:latin typeface="Arial" panose="020B0604020202020204" pitchFamily="34" charset="0"/>
              <a:cs typeface="Arial" panose="020B0604020202020204" pitchFamily="34" charset="0"/>
            </a:endParaRPr>
          </a:p>
          <a:p>
            <a:pPr marL="342900" indent="-342900">
              <a:spcBef>
                <a:spcPts val="1200"/>
              </a:spcBef>
              <a:buFont typeface="Arial"/>
              <a:buChar char="•"/>
            </a:pPr>
            <a:r>
              <a:rPr lang="en-GB" sz="2300" dirty="0" err="1">
                <a:latin typeface="Arial" panose="020B0604020202020204" pitchFamily="34" charset="0"/>
                <a:cs typeface="Arial" panose="020B0604020202020204" pitchFamily="34" charset="0"/>
              </a:rPr>
              <a:t>Vraag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Gaat</a:t>
            </a:r>
            <a:r>
              <a:rPr lang="en-GB" sz="2300" dirty="0">
                <a:latin typeface="Arial" panose="020B0604020202020204" pitchFamily="34" charset="0"/>
                <a:cs typeface="Arial" panose="020B0604020202020204" pitchFamily="34" charset="0"/>
              </a:rPr>
              <a:t> het?”</a:t>
            </a:r>
          </a:p>
          <a:p>
            <a:pPr marL="342900" indent="-342900">
              <a:spcBef>
                <a:spcPts val="1200"/>
              </a:spcBef>
              <a:buFont typeface="Arial"/>
              <a:buChar char="•"/>
            </a:pPr>
            <a:r>
              <a:rPr lang="en-GB" sz="2300" dirty="0" err="1">
                <a:latin typeface="Arial" panose="020B0604020202020204" pitchFamily="34" charset="0"/>
                <a:cs typeface="Arial" panose="020B0604020202020204" pitchFamily="34" charset="0"/>
              </a:rPr>
              <a:t>Indien</a:t>
            </a:r>
            <a:r>
              <a:rPr lang="en-GB" sz="2300" dirty="0">
                <a:latin typeface="Arial" panose="020B0604020202020204" pitchFamily="34" charset="0"/>
                <a:cs typeface="Arial" panose="020B0604020202020204" pitchFamily="34" charset="0"/>
              </a:rPr>
              <a:t> het </a:t>
            </a:r>
            <a:r>
              <a:rPr lang="en-GB" sz="2300" dirty="0" err="1">
                <a:latin typeface="Arial" panose="020B0604020202020204" pitchFamily="34" charset="0"/>
                <a:cs typeface="Arial" panose="020B0604020202020204" pitchFamily="34" charset="0"/>
              </a:rPr>
              <a:t>slachtoffer</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reageert</a:t>
            </a:r>
            <a:r>
              <a:rPr lang="en-GB" sz="2300" dirty="0">
                <a:latin typeface="Arial" panose="020B0604020202020204" pitchFamily="34" charset="0"/>
                <a:cs typeface="Arial" panose="020B0604020202020204" pitchFamily="34" charset="0"/>
              </a:rPr>
              <a:t>:</a:t>
            </a:r>
          </a:p>
          <a:p>
            <a:pPr marL="800100" lvl="1" indent="-342900">
              <a:spcBef>
                <a:spcPts val="600"/>
              </a:spcBef>
              <a:buFontTx/>
              <a:buChar char="-"/>
            </a:pPr>
            <a:r>
              <a:rPr lang="en-GB" sz="2300" i="1" dirty="0">
                <a:latin typeface="Arial" panose="020B0604020202020204" pitchFamily="34" charset="0"/>
                <a:cs typeface="Arial" panose="020B0604020202020204" pitchFamily="34" charset="0"/>
              </a:rPr>
              <a:t>Handel </a:t>
            </a:r>
            <a:r>
              <a:rPr lang="en-GB" sz="2300" i="1" dirty="0" err="1">
                <a:latin typeface="Arial" panose="020B0604020202020204" pitchFamily="34" charset="0"/>
                <a:cs typeface="Arial" panose="020B0604020202020204" pitchFamily="34" charset="0"/>
              </a:rPr>
              <a:t>naar</a:t>
            </a:r>
            <a:r>
              <a:rPr lang="en-GB" sz="2300" i="1" dirty="0">
                <a:latin typeface="Arial" panose="020B0604020202020204" pitchFamily="34" charset="0"/>
                <a:cs typeface="Arial" panose="020B0604020202020204" pitchFamily="34" charset="0"/>
              </a:rPr>
              <a:t> </a:t>
            </a:r>
            <a:r>
              <a:rPr lang="en-GB" sz="2300" i="1" dirty="0" err="1">
                <a:latin typeface="Arial" panose="020B0604020202020204" pitchFamily="34" charset="0"/>
                <a:cs typeface="Arial" panose="020B0604020202020204" pitchFamily="34" charset="0"/>
              </a:rPr>
              <a:t>bevindingen</a:t>
            </a:r>
            <a:endParaRPr lang="en-GB" sz="2300" i="1" dirty="0">
              <a:latin typeface="Arial" panose="020B0604020202020204" pitchFamily="34" charset="0"/>
              <a:cs typeface="Arial" panose="020B0604020202020204" pitchFamily="34" charset="0"/>
            </a:endParaRPr>
          </a:p>
          <a:p>
            <a:pPr marL="342900" indent="-342900">
              <a:spcBef>
                <a:spcPts val="1200"/>
              </a:spcBef>
              <a:buFont typeface="Arial"/>
              <a:buChar char="•"/>
            </a:pPr>
            <a:r>
              <a:rPr lang="en-GB" sz="2300" dirty="0" err="1">
                <a:latin typeface="Arial" panose="020B0604020202020204" pitchFamily="34" charset="0"/>
                <a:cs typeface="Arial" panose="020B0604020202020204" pitchFamily="34" charset="0"/>
              </a:rPr>
              <a:t>Indien</a:t>
            </a:r>
            <a:r>
              <a:rPr lang="en-GB" sz="2300" dirty="0">
                <a:latin typeface="Arial" panose="020B0604020202020204" pitchFamily="34" charset="0"/>
                <a:cs typeface="Arial" panose="020B0604020202020204" pitchFamily="34" charset="0"/>
              </a:rPr>
              <a:t> het </a:t>
            </a:r>
            <a:r>
              <a:rPr lang="en-GB" sz="2300" dirty="0" err="1">
                <a:latin typeface="Arial" panose="020B0604020202020204" pitchFamily="34" charset="0"/>
                <a:cs typeface="Arial" panose="020B0604020202020204" pitchFamily="34" charset="0"/>
              </a:rPr>
              <a:t>slachtoffer</a:t>
            </a:r>
            <a:r>
              <a:rPr lang="en-GB" sz="2300" dirty="0">
                <a:latin typeface="Arial" panose="020B0604020202020204" pitchFamily="34" charset="0"/>
                <a:cs typeface="Arial" panose="020B0604020202020204" pitchFamily="34" charset="0"/>
              </a:rPr>
              <a:t> </a:t>
            </a:r>
            <a:r>
              <a:rPr lang="en-GB" sz="2300" b="1" dirty="0" err="1">
                <a:latin typeface="Arial" panose="020B0604020202020204" pitchFamily="34" charset="0"/>
                <a:cs typeface="Arial" panose="020B0604020202020204" pitchFamily="34" charset="0"/>
              </a:rPr>
              <a:t>niet</a:t>
            </a:r>
            <a:r>
              <a:rPr lang="en-GB" sz="2300" b="1"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reageert</a:t>
            </a:r>
            <a:r>
              <a:rPr lang="en-GB" sz="2300" dirty="0">
                <a:latin typeface="Arial" panose="020B0604020202020204" pitchFamily="34" charset="0"/>
                <a:cs typeface="Arial" panose="020B0604020202020204" pitchFamily="34" charset="0"/>
              </a:rPr>
              <a:t>:</a:t>
            </a:r>
          </a:p>
          <a:p>
            <a:pPr marL="800100" lvl="1" indent="-342900">
              <a:spcBef>
                <a:spcPts val="600"/>
              </a:spcBef>
              <a:buFontTx/>
              <a:buChar char="-"/>
            </a:pPr>
            <a:r>
              <a:rPr lang="en-GB" sz="2300" i="1" dirty="0" err="1">
                <a:latin typeface="Arial" panose="020B0604020202020204" pitchFamily="34" charset="0"/>
                <a:cs typeface="Arial" panose="020B0604020202020204" pitchFamily="34" charset="0"/>
              </a:rPr>
              <a:t>Alarmeren</a:t>
            </a:r>
            <a:endParaRPr lang="en-GB" sz="2300" i="1" dirty="0">
              <a:latin typeface="Arial" panose="020B0604020202020204" pitchFamily="34" charset="0"/>
              <a:cs typeface="Arial" panose="020B0604020202020204" pitchFamily="34" charset="0"/>
            </a:endParaRPr>
          </a:p>
        </p:txBody>
      </p:sp>
      <p:pic>
        <p:nvPicPr>
          <p:cNvPr id="16" name="Afbeelding 15">
            <a:extLst>
              <a:ext uri="{FF2B5EF4-FFF2-40B4-BE49-F238E27FC236}">
                <a16:creationId xmlns:a16="http://schemas.microsoft.com/office/drawing/2014/main" id="{F735CB6C-6112-41EC-8ED2-30448FEF1D56}"/>
              </a:ext>
            </a:extLst>
          </p:cNvPr>
          <p:cNvPicPr>
            <a:picLocks noChangeAspect="1"/>
          </p:cNvPicPr>
          <p:nvPr/>
        </p:nvPicPr>
        <p:blipFill rotWithShape="1">
          <a:blip r:embed="rId3"/>
          <a:srcRect l="23573" b="2057"/>
          <a:stretch/>
        </p:blipFill>
        <p:spPr>
          <a:xfrm>
            <a:off x="1" y="1545740"/>
            <a:ext cx="5067240" cy="3761295"/>
          </a:xfrm>
          <a:prstGeom prst="rect">
            <a:avLst/>
          </a:prstGeom>
        </p:spPr>
      </p:pic>
      <p:grpSp>
        <p:nvGrpSpPr>
          <p:cNvPr id="5" name="Groep 4">
            <a:extLst>
              <a:ext uri="{FF2B5EF4-FFF2-40B4-BE49-F238E27FC236}">
                <a16:creationId xmlns:a16="http://schemas.microsoft.com/office/drawing/2014/main" id="{11118E68-C4F8-436F-A627-7EC46701A0F2}"/>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spTree>
    <p:extLst>
      <p:ext uri="{BB962C8B-B14F-4D97-AF65-F5344CB8AC3E}">
        <p14:creationId xmlns:p14="http://schemas.microsoft.com/office/powerpoint/2010/main" val="200422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CCE7A43-28A6-4EF3-8A06-502BA010CEE4}"/>
              </a:ext>
            </a:extLst>
          </p:cNvPr>
          <p:cNvSpPr txBox="1"/>
          <p:nvPr/>
        </p:nvSpPr>
        <p:spPr>
          <a:xfrm>
            <a:off x="1219899" y="252000"/>
            <a:ext cx="6094602" cy="523220"/>
          </a:xfrm>
          <a:prstGeom prst="rect">
            <a:avLst/>
          </a:prstGeom>
          <a:noFill/>
        </p:spPr>
        <p:txBody>
          <a:bodyPr wrap="square">
            <a:spAutoFit/>
          </a:bodyPr>
          <a:lstStyle/>
          <a:p>
            <a:pPr algn="ctr"/>
            <a:r>
              <a:rPr lang="nl-NL" sz="2800" b="1" kern="1200" dirty="0">
                <a:solidFill>
                  <a:srgbClr val="084077"/>
                </a:solidFill>
                <a:latin typeface="Arial" charset="0"/>
                <a:ea typeface="+mn-ea"/>
                <a:cs typeface="Arial" charset="0"/>
              </a:rPr>
              <a:t>(LAAT) 112 BELLEN + AED</a:t>
            </a:r>
            <a:endParaRPr lang="nl-NL" sz="2800" dirty="0"/>
          </a:p>
        </p:txBody>
      </p:sp>
      <p:grpSp>
        <p:nvGrpSpPr>
          <p:cNvPr id="2" name="Groep 1">
            <a:extLst>
              <a:ext uri="{FF2B5EF4-FFF2-40B4-BE49-F238E27FC236}">
                <a16:creationId xmlns:a16="http://schemas.microsoft.com/office/drawing/2014/main" id="{E2E52C29-A3E1-403C-8973-040645FD2195}"/>
              </a:ext>
            </a:extLst>
          </p:cNvPr>
          <p:cNvGrpSpPr/>
          <p:nvPr/>
        </p:nvGrpSpPr>
        <p:grpSpPr>
          <a:xfrm>
            <a:off x="9161647" y="242002"/>
            <a:ext cx="2946144" cy="2971834"/>
            <a:chOff x="9161647" y="242002"/>
            <a:chExt cx="2946144" cy="2971834"/>
          </a:xfrm>
        </p:grpSpPr>
        <p:sp>
          <p:nvSpPr>
            <p:cNvPr id="18" name="Rounded Rectangle 18">
              <a:extLst>
                <a:ext uri="{FF2B5EF4-FFF2-40B4-BE49-F238E27FC236}">
                  <a16:creationId xmlns:a16="http://schemas.microsoft.com/office/drawing/2014/main" id="{3D690819-10B9-41BF-8131-68C64A825958}"/>
                </a:ext>
              </a:extLst>
            </p:cNvPr>
            <p:cNvSpPr>
              <a:spLocks/>
            </p:cNvSpPr>
            <p:nvPr/>
          </p:nvSpPr>
          <p:spPr>
            <a:xfrm>
              <a:off x="9162017" y="1765733"/>
              <a:ext cx="2160000" cy="504401"/>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borstcompressies</a:t>
              </a: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19" name="Rounded Rectangle 19">
              <a:extLst>
                <a:ext uri="{FF2B5EF4-FFF2-40B4-BE49-F238E27FC236}">
                  <a16:creationId xmlns:a16="http://schemas.microsoft.com/office/drawing/2014/main" id="{79FD4A20-34AC-4165-B782-F1E6C09F313A}"/>
                </a:ext>
              </a:extLst>
            </p:cNvPr>
            <p:cNvSpPr>
              <a:spLocks/>
            </p:cNvSpPr>
            <p:nvPr/>
          </p:nvSpPr>
          <p:spPr>
            <a:xfrm>
              <a:off x="9162017" y="619754"/>
              <a:ext cx="2160000" cy="32400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a:t>
              </a:r>
              <a:r>
                <a:rPr lang="en-US" sz="1200" b="1" dirty="0" err="1">
                  <a:latin typeface="Arial" pitchFamily="34" charset="0"/>
                  <a:cs typeface="Arial" pitchFamily="34" charset="0"/>
                </a:rPr>
                <a:t>Laat</a:t>
              </a:r>
              <a:r>
                <a:rPr lang="en-US" sz="1200" b="1" dirty="0">
                  <a:latin typeface="Arial" pitchFamily="34" charset="0"/>
                  <a:cs typeface="Arial" pitchFamily="34" charset="0"/>
                </a:rPr>
                <a:t>) 112 </a:t>
              </a:r>
              <a:r>
                <a:rPr lang="en-US" sz="1200" b="1" dirty="0" err="1">
                  <a:latin typeface="Arial" pitchFamily="34" charset="0"/>
                  <a:cs typeface="Arial" pitchFamily="34" charset="0"/>
                </a:rPr>
                <a:t>bellen</a:t>
              </a:r>
              <a:r>
                <a:rPr lang="en-US" sz="1200" b="1" dirty="0">
                  <a:latin typeface="Arial" pitchFamily="34" charset="0"/>
                  <a:cs typeface="Arial" pitchFamily="34" charset="0"/>
                </a:rPr>
                <a:t> + AED</a:t>
              </a:r>
            </a:p>
          </p:txBody>
        </p:sp>
        <p:sp>
          <p:nvSpPr>
            <p:cNvPr id="20" name="Rounded Rectangle 20">
              <a:extLst>
                <a:ext uri="{FF2B5EF4-FFF2-40B4-BE49-F238E27FC236}">
                  <a16:creationId xmlns:a16="http://schemas.microsoft.com/office/drawing/2014/main" id="{A6BDBB0E-484F-4B53-AF6B-5526EB19A9CC}"/>
                </a:ext>
              </a:extLst>
            </p:cNvPr>
            <p:cNvSpPr>
              <a:spLocks/>
            </p:cNvSpPr>
            <p:nvPr/>
          </p:nvSpPr>
          <p:spPr>
            <a:xfrm>
              <a:off x="9162017" y="1001747"/>
              <a:ext cx="2160000" cy="32400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Open </a:t>
              </a:r>
              <a:r>
                <a:rPr lang="en-US" sz="1200" b="1" dirty="0" err="1">
                  <a:latin typeface="Arial" pitchFamily="34" charset="0"/>
                  <a:cs typeface="Arial" pitchFamily="34" charset="0"/>
                </a:rPr>
                <a:t>luchtweg</a:t>
              </a:r>
              <a:endParaRPr lang="en-US" sz="1200" b="1" dirty="0">
                <a:latin typeface="Arial" pitchFamily="34" charset="0"/>
                <a:cs typeface="Arial" pitchFamily="34" charset="0"/>
              </a:endParaRPr>
            </a:p>
          </p:txBody>
        </p:sp>
        <p:sp>
          <p:nvSpPr>
            <p:cNvPr id="21" name="Rounded Rectangle 21">
              <a:extLst>
                <a:ext uri="{FF2B5EF4-FFF2-40B4-BE49-F238E27FC236}">
                  <a16:creationId xmlns:a16="http://schemas.microsoft.com/office/drawing/2014/main" id="{EF7EB1B1-792B-411A-A163-63AF9803D689}"/>
                </a:ext>
              </a:extLst>
            </p:cNvPr>
            <p:cNvSpPr>
              <a:spLocks/>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Slachtoffer</a:t>
              </a:r>
              <a:r>
                <a:rPr lang="en-US" sz="1200" b="1" dirty="0">
                  <a:latin typeface="Arial" pitchFamily="34" charset="0"/>
                  <a:cs typeface="Arial" pitchFamily="34" charset="0"/>
                </a:rPr>
                <a:t> </a:t>
              </a:r>
              <a:r>
                <a:rPr lang="en-US" sz="1200" b="1" dirty="0" err="1">
                  <a:latin typeface="Arial" pitchFamily="34" charset="0"/>
                  <a:cs typeface="Arial" pitchFamily="34" charset="0"/>
                </a:rPr>
                <a:t>reageert</a:t>
              </a:r>
              <a:r>
                <a:rPr lang="en-US" sz="1200" b="1" dirty="0">
                  <a:latin typeface="Arial" pitchFamily="34" charset="0"/>
                  <a:cs typeface="Arial" pitchFamily="34" charset="0"/>
                </a:rPr>
                <a:t> </a:t>
              </a:r>
              <a:r>
                <a:rPr lang="en-US" sz="1200" b="1" dirty="0" err="1">
                  <a:latin typeface="Arial" pitchFamily="34" charset="0"/>
                  <a:cs typeface="Arial" pitchFamily="34" charset="0"/>
                </a:rPr>
                <a:t>niet</a:t>
              </a:r>
              <a:endParaRPr lang="en-US" sz="1200" b="1" dirty="0">
                <a:latin typeface="Arial" pitchFamily="34" charset="0"/>
                <a:cs typeface="Arial" pitchFamily="34" charset="0"/>
              </a:endParaRPr>
            </a:p>
          </p:txBody>
        </p:sp>
        <p:sp>
          <p:nvSpPr>
            <p:cNvPr id="22" name="Rounded Rectangle 22">
              <a:extLst>
                <a:ext uri="{FF2B5EF4-FFF2-40B4-BE49-F238E27FC236}">
                  <a16:creationId xmlns:a16="http://schemas.microsoft.com/office/drawing/2014/main" id="{942A4A83-5A97-4183-920C-E736C6CFB90A}"/>
                </a:ext>
              </a:extLst>
            </p:cNvPr>
            <p:cNvSpPr>
              <a:spLocks/>
            </p:cNvSpPr>
            <p:nvPr/>
          </p:nvSpPr>
          <p:spPr>
            <a:xfrm>
              <a:off x="9162017" y="1383740"/>
              <a:ext cx="2160000" cy="324000"/>
            </a:xfrm>
            <a:prstGeom prst="roundRect">
              <a:avLst/>
            </a:prstGeom>
            <a:solidFill>
              <a:srgbClr val="005D9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latin typeface="Arial" pitchFamily="34" charset="0"/>
                  <a:cs typeface="Arial" pitchFamily="34" charset="0"/>
                </a:rPr>
                <a:t>Ademhaling</a:t>
              </a:r>
              <a:r>
                <a:rPr lang="en-US" sz="1100" b="1" dirty="0">
                  <a:latin typeface="Arial" pitchFamily="34" charset="0"/>
                  <a:cs typeface="Arial" pitchFamily="34" charset="0"/>
                </a:rPr>
                <a:t> </a:t>
              </a:r>
              <a:r>
                <a:rPr lang="en-US" sz="1100" b="1" dirty="0" err="1">
                  <a:latin typeface="Arial" pitchFamily="34" charset="0"/>
                  <a:cs typeface="Arial" pitchFamily="34" charset="0"/>
                </a:rPr>
                <a:t>niet</a:t>
              </a:r>
              <a:r>
                <a:rPr lang="en-US" sz="1100" b="1" dirty="0">
                  <a:latin typeface="Arial" pitchFamily="34" charset="0"/>
                  <a:cs typeface="Arial" pitchFamily="34" charset="0"/>
                </a:rPr>
                <a:t> </a:t>
              </a:r>
              <a:r>
                <a:rPr lang="en-US" sz="1100" b="1" dirty="0" err="1">
                  <a:latin typeface="Arial" pitchFamily="34" charset="0"/>
                  <a:cs typeface="Arial" pitchFamily="34" charset="0"/>
                </a:rPr>
                <a:t>normaal</a:t>
              </a:r>
              <a:endParaRPr lang="en-US" sz="1100" b="1" dirty="0">
                <a:latin typeface="Arial" pitchFamily="34" charset="0"/>
                <a:cs typeface="Arial" pitchFamily="34" charset="0"/>
              </a:endParaRPr>
            </a:p>
          </p:txBody>
        </p:sp>
        <p:sp>
          <p:nvSpPr>
            <p:cNvPr id="23" name="Rounded Rectangle 24">
              <a:extLst>
                <a:ext uri="{FF2B5EF4-FFF2-40B4-BE49-F238E27FC236}">
                  <a16:creationId xmlns:a16="http://schemas.microsoft.com/office/drawing/2014/main" id="{361FE07D-01FD-46BB-816D-F0ADD2BCCE45}"/>
                </a:ext>
              </a:extLst>
            </p:cNvPr>
            <p:cNvSpPr>
              <a:spLocks/>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Ga door 30:2</a:t>
              </a:r>
            </a:p>
          </p:txBody>
        </p:sp>
        <p:sp>
          <p:nvSpPr>
            <p:cNvPr id="24" name="Rounded Rectangle 24">
              <a:extLst>
                <a:ext uri="{FF2B5EF4-FFF2-40B4-BE49-F238E27FC236}">
                  <a16:creationId xmlns:a16="http://schemas.microsoft.com/office/drawing/2014/main" id="{C52AF1C0-5722-4EB0-A87F-6382907906C7}"/>
                </a:ext>
              </a:extLst>
            </p:cNvPr>
            <p:cNvSpPr>
              <a:spLocks/>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latin typeface="Arial" pitchFamily="34" charset="0"/>
                  <a:cs typeface="Arial" pitchFamily="34" charset="0"/>
                </a:rPr>
                <a:t>Activeer</a:t>
              </a:r>
              <a:r>
                <a:rPr lang="en-US" sz="1200" b="1" dirty="0">
                  <a:latin typeface="Arial" pitchFamily="34" charset="0"/>
                  <a:cs typeface="Arial" pitchFamily="34" charset="0"/>
                </a:rPr>
                <a:t> AED,</a:t>
              </a:r>
            </a:p>
            <a:p>
              <a:pPr algn="ctr"/>
              <a:r>
                <a:rPr lang="en-US" sz="1200" b="1" dirty="0" err="1">
                  <a:latin typeface="Arial" pitchFamily="34" charset="0"/>
                  <a:cs typeface="Arial" pitchFamily="34" charset="0"/>
                </a:rPr>
                <a:t>zodra</a:t>
              </a:r>
              <a:r>
                <a:rPr lang="en-US" sz="1200" b="1" dirty="0">
                  <a:latin typeface="Arial" pitchFamily="34" charset="0"/>
                  <a:cs typeface="Arial" pitchFamily="34" charset="0"/>
                </a:rPr>
                <a:t> </a:t>
              </a:r>
              <a:r>
                <a:rPr lang="en-US" sz="1200" b="1" dirty="0" err="1">
                  <a:latin typeface="Arial" pitchFamily="34" charset="0"/>
                  <a:cs typeface="Arial" pitchFamily="34" charset="0"/>
                </a:rPr>
                <a:t>deze</a:t>
              </a:r>
              <a:r>
                <a:rPr lang="en-US" sz="1200" b="1" dirty="0">
                  <a:latin typeface="Arial" pitchFamily="34" charset="0"/>
                  <a:cs typeface="Arial" pitchFamily="34" charset="0"/>
                </a:rPr>
                <a:t> </a:t>
              </a:r>
              <a:r>
                <a:rPr lang="en-US" sz="1200" b="1" dirty="0" err="1">
                  <a:latin typeface="Arial" pitchFamily="34" charset="0"/>
                  <a:cs typeface="Arial" pitchFamily="34" charset="0"/>
                </a:rPr>
                <a:t>er</a:t>
              </a:r>
              <a:r>
                <a:rPr lang="en-US" sz="1200" b="1" dirty="0">
                  <a:latin typeface="Arial" pitchFamily="34" charset="0"/>
                  <a:cs typeface="Arial" pitchFamily="34" charset="0"/>
                </a:rPr>
                <a:t> is</a:t>
              </a:r>
            </a:p>
          </p:txBody>
        </p:sp>
        <p:sp>
          <p:nvSpPr>
            <p:cNvPr id="25" name="Pijl: omlaag 24">
              <a:extLst>
                <a:ext uri="{FF2B5EF4-FFF2-40B4-BE49-F238E27FC236}">
                  <a16:creationId xmlns:a16="http://schemas.microsoft.com/office/drawing/2014/main" id="{0B189D8A-B35E-426F-9A1E-74F9EA596D78}"/>
                </a:ext>
              </a:extLst>
            </p:cNvPr>
            <p:cNvSpPr>
              <a:spLocks noChangeAspect="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dirty="0">
                  <a:latin typeface="Arial" panose="020B0604020202020204" pitchFamily="34" charset="0"/>
                  <a:cs typeface="Arial" panose="020B0604020202020204" pitchFamily="34" charset="0"/>
                </a:rPr>
                <a:t>Let op veiligheid</a:t>
              </a:r>
            </a:p>
          </p:txBody>
        </p:sp>
      </p:grpSp>
      <p:sp>
        <p:nvSpPr>
          <p:cNvPr id="14" name="Text Box 3">
            <a:extLst>
              <a:ext uri="{FF2B5EF4-FFF2-40B4-BE49-F238E27FC236}">
                <a16:creationId xmlns:a16="http://schemas.microsoft.com/office/drawing/2014/main" id="{92CEF2CF-57DA-4C34-905A-C693A9ACE47D}"/>
              </a:ext>
            </a:extLst>
          </p:cNvPr>
          <p:cNvSpPr txBox="1">
            <a:spLocks noChangeArrowheads="1"/>
          </p:cNvSpPr>
          <p:nvPr/>
        </p:nvSpPr>
        <p:spPr bwMode="auto">
          <a:xfrm>
            <a:off x="6096000" y="3213836"/>
            <a:ext cx="4498109" cy="2971834"/>
          </a:xfrm>
          <a:prstGeom prst="rect">
            <a:avLst/>
          </a:prstGeom>
          <a:noFill/>
          <a:ln w="9525">
            <a:noFill/>
            <a:miter lim="800000"/>
            <a:headEnd/>
            <a:tailEnd/>
          </a:ln>
        </p:spPr>
        <p:txBody>
          <a:bodyPr wrap="square" anchor="ctr" anchorCtr="0">
            <a:noAutofit/>
          </a:bodyPr>
          <a:lstStyle/>
          <a:p>
            <a:pPr marL="342900" indent="-342900">
              <a:spcBef>
                <a:spcPts val="1600"/>
              </a:spcBef>
              <a:buFont typeface="Arial"/>
              <a:buChar char="•"/>
            </a:pPr>
            <a:r>
              <a:rPr lang="en-GB" sz="2400" dirty="0">
                <a:latin typeface="Arial" panose="020B0604020202020204" pitchFamily="34" charset="0"/>
                <a:cs typeface="Arial" panose="020B0604020202020204" pitchFamily="34" charset="0"/>
              </a:rPr>
              <a:t>Leg de </a:t>
            </a:r>
            <a:r>
              <a:rPr lang="en-GB" sz="2400" dirty="0" err="1">
                <a:latin typeface="Arial" panose="020B0604020202020204" pitchFamily="34" charset="0"/>
                <a:cs typeface="Arial" panose="020B0604020202020204" pitchFamily="34" charset="0"/>
              </a:rPr>
              <a:t>telefoon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naast</a:t>
            </a:r>
            <a:r>
              <a:rPr lang="en-GB" sz="2400" dirty="0">
                <a:latin typeface="Arial" panose="020B0604020202020204" pitchFamily="34" charset="0"/>
                <a:cs typeface="Arial" panose="020B0604020202020204" pitchFamily="34" charset="0"/>
              </a:rPr>
              <a:t> het </a:t>
            </a:r>
            <a:r>
              <a:rPr lang="en-GB" sz="2400" dirty="0" err="1">
                <a:latin typeface="Arial" panose="020B0604020202020204" pitchFamily="34" charset="0"/>
                <a:cs typeface="Arial" panose="020B0604020202020204" pitchFamily="34" charset="0"/>
              </a:rPr>
              <a:t>slachtoffer</a:t>
            </a:r>
            <a:r>
              <a:rPr lang="en-GB" sz="2400" dirty="0">
                <a:latin typeface="Arial" panose="020B0604020202020204" pitchFamily="34" charset="0"/>
                <a:cs typeface="Arial" panose="020B0604020202020204" pitchFamily="34" charset="0"/>
              </a:rPr>
              <a:t> (op de </a:t>
            </a:r>
            <a:r>
              <a:rPr lang="en-GB" sz="2400" dirty="0" err="1">
                <a:latin typeface="Arial" panose="020B0604020202020204" pitchFamily="34" charset="0"/>
                <a:cs typeface="Arial" panose="020B0604020202020204" pitchFamily="34" charset="0"/>
              </a:rPr>
              <a:t>luidspreker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functie</a:t>
            </a:r>
            <a:r>
              <a:rPr lang="en-GB" sz="2400" dirty="0">
                <a:latin typeface="Arial" panose="020B0604020202020204" pitchFamily="34" charset="0"/>
                <a:cs typeface="Arial" panose="020B0604020202020204" pitchFamily="34" charset="0"/>
              </a:rPr>
              <a:t>)</a:t>
            </a:r>
          </a:p>
          <a:p>
            <a:pPr marL="342900" indent="-342900">
              <a:spcBef>
                <a:spcPts val="1600"/>
              </a:spcBef>
              <a:buFont typeface="Arial"/>
              <a:buChar char="•"/>
            </a:pPr>
            <a:r>
              <a:rPr lang="en-GB" sz="2400" dirty="0" err="1">
                <a:latin typeface="Arial" panose="020B0604020202020204" pitchFamily="34" charset="0"/>
                <a:cs typeface="Arial" panose="020B0604020202020204" pitchFamily="34" charset="0"/>
              </a:rPr>
              <a:t>Volg</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instructies</a:t>
            </a:r>
            <a:r>
              <a:rPr lang="en-GB" sz="2400" dirty="0">
                <a:latin typeface="Arial" panose="020B0604020202020204" pitchFamily="34" charset="0"/>
                <a:cs typeface="Arial" panose="020B0604020202020204" pitchFamily="34" charset="0"/>
              </a:rPr>
              <a:t> van de centralist</a:t>
            </a:r>
          </a:p>
        </p:txBody>
      </p:sp>
      <p:pic>
        <p:nvPicPr>
          <p:cNvPr id="17" name="Afbeelding 16">
            <a:extLst>
              <a:ext uri="{FF2B5EF4-FFF2-40B4-BE49-F238E27FC236}">
                <a16:creationId xmlns:a16="http://schemas.microsoft.com/office/drawing/2014/main" id="{4E4C445F-7F37-48A4-9905-419189F88D9E}"/>
              </a:ext>
            </a:extLst>
          </p:cNvPr>
          <p:cNvPicPr>
            <a:picLocks noChangeAspect="1"/>
          </p:cNvPicPr>
          <p:nvPr/>
        </p:nvPicPr>
        <p:blipFill rotWithShape="1">
          <a:blip r:embed="rId2"/>
          <a:srcRect l="20213"/>
          <a:stretch/>
        </p:blipFill>
        <p:spPr>
          <a:xfrm>
            <a:off x="1" y="1545740"/>
            <a:ext cx="4534970" cy="3640856"/>
          </a:xfrm>
          <a:prstGeom prst="rect">
            <a:avLst/>
          </a:prstGeom>
        </p:spPr>
      </p:pic>
    </p:spTree>
    <p:extLst>
      <p:ext uri="{BB962C8B-B14F-4D97-AF65-F5344CB8AC3E}">
        <p14:creationId xmlns:p14="http://schemas.microsoft.com/office/powerpoint/2010/main" val="412800280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1207</Words>
  <Application>Microsoft Office PowerPoint</Application>
  <PresentationFormat>Breedbeeld</PresentationFormat>
  <Paragraphs>283</Paragraphs>
  <Slides>36</Slides>
  <Notes>3</Notes>
  <HiddenSlides>0</HiddenSlides>
  <MMClips>6</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36</vt:i4>
      </vt:variant>
    </vt:vector>
  </HeadingPairs>
  <TitlesOfParts>
    <vt:vector size="41" baseType="lpstr">
      <vt:lpstr>Arial</vt:lpstr>
      <vt:lpstr>Calibri</vt:lpstr>
      <vt:lpstr>Wingdings</vt:lpstr>
      <vt:lpstr>Kantoorthema</vt:lpstr>
      <vt:lpstr>Aangepast 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Martijn | Reanimatie Raad</dc:creator>
  <cp:lastModifiedBy>Frank | Reanimatie Raad</cp:lastModifiedBy>
  <cp:revision>60</cp:revision>
  <dcterms:created xsi:type="dcterms:W3CDTF">2021-06-08T15:16:41Z</dcterms:created>
  <dcterms:modified xsi:type="dcterms:W3CDTF">2025-04-07T09:42:59Z</dcterms:modified>
</cp:coreProperties>
</file>