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192_5DF77976.xml" ContentType="application/vnd.ms-powerpoint.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2" r:id="rId5"/>
    <p:sldMasterId id="2147483650" r:id="rId6"/>
  </p:sldMasterIdLst>
  <p:notesMasterIdLst>
    <p:notesMasterId r:id="rId114"/>
  </p:notesMasterIdLst>
  <p:sldIdLst>
    <p:sldId id="256" r:id="rId7"/>
    <p:sldId id="293" r:id="rId8"/>
    <p:sldId id="362" r:id="rId9"/>
    <p:sldId id="258" r:id="rId10"/>
    <p:sldId id="275" r:id="rId11"/>
    <p:sldId id="261" r:id="rId12"/>
    <p:sldId id="262" r:id="rId13"/>
    <p:sldId id="263" r:id="rId14"/>
    <p:sldId id="264" r:id="rId15"/>
    <p:sldId id="265" r:id="rId16"/>
    <p:sldId id="267" r:id="rId17"/>
    <p:sldId id="268" r:id="rId18"/>
    <p:sldId id="271" r:id="rId19"/>
    <p:sldId id="272" r:id="rId20"/>
    <p:sldId id="277" r:id="rId21"/>
    <p:sldId id="297" r:id="rId22"/>
    <p:sldId id="454" r:id="rId23"/>
    <p:sldId id="301" r:id="rId24"/>
    <p:sldId id="385" r:id="rId25"/>
    <p:sldId id="371" r:id="rId26"/>
    <p:sldId id="372" r:id="rId27"/>
    <p:sldId id="373" r:id="rId28"/>
    <p:sldId id="374" r:id="rId29"/>
    <p:sldId id="375" r:id="rId30"/>
    <p:sldId id="376" r:id="rId31"/>
    <p:sldId id="377" r:id="rId32"/>
    <p:sldId id="378" r:id="rId33"/>
    <p:sldId id="379" r:id="rId34"/>
    <p:sldId id="380" r:id="rId35"/>
    <p:sldId id="381" r:id="rId36"/>
    <p:sldId id="382" r:id="rId37"/>
    <p:sldId id="383" r:id="rId38"/>
    <p:sldId id="386" r:id="rId39"/>
    <p:sldId id="388" r:id="rId40"/>
    <p:sldId id="389" r:id="rId41"/>
    <p:sldId id="390" r:id="rId42"/>
    <p:sldId id="391" r:id="rId43"/>
    <p:sldId id="392" r:id="rId44"/>
    <p:sldId id="400" r:id="rId45"/>
    <p:sldId id="393" r:id="rId46"/>
    <p:sldId id="394" r:id="rId47"/>
    <p:sldId id="395" r:id="rId48"/>
    <p:sldId id="397" r:id="rId49"/>
    <p:sldId id="398" r:id="rId50"/>
    <p:sldId id="399" r:id="rId51"/>
    <p:sldId id="455" r:id="rId52"/>
    <p:sldId id="417" r:id="rId53"/>
    <p:sldId id="418" r:id="rId54"/>
    <p:sldId id="419" r:id="rId55"/>
    <p:sldId id="420" r:id="rId56"/>
    <p:sldId id="421" r:id="rId57"/>
    <p:sldId id="422" r:id="rId58"/>
    <p:sldId id="423" r:id="rId59"/>
    <p:sldId id="424" r:id="rId60"/>
    <p:sldId id="425" r:id="rId61"/>
    <p:sldId id="426" r:id="rId62"/>
    <p:sldId id="427" r:id="rId63"/>
    <p:sldId id="428" r:id="rId64"/>
    <p:sldId id="429" r:id="rId65"/>
    <p:sldId id="430" r:id="rId66"/>
    <p:sldId id="431" r:id="rId67"/>
    <p:sldId id="432" r:id="rId68"/>
    <p:sldId id="433" r:id="rId69"/>
    <p:sldId id="434" r:id="rId70"/>
    <p:sldId id="435" r:id="rId71"/>
    <p:sldId id="456" r:id="rId72"/>
    <p:sldId id="317" r:id="rId73"/>
    <p:sldId id="318" r:id="rId74"/>
    <p:sldId id="291" r:id="rId75"/>
    <p:sldId id="319" r:id="rId76"/>
    <p:sldId id="402" r:id="rId77"/>
    <p:sldId id="320" r:id="rId78"/>
    <p:sldId id="321" r:id="rId79"/>
    <p:sldId id="278" r:id="rId80"/>
    <p:sldId id="457" r:id="rId81"/>
    <p:sldId id="322" r:id="rId82"/>
    <p:sldId id="436" r:id="rId83"/>
    <p:sldId id="437" r:id="rId84"/>
    <p:sldId id="438" r:id="rId85"/>
    <p:sldId id="439" r:id="rId86"/>
    <p:sldId id="440" r:id="rId87"/>
    <p:sldId id="441" r:id="rId88"/>
    <p:sldId id="442" r:id="rId89"/>
    <p:sldId id="308" r:id="rId90"/>
    <p:sldId id="443" r:id="rId91"/>
    <p:sldId id="444" r:id="rId92"/>
    <p:sldId id="445" r:id="rId93"/>
    <p:sldId id="446" r:id="rId94"/>
    <p:sldId id="447" r:id="rId95"/>
    <p:sldId id="448" r:id="rId96"/>
    <p:sldId id="449" r:id="rId97"/>
    <p:sldId id="450" r:id="rId98"/>
    <p:sldId id="451" r:id="rId99"/>
    <p:sldId id="452" r:id="rId100"/>
    <p:sldId id="453" r:id="rId101"/>
    <p:sldId id="458" r:id="rId102"/>
    <p:sldId id="335" r:id="rId103"/>
    <p:sldId id="405" r:id="rId104"/>
    <p:sldId id="406" r:id="rId105"/>
    <p:sldId id="407" r:id="rId106"/>
    <p:sldId id="408" r:id="rId107"/>
    <p:sldId id="409" r:id="rId108"/>
    <p:sldId id="459" r:id="rId109"/>
    <p:sldId id="403" r:id="rId110"/>
    <p:sldId id="336" r:id="rId111"/>
    <p:sldId id="337" r:id="rId112"/>
    <p:sldId id="460" r:id="rId113"/>
  </p:sldIdLst>
  <p:sldSz cx="12192000" cy="6858000"/>
  <p:notesSz cx="6858000" cy="9144000"/>
  <p:defaultText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dia" id="{819D485A-F9BB-43C6-9ED3-95CCB98A6A4C}">
          <p14:sldIdLst>
            <p14:sldId id="256"/>
          </p14:sldIdLst>
        </p14:section>
        <p14:section name="presentatie" id="{512C6950-C5D0-42BC-A7AD-0B571EBF85B5}">
          <p14:sldIdLst>
            <p14:sldId id="293"/>
            <p14:sldId id="362"/>
            <p14:sldId id="258"/>
            <p14:sldId id="275"/>
            <p14:sldId id="261"/>
            <p14:sldId id="262"/>
            <p14:sldId id="263"/>
            <p14:sldId id="264"/>
            <p14:sldId id="265"/>
            <p14:sldId id="267"/>
            <p14:sldId id="268"/>
            <p14:sldId id="271"/>
            <p14:sldId id="272"/>
            <p14:sldId id="277"/>
            <p14:sldId id="297"/>
            <p14:sldId id="454"/>
            <p14:sldId id="301"/>
            <p14:sldId id="385"/>
            <p14:sldId id="371"/>
            <p14:sldId id="372"/>
            <p14:sldId id="373"/>
            <p14:sldId id="374"/>
            <p14:sldId id="375"/>
            <p14:sldId id="376"/>
            <p14:sldId id="377"/>
            <p14:sldId id="378"/>
            <p14:sldId id="379"/>
            <p14:sldId id="380"/>
            <p14:sldId id="381"/>
            <p14:sldId id="382"/>
            <p14:sldId id="383"/>
            <p14:sldId id="386"/>
            <p14:sldId id="388"/>
            <p14:sldId id="389"/>
            <p14:sldId id="390"/>
            <p14:sldId id="391"/>
            <p14:sldId id="392"/>
            <p14:sldId id="400"/>
            <p14:sldId id="393"/>
            <p14:sldId id="394"/>
            <p14:sldId id="395"/>
            <p14:sldId id="397"/>
            <p14:sldId id="398"/>
            <p14:sldId id="399"/>
            <p14:sldId id="455"/>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56"/>
            <p14:sldId id="317"/>
            <p14:sldId id="318"/>
            <p14:sldId id="291"/>
            <p14:sldId id="319"/>
            <p14:sldId id="402"/>
            <p14:sldId id="320"/>
            <p14:sldId id="321"/>
            <p14:sldId id="278"/>
            <p14:sldId id="457"/>
            <p14:sldId id="322"/>
            <p14:sldId id="436"/>
            <p14:sldId id="437"/>
            <p14:sldId id="438"/>
            <p14:sldId id="439"/>
            <p14:sldId id="440"/>
            <p14:sldId id="441"/>
            <p14:sldId id="442"/>
            <p14:sldId id="308"/>
            <p14:sldId id="443"/>
            <p14:sldId id="444"/>
            <p14:sldId id="445"/>
            <p14:sldId id="446"/>
            <p14:sldId id="447"/>
            <p14:sldId id="448"/>
            <p14:sldId id="449"/>
            <p14:sldId id="450"/>
            <p14:sldId id="451"/>
            <p14:sldId id="452"/>
            <p14:sldId id="453"/>
            <p14:sldId id="458"/>
            <p14:sldId id="335"/>
            <p14:sldId id="405"/>
            <p14:sldId id="406"/>
            <p14:sldId id="407"/>
            <p14:sldId id="408"/>
            <p14:sldId id="409"/>
            <p14:sldId id="459"/>
            <p14:sldId id="403"/>
            <p14:sldId id="336"/>
            <p14:sldId id="337"/>
            <p14:sldId id="46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EDD78D-287A-B5A7-CD0C-43D73258976F}" name="Martijn | Reanimatie Raad" initials="M|RR" userId="S::maas@reanimatieraad.nl::e63f217c-86df-4374-ab6b-660d3de8747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tijn | Reanimatie Raad" initials="M|RR" lastIdx="2" clrIdx="0">
    <p:extLst>
      <p:ext uri="{19B8F6BF-5375-455C-9EA6-DF929625EA0E}">
        <p15:presenceInfo xmlns:p15="http://schemas.microsoft.com/office/powerpoint/2012/main" userId="S::maas@reanimatieraad.nl::e63f217c-86df-4374-ab6b-660d3de874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C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83041" autoAdjust="0"/>
  </p:normalViewPr>
  <p:slideViewPr>
    <p:cSldViewPr snapToGrid="0">
      <p:cViewPr varScale="1">
        <p:scale>
          <a:sx n="105" d="100"/>
          <a:sy n="105" d="100"/>
        </p:scale>
        <p:origin x="756" y="108"/>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viewProps" Target="viewProp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theme" Target="theme/theme1.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microsoft.com/office/2018/10/relationships/authors" Target="author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commentAuthors" Target="commentAuthor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s>
</file>

<file path=ppt/comments/modernComment_192_5DF77976.xml><?xml version="1.0" encoding="utf-8"?>
<p188:cmLst xmlns:a="http://schemas.openxmlformats.org/drawingml/2006/main" xmlns:r="http://schemas.openxmlformats.org/officeDocument/2006/relationships" xmlns:p188="http://schemas.microsoft.com/office/powerpoint/2018/8/main">
  <p188:cm id="{F9591704-D848-4F33-BCFF-5F3EEF54175B}" authorId="{47EDD78D-287A-B5A7-CD0C-43D73258976F}" created="2023-08-04T12:48:06.262">
    <pc:sldMkLst xmlns:pc="http://schemas.microsoft.com/office/powerpoint/2013/main/command">
      <pc:docMk/>
      <pc:sldMk cId="1576499574" sldId="402"/>
    </pc:sldMkLst>
    <p188:txBody>
      <a:bodyPr/>
      <a:lstStyle/>
      <a:p>
        <a:r>
          <a:rPr lang="nl-NL"/>
          <a:t>Filmpje masker met kind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911069-4DFE-4F9E-B768-C2122FB3C5C1}" type="datetimeFigureOut">
              <a:rPr lang="nl-NL" smtClean="0"/>
              <a:t>7-4-2025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90377D-0102-4526-BD87-5B1C587E8372}" type="slidenum">
              <a:rPr lang="nl-NL" smtClean="0"/>
              <a:t>‹nr.›</a:t>
            </a:fld>
            <a:endParaRPr lang="nl-NL"/>
          </a:p>
        </p:txBody>
      </p:sp>
    </p:spTree>
    <p:extLst>
      <p:ext uri="{BB962C8B-B14F-4D97-AF65-F5344CB8AC3E}">
        <p14:creationId xmlns:p14="http://schemas.microsoft.com/office/powerpoint/2010/main" val="1123749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youtube.com/watch?v=5RpDNTbSsI0"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1</a:t>
            </a:fld>
            <a:endParaRPr lang="nl-NL"/>
          </a:p>
        </p:txBody>
      </p:sp>
    </p:spTree>
    <p:extLst>
      <p:ext uri="{BB962C8B-B14F-4D97-AF65-F5344CB8AC3E}">
        <p14:creationId xmlns:p14="http://schemas.microsoft.com/office/powerpoint/2010/main" val="1115236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De dia maakt onderscheid in een AED halen </a:t>
            </a:r>
            <a:r>
              <a:rPr lang="en-US" u="sng"/>
              <a:t>indien</a:t>
            </a:r>
            <a:r>
              <a:rPr lang="en-US"/>
              <a:t> beschikbaar en als je hem zelf moet halen dan </a:t>
            </a:r>
            <a:r>
              <a:rPr lang="en-US" b="0" u="sng"/>
              <a:t>indien snel </a:t>
            </a:r>
            <a:r>
              <a:rPr lang="en-US"/>
              <a:t>beschikbaar. Het is moeilijk dit in een concrete tijd, afstand of locatie uit te drukken omdat de omgevingsomstandigheden enorm kunnen verschillen. Indien een omstander de AED haalt is daar meer tijd voor beschikbaar dan als een hulpverlener alleen is. Wat de hulpverlener zich moet realiseren is dat na het bellen van 112 burgerhulpverleners, politie en dergelijke worden gealarmeerd. Ook zij komen met AED’s. Een hulpverlener die alleen is kan dus beter starten met borstcompressies en beademingen in afwachting van de AED die meekomt met gealarmeerde burgerhulpverleners. Dit is anders als de AED voor het grijpen ligt. Maar dit voor het grijpen liggen is moeilijk uit te drukken in meters of tijd.</a:t>
            </a:r>
            <a:endParaRPr/>
          </a:p>
          <a:p>
            <a:pPr marL="0" lvl="0" indent="0" algn="l" rtl="0">
              <a:spcBef>
                <a:spcPts val="0"/>
              </a:spcBef>
              <a:spcAft>
                <a:spcPts val="0"/>
              </a:spcAft>
              <a:buNone/>
            </a:pPr>
            <a:endParaRPr/>
          </a:p>
        </p:txBody>
      </p:sp>
      <p:sp>
        <p:nvSpPr>
          <p:cNvPr id="150" name="Google Shape;15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Noot voor de instructeur: V</a:t>
            </a:r>
            <a:r>
              <a:rPr lang="en-US" sz="1200" b="0" i="0" u="none" strike="noStrike">
                <a:latin typeface="Arial"/>
                <a:ea typeface="Arial"/>
                <a:cs typeface="Arial"/>
                <a:sym typeface="Arial"/>
              </a:rPr>
              <a:t>oorkom leunen en directe druk op de ribben, de onderste punt van het borstbeen of de bovenbuik</a:t>
            </a:r>
            <a:endParaRPr/>
          </a:p>
          <a:p>
            <a:pPr marL="0" lvl="0" indent="0" algn="l" rtl="0">
              <a:spcBef>
                <a:spcPts val="0"/>
              </a:spcBef>
              <a:spcAft>
                <a:spcPts val="0"/>
              </a:spcAft>
              <a:buNone/>
            </a:pPr>
            <a:endParaRPr/>
          </a:p>
        </p:txBody>
      </p:sp>
      <p:sp>
        <p:nvSpPr>
          <p:cNvPr id="241" name="Google Shape;24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Noot voor instructeur: Als de AED direct beschikbaar is bij het kind en de reanimatie is nog niet gestart. Geef eerst 5 beademingen voor u de AED aansluit.</a:t>
            </a:r>
            <a:endParaRPr/>
          </a:p>
          <a:p>
            <a:pPr marL="0" lvl="0" indent="0" algn="l" rtl="0">
              <a:spcBef>
                <a:spcPts val="0"/>
              </a:spcBef>
              <a:spcAft>
                <a:spcPts val="0"/>
              </a:spcAft>
              <a:buNone/>
            </a:pPr>
            <a:endParaRPr/>
          </a:p>
        </p:txBody>
      </p:sp>
      <p:sp>
        <p:nvSpPr>
          <p:cNvPr id="282" name="Google Shape;28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Let op! Gelegenheid voor vragen is na de demo met uitleg (stap 2)</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33</a:t>
            </a:fld>
            <a:endParaRPr lang="nl-NL"/>
          </a:p>
        </p:txBody>
      </p:sp>
    </p:spTree>
    <p:extLst>
      <p:ext uri="{BB962C8B-B14F-4D97-AF65-F5344CB8AC3E}">
        <p14:creationId xmlns:p14="http://schemas.microsoft.com/office/powerpoint/2010/main" val="1901345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handelingen “voorzichtig schudden aan de schouders” en aan het slachtoffer vragen “Gaat het?” dienen tegelijk uitgevoerd te worden.</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8</a:t>
            </a:fld>
            <a:endParaRPr lang="nl-NL"/>
          </a:p>
        </p:txBody>
      </p:sp>
    </p:spTree>
    <p:extLst>
      <p:ext uri="{BB962C8B-B14F-4D97-AF65-F5344CB8AC3E}">
        <p14:creationId xmlns:p14="http://schemas.microsoft.com/office/powerpoint/2010/main" val="3686024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397" name="Google Shape;39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2400">
                <a:latin typeface="Arial"/>
                <a:ea typeface="Arial"/>
                <a:cs typeface="Arial"/>
                <a:sym typeface="Arial"/>
              </a:rPr>
              <a:t>Voor jezelf, de baby en omstanders</a:t>
            </a:r>
            <a:endParaRPr sz="1400">
              <a:latin typeface="Arial"/>
              <a:ea typeface="Arial"/>
              <a:cs typeface="Arial"/>
              <a:sym typeface="Arial"/>
            </a:endParaRPr>
          </a:p>
          <a:p>
            <a:pPr marL="0" lvl="0" indent="0" algn="l" rtl="0">
              <a:spcBef>
                <a:spcPts val="0"/>
              </a:spcBef>
              <a:spcAft>
                <a:spcPts val="0"/>
              </a:spcAft>
              <a:buNone/>
            </a:pPr>
            <a:endParaRPr/>
          </a:p>
        </p:txBody>
      </p:sp>
      <p:sp>
        <p:nvSpPr>
          <p:cNvPr id="419" name="Google Shape;41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De handelingen “voorzichtig schudden aan de schouders” en aan het slachtoffer vragen “Gaat het?” dienen tegelijk uitgevoerd te worden.</a:t>
            </a:r>
            <a:endParaRPr/>
          </a:p>
          <a:p>
            <a:pPr marL="0" lvl="0" indent="0" algn="l" rtl="0">
              <a:spcBef>
                <a:spcPts val="0"/>
              </a:spcBef>
              <a:spcAft>
                <a:spcPts val="0"/>
              </a:spcAft>
              <a:buNone/>
            </a:pPr>
            <a:endParaRPr/>
          </a:p>
        </p:txBody>
      </p:sp>
      <p:sp>
        <p:nvSpPr>
          <p:cNvPr id="438" name="Google Shape;43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De dia maakt onderscheid in een AED halen </a:t>
            </a:r>
            <a:r>
              <a:rPr lang="en-US" u="sng"/>
              <a:t>indien</a:t>
            </a:r>
            <a:r>
              <a:rPr lang="en-US"/>
              <a:t> beschikbaar en als je hem zelf moet halen dan </a:t>
            </a:r>
            <a:r>
              <a:rPr lang="en-US" b="0" u="sng"/>
              <a:t>indien snel </a:t>
            </a:r>
            <a:r>
              <a:rPr lang="en-US"/>
              <a:t>beschikbaar. Het is moeilijk dit in een concrete tijd, afstand of locatie uit te drukken omdat de omgevingsomstandigheden enorm kunnen verschillen. Indien een omstander de AED haalt is daar meer tijd voor beschikbaar dan als een hulpverlener alleen is. Wat de hulpverlener zich moet realiseren is dat na het bellen van 112 burgerhulpverleners, politie en dergelijke worden gealarmeerd. Ook zij komen met AED’s. Een hulpverlener die alleen is kan dus beter starten met borstcompressies en beademingen in afwachting van de AED die meekomt met gealarmeerde burgerhulpverleners. Dit is anders als de AED voor het grijpen ligt. Maar dit voor het grijpen liggen is moeilijk uit te drukken in meters of tijd.</a:t>
            </a:r>
            <a:endParaRPr/>
          </a:p>
          <a:p>
            <a:pPr marL="0" lvl="0" indent="0" algn="l" rtl="0">
              <a:spcBef>
                <a:spcPts val="0"/>
              </a:spcBef>
              <a:spcAft>
                <a:spcPts val="0"/>
              </a:spcAft>
              <a:buNone/>
            </a:pPr>
            <a:endParaRPr/>
          </a:p>
        </p:txBody>
      </p:sp>
      <p:sp>
        <p:nvSpPr>
          <p:cNvPr id="150" name="Google Shape;15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3619301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Noot voor de instructeur: niet elke provider lukt het om de borstkas te omvatten. De handen langs de zijkant van de borstkas helpen dan met het stabiliseren van de handen. Alleen de duimen bewegen. Nadruk ligt op het plaatsen van de duimen op elkaar op het borstbeen op de onderste helft van de borstkas. </a:t>
            </a:r>
            <a:r>
              <a:rPr lang="en-US" sz="1200">
                <a:latin typeface="Arial"/>
                <a:ea typeface="Arial"/>
                <a:cs typeface="Arial"/>
                <a:sym typeface="Arial"/>
              </a:rPr>
              <a:t>V</a:t>
            </a:r>
            <a:r>
              <a:rPr lang="en-US" sz="1200" b="0" i="0" u="none" strike="noStrike">
                <a:latin typeface="Arial"/>
                <a:ea typeface="Arial"/>
                <a:cs typeface="Arial"/>
                <a:sym typeface="Arial"/>
              </a:rPr>
              <a:t>oorkom directe druk op de ribben, de onderste punt van het borstbeen of de bovenbuik</a:t>
            </a:r>
            <a:endParaRPr/>
          </a:p>
          <a:p>
            <a:pPr marL="0" lvl="0" indent="0" algn="l" rtl="0">
              <a:spcBef>
                <a:spcPts val="0"/>
              </a:spcBef>
              <a:spcAft>
                <a:spcPts val="0"/>
              </a:spcAft>
              <a:buNone/>
            </a:pPr>
            <a:endParaRPr/>
          </a:p>
        </p:txBody>
      </p:sp>
      <p:sp>
        <p:nvSpPr>
          <p:cNvPr id="563" name="Google Shape;563;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dia maakt onderscheid in een AED halen </a:t>
            </a:r>
            <a:r>
              <a:rPr lang="nl-NL" u="sng" dirty="0"/>
              <a:t>indien</a:t>
            </a:r>
            <a:r>
              <a:rPr lang="nl-NL" dirty="0"/>
              <a:t> beschikbaar en als je hem zelf moet halen dan </a:t>
            </a:r>
            <a:r>
              <a:rPr lang="nl-NL" b="0" u="sng" dirty="0"/>
              <a:t>indien snel </a:t>
            </a:r>
            <a:r>
              <a:rPr lang="nl-NL" dirty="0"/>
              <a:t>beschikbaar. Het is moeilijk dit in een concrete tijd, afstand of locatie uit te drukken omdat de omgevingsomstandigheden enorm kunnen verschillen. Indien een omstander de AED haalt is daar meer tijd voor beschikbaar dan als een hulpverlener alleen is. Wat de hulpverlener zich moet realiseren is dat na het bellen van 112 burgerhulpverleners, politie en dergelijke worden gealarmeerd. Ook zij komen met AED’s. Een hulpverlener die alleen is kan dus beter starten met borstcompressies en beademingen in afwachting van de AED die meekomt met gealarmeerde burgerhulpverleners. Dit is anders als de AED voor het grijpen ligt. Maar dit voor het grijpen liggen is moeilijk uit te drukken in meters of tijd.</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10</a:t>
            </a:fld>
            <a:endParaRPr lang="nl-NL"/>
          </a:p>
        </p:txBody>
      </p:sp>
    </p:spTree>
    <p:extLst>
      <p:ext uri="{BB962C8B-B14F-4D97-AF65-F5344CB8AC3E}">
        <p14:creationId xmlns:p14="http://schemas.microsoft.com/office/powerpoint/2010/main" val="1527282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effectLst/>
                <a:latin typeface="Helvetica Neue"/>
                <a:ea typeface="Times New Roman" panose="02020603050405020304" pitchFamily="18" charset="0"/>
              </a:rPr>
              <a:t>De situatie waarin je komt hulp verlenen als je reageert op een reanimatieoproep is soms best wel anders dan je vanuit de cursus of oefensituatie herkend. Er zijn wellicht meer burgerhulpverleners of professionele hulpverleners ter plaatse, bijvoorbeeld, </a:t>
            </a:r>
            <a:r>
              <a:rPr lang="nl-NL" sz="1200" dirty="0" err="1">
                <a:effectLst/>
                <a:latin typeface="Helvetica Neue"/>
                <a:ea typeface="Times New Roman" panose="02020603050405020304" pitchFamily="18" charset="0"/>
              </a:rPr>
              <a:t>politie,brandweer</a:t>
            </a:r>
            <a:r>
              <a:rPr lang="nl-NL" sz="1200" dirty="0">
                <a:effectLst/>
                <a:latin typeface="Helvetica Neue"/>
                <a:ea typeface="Times New Roman" panose="02020603050405020304" pitchFamily="18" charset="0"/>
              </a:rPr>
              <a:t> en ambulance. Daarnaast kom je ook in de directe omgeving van het slachtoffer, in zijn/haar huis of werkomgeving. Je hierop voorbereiden door oefening is een verstandige keuze, dit is precies waarmee we met de verdieping burgerhulpverlening in willen voorzien.</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 </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Je nog beter voorbereiden op je ”rol” indien je op een reanimatieoproep reageert</a:t>
            </a:r>
            <a:endParaRPr lang="nl-NL" sz="1200" dirty="0">
              <a:effectLst/>
              <a:latin typeface="Calibri" panose="020F0502020204030204" pitchFamily="34" charset="0"/>
              <a:ea typeface="Calibri" panose="020F0502020204030204" pitchFamily="34" charset="0"/>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47</a:t>
            </a:fld>
            <a:endParaRPr lang="nl-NL"/>
          </a:p>
        </p:txBody>
      </p:sp>
    </p:spTree>
    <p:extLst>
      <p:ext uri="{BB962C8B-B14F-4D97-AF65-F5344CB8AC3E}">
        <p14:creationId xmlns:p14="http://schemas.microsoft.com/office/powerpoint/2010/main" val="637816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Toon cursisten deze animatie, ga in op eventuele vragen na afloop van de animatie, verantwoording kun je vinden in de instructeurshandleiding instructeur BLS</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49</a:t>
            </a:fld>
            <a:endParaRPr lang="nl-NL"/>
          </a:p>
        </p:txBody>
      </p:sp>
    </p:spTree>
    <p:extLst>
      <p:ext uri="{BB962C8B-B14F-4D97-AF65-F5344CB8AC3E}">
        <p14:creationId xmlns:p14="http://schemas.microsoft.com/office/powerpoint/2010/main" val="3558914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Helvetica Neue"/>
                <a:ea typeface="Times New Roman" panose="02020603050405020304" pitchFamily="18" charset="0"/>
              </a:rPr>
              <a:t>Korte uitleg van de diverse instructies die je als burgerhulpverlener kan ontvangen, ofwel ga direct naar adres en start reanimatie, of ga eerst langs een locatie om AED te halen en dan door naar locatie waar het slachtoffer zich bevindt</a:t>
            </a:r>
            <a:endParaRPr lang="nl-NL" sz="1200" dirty="0">
              <a:effectLst/>
              <a:latin typeface="Calibri" panose="020F0502020204030204" pitchFamily="34" charset="0"/>
              <a:ea typeface="Calibri" panose="020F050202020403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50</a:t>
            </a:fld>
            <a:endParaRPr lang="nl-NL"/>
          </a:p>
        </p:txBody>
      </p:sp>
    </p:spTree>
    <p:extLst>
      <p:ext uri="{BB962C8B-B14F-4D97-AF65-F5344CB8AC3E}">
        <p14:creationId xmlns:p14="http://schemas.microsoft.com/office/powerpoint/2010/main" val="35270919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effectLst/>
                <a:latin typeface="Helvetica Neue"/>
                <a:ea typeface="Times New Roman" panose="02020603050405020304" pitchFamily="18" charset="0"/>
              </a:rPr>
              <a:t>Wanneer je de mogelijkheid hebt, ga dan naar de reanimatie toe. Je kunt eerder dan de ambulance zijn, iedere minuut telt, dus Jouw inzet kan dus cruciaal zijn. Ga ook naar een melding toe als je al sirenes hoort. Je weet niet zeker of deze ambulance wel voor dezelfde melding is opgeroepen. Misschien is de ambulance onderweg naar een andere situatie of het ziekenhuis met een patiënt. Mocht er al wel een ambulance zijn en er is nog geen tweede ambulance ter plaatse, dan kan jouw aanwezigheid erg welkom zijn. Wanneer blijkt dat het toch niet meer nodig is, dan zal de professionele hulpverlening dit aan je vertellen.</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 </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We vragen je om geen hulp te verlenen, wanneer de veiligheid van jezelf of van de mensen die je achter moet laten in het geding komt. Bijvoorbeeld wanneer er een baby of kind alleen gelaten moeten worden. Ook wanneer je alcohol hebt genuttigd vragen wij je om niet op de oproep van HartslagNu te reageren.</a:t>
            </a:r>
            <a:endParaRPr lang="nl-NL" sz="1200" dirty="0">
              <a:effectLst/>
              <a:latin typeface="Calibri" panose="020F0502020204030204" pitchFamily="34" charset="0"/>
              <a:ea typeface="Calibri" panose="020F050202020403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51</a:t>
            </a:fld>
            <a:endParaRPr lang="nl-NL"/>
          </a:p>
        </p:txBody>
      </p:sp>
    </p:spTree>
    <p:extLst>
      <p:ext uri="{BB962C8B-B14F-4D97-AF65-F5344CB8AC3E}">
        <p14:creationId xmlns:p14="http://schemas.microsoft.com/office/powerpoint/2010/main" val="1596519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Toon cursisten deze animatie, ga in op eventuele vragen na afloop van de animatie, verantwoording kun je vinden in de instructeurshandleiding instructeur BLS</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53</a:t>
            </a:fld>
            <a:endParaRPr lang="nl-NL"/>
          </a:p>
        </p:txBody>
      </p:sp>
    </p:spTree>
    <p:extLst>
      <p:ext uri="{BB962C8B-B14F-4D97-AF65-F5344CB8AC3E}">
        <p14:creationId xmlns:p14="http://schemas.microsoft.com/office/powerpoint/2010/main" val="33253067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Zie voor meer informatie </a:t>
            </a:r>
            <a:r>
              <a:rPr lang="nl-NL" sz="1200" dirty="0">
                <a:latin typeface="+mj-lt"/>
                <a:ea typeface="+mj-ea"/>
                <a:cs typeface="+mj-cs"/>
              </a:rPr>
              <a:t>Kwaliteitskader first responders reanimatiezorg.</a:t>
            </a:r>
          </a:p>
          <a:p>
            <a:endParaRPr lang="nl-NL" dirty="0"/>
          </a:p>
          <a:p>
            <a:r>
              <a:rPr lang="nl-NL" dirty="0"/>
              <a:t>Alle First responders leveren als het gaat om de BLS dezelfde hulp en zijn op dat vlak gelijkwaardig aan elkaar. Het is dan ook niet per definitie nodig dat de ene hulpverlener de andere overneemt.</a:t>
            </a:r>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54</a:t>
            </a:fld>
            <a:endParaRPr lang="nl-NL"/>
          </a:p>
        </p:txBody>
      </p:sp>
    </p:spTree>
    <p:extLst>
      <p:ext uri="{BB962C8B-B14F-4D97-AF65-F5344CB8AC3E}">
        <p14:creationId xmlns:p14="http://schemas.microsoft.com/office/powerpoint/2010/main" val="3112480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Arial" panose="020B0604020202020204" pitchFamily="34" charset="0"/>
                <a:ea typeface="Times New Roman" panose="02020603050405020304" pitchFamily="18" charset="0"/>
              </a:rPr>
              <a:t>De oproep wordt gedaan naar meerdere </a:t>
            </a:r>
            <a:r>
              <a:rPr lang="nl-NL" sz="1800" dirty="0" err="1">
                <a:effectLst/>
                <a:latin typeface="Arial" panose="020B0604020202020204" pitchFamily="34" charset="0"/>
                <a:ea typeface="Times New Roman" panose="02020603050405020304" pitchFamily="18" charset="0"/>
              </a:rPr>
              <a:t>first-responders</a:t>
            </a:r>
            <a:r>
              <a:rPr lang="nl-NL" sz="1800" dirty="0">
                <a:effectLst/>
                <a:latin typeface="Arial" panose="020B0604020202020204" pitchFamily="34" charset="0"/>
                <a:ea typeface="Times New Roman" panose="02020603050405020304" pitchFamily="18" charset="0"/>
              </a:rPr>
              <a:t> waaronder ook professionals zullen zitten. Tijdens deze oproep wordt je echter ingezet als </a:t>
            </a:r>
            <a:r>
              <a:rPr lang="nl-NL" sz="1800" dirty="0" err="1">
                <a:effectLst/>
                <a:latin typeface="Arial" panose="020B0604020202020204" pitchFamily="34" charset="0"/>
                <a:ea typeface="Times New Roman" panose="02020603050405020304" pitchFamily="18" charset="0"/>
              </a:rPr>
              <a:t>BLS’er</a:t>
            </a:r>
            <a:r>
              <a:rPr lang="nl-NL" sz="1800" dirty="0">
                <a:effectLst/>
                <a:latin typeface="Arial" panose="020B0604020202020204" pitchFamily="34" charset="0"/>
                <a:ea typeface="Times New Roman" panose="02020603050405020304" pitchFamily="18" charset="0"/>
              </a:rPr>
              <a:t>. Focus je op die belangrijke taak</a:t>
            </a:r>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55</a:t>
            </a:fld>
            <a:endParaRPr lang="nl-NL"/>
          </a:p>
        </p:txBody>
      </p:sp>
    </p:spTree>
    <p:extLst>
      <p:ext uri="{BB962C8B-B14F-4D97-AF65-F5344CB8AC3E}">
        <p14:creationId xmlns:p14="http://schemas.microsoft.com/office/powerpoint/2010/main" val="28713023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effectLst/>
                <a:latin typeface="Helvetica Neue"/>
                <a:ea typeface="Times New Roman" panose="02020603050405020304" pitchFamily="18" charset="0"/>
              </a:rPr>
              <a:t>Het is goed gedrag om jezelf ergens voor te stellen, dat geldt ook in een situatie waarin je als burgerhulpverlener komt om ergens hulp te verlenen. Denk eraan dat een eventuele melder behoorlijk in paniek kan zijn.</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Het is juist dan prettig, dat je duidelijk zegt; wie je bent, en dat je komt om hulp te verlenen. Ook als er al professionele hulpverlening ter plaatse is, geef aan wie je bent en wat je komt doen. Het is voor hulpverleners ook veel makkelijk om je bij de voornaam te kunnen noemen, dit komt de kwaliteit en duidelijkheid in de hulpverlening alleen maar ten goede !</a:t>
            </a:r>
            <a:endParaRPr lang="nl-NL" sz="1200" dirty="0">
              <a:effectLst/>
              <a:latin typeface="Calibri" panose="020F0502020204030204" pitchFamily="34" charset="0"/>
              <a:ea typeface="Calibri" panose="020F050202020403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56</a:t>
            </a:fld>
            <a:endParaRPr lang="nl-NL"/>
          </a:p>
        </p:txBody>
      </p:sp>
    </p:spTree>
    <p:extLst>
      <p:ext uri="{BB962C8B-B14F-4D97-AF65-F5344CB8AC3E}">
        <p14:creationId xmlns:p14="http://schemas.microsoft.com/office/powerpoint/2010/main" val="3160486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18</a:t>
            </a:fld>
            <a:endParaRPr lang="nl-NL"/>
          </a:p>
        </p:txBody>
      </p:sp>
    </p:spTree>
    <p:extLst>
      <p:ext uri="{BB962C8B-B14F-4D97-AF65-F5344CB8AC3E}">
        <p14:creationId xmlns:p14="http://schemas.microsoft.com/office/powerpoint/2010/main" val="20803169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Helvetica Neue"/>
                <a:ea typeface="Times New Roman" panose="02020603050405020304" pitchFamily="18" charset="0"/>
              </a:rPr>
              <a:t>kom je aan als firstresponder, vraag of het wenselijk is de reanimatie van de hulpverlener over te nemen.</a:t>
            </a:r>
            <a:endParaRPr lang="nl-NL" sz="1200" dirty="0">
              <a:effectLst/>
              <a:latin typeface="Calibri" panose="020F0502020204030204" pitchFamily="34" charset="0"/>
              <a:ea typeface="Calibri" panose="020F050202020403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57</a:t>
            </a:fld>
            <a:endParaRPr lang="nl-NL"/>
          </a:p>
        </p:txBody>
      </p:sp>
    </p:spTree>
    <p:extLst>
      <p:ext uri="{BB962C8B-B14F-4D97-AF65-F5344CB8AC3E}">
        <p14:creationId xmlns:p14="http://schemas.microsoft.com/office/powerpoint/2010/main" val="16102229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Cirkels zijn geen werkelijk cirkels, maar moet in de context gezien worden. In een woonhuis bijvoorbeeld:</a:t>
            </a:r>
          </a:p>
          <a:p>
            <a:r>
              <a:rPr lang="nl-NL" dirty="0"/>
              <a:t>Cirkel 1: de slaapkamer</a:t>
            </a:r>
          </a:p>
          <a:p>
            <a:r>
              <a:rPr lang="nl-NL" dirty="0"/>
              <a:t>Cirkel 2: de gang naast de slaapkamer</a:t>
            </a:r>
          </a:p>
          <a:p>
            <a:r>
              <a:rPr lang="nl-NL" dirty="0"/>
              <a:t>Cirkel 3: Afhankelijk van hun rol bijvoorbeeld in een andere kamer of buiten</a:t>
            </a:r>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58</a:t>
            </a:fld>
            <a:endParaRPr lang="nl-NL"/>
          </a:p>
        </p:txBody>
      </p:sp>
    </p:spTree>
    <p:extLst>
      <p:ext uri="{BB962C8B-B14F-4D97-AF65-F5344CB8AC3E}">
        <p14:creationId xmlns:p14="http://schemas.microsoft.com/office/powerpoint/2010/main" val="824575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even kan ik nog iets doen,</a:t>
            </a:r>
          </a:p>
          <a:p>
            <a:r>
              <a:rPr lang="nl-NL" dirty="0"/>
              <a:t>Indien genoeg adequate hulp vertrek dan weer </a:t>
            </a:r>
            <a:endParaRPr lang="nl-NL" dirty="0">
              <a:sym typeface="Arial"/>
            </a:endParaRP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59</a:t>
            </a:fld>
            <a:endParaRPr lang="nl-NL"/>
          </a:p>
        </p:txBody>
      </p:sp>
    </p:spTree>
    <p:extLst>
      <p:ext uri="{BB962C8B-B14F-4D97-AF65-F5344CB8AC3E}">
        <p14:creationId xmlns:p14="http://schemas.microsoft.com/office/powerpoint/2010/main" val="33516346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Arial" charset="0"/>
                <a:ea typeface="+mn-ea"/>
                <a:cs typeface="+mn-cs"/>
                <a:sym typeface="Arial"/>
              </a:rPr>
              <a:t>Mocht je na een reanimatie behoefte hebben om met iemand te praten, dan kunnen we ons dat zeker voorstellen. In de vragenlijst die je ontvangt van HartslagNu naar aanleiding van een melding, kun je dit aangeven.</a:t>
            </a:r>
          </a:p>
          <a:p>
            <a:endParaRPr lang="nl-NL" sz="1200" b="0" i="0" u="none" strike="noStrike" kern="1200" dirty="0">
              <a:solidFill>
                <a:schemeClr val="tx1"/>
              </a:solidFill>
              <a:effectLst/>
              <a:latin typeface="Arial" charset="0"/>
              <a:ea typeface="+mn-ea"/>
              <a:cs typeface="+mn-cs"/>
              <a:sym typeface="Arial"/>
            </a:endParaRPr>
          </a:p>
          <a:p>
            <a:pPr marL="0" marR="0" lvl="0" indent="0" defTabSz="914400" eaLnBrk="1" fontAlgn="auto" latinLnBrk="0" hangingPunct="1">
              <a:lnSpc>
                <a:spcPct val="100000"/>
              </a:lnSpc>
              <a:spcBef>
                <a:spcPts val="400"/>
              </a:spcBef>
              <a:spcAft>
                <a:spcPts val="0"/>
              </a:spcAft>
              <a:buClrTx/>
              <a:buSzTx/>
              <a:buFontTx/>
              <a:buNone/>
              <a:tabLst/>
              <a:defRPr/>
            </a:pPr>
            <a:r>
              <a:rPr lang="nl-NL" sz="1200" b="1" i="0" u="none" strike="noStrike" kern="1200" dirty="0">
                <a:solidFill>
                  <a:schemeClr val="tx1"/>
                </a:solidFill>
                <a:effectLst/>
                <a:latin typeface="Arial" charset="0"/>
                <a:ea typeface="+mn-ea"/>
                <a:cs typeface="+mn-cs"/>
                <a:sym typeface="Arial"/>
              </a:rPr>
              <a:t>Kan ik ook nog later nazorg </a:t>
            </a:r>
            <a:r>
              <a:rPr lang="nl-NL" sz="1200" b="1" i="0" u="none" strike="noStrike" kern="1200" dirty="0" err="1">
                <a:solidFill>
                  <a:schemeClr val="tx1"/>
                </a:solidFill>
                <a:effectLst/>
                <a:latin typeface="Arial" charset="0"/>
                <a:ea typeface="+mn-ea"/>
                <a:cs typeface="+mn-cs"/>
                <a:sym typeface="Arial"/>
              </a:rPr>
              <a:t>krijgen?</a:t>
            </a:r>
            <a:r>
              <a:rPr lang="nl-NL" sz="1200" b="0" i="0" u="none" strike="noStrike" kern="1200" dirty="0" err="1">
                <a:solidFill>
                  <a:schemeClr val="tx1"/>
                </a:solidFill>
                <a:effectLst/>
                <a:latin typeface="Arial" charset="0"/>
                <a:ea typeface="+mn-ea"/>
                <a:cs typeface="+mn-cs"/>
                <a:sym typeface="Arial"/>
              </a:rPr>
              <a:t>Zeker</a:t>
            </a:r>
            <a:r>
              <a:rPr lang="nl-NL" sz="1200" b="0" i="0" u="none" strike="noStrike" kern="1200" dirty="0">
                <a:solidFill>
                  <a:schemeClr val="tx1"/>
                </a:solidFill>
                <a:effectLst/>
                <a:latin typeface="Arial" charset="0"/>
                <a:ea typeface="+mn-ea"/>
                <a:cs typeface="+mn-cs"/>
                <a:sym typeface="Arial"/>
              </a:rPr>
              <a:t>. Je kiest zelf of en wanneer je nazorg krijgt. Niet iedereen wil dit direct na een reanimatie, soms spelen gevoelens na een tijdje op. Na een reanimatie ontvang je sowieso een vragenlijst. HartslagNu nemen contact met je op, wanneer uit je antwoorden blijkt dat dit nodig is. Het is ook mogelijk dat je zelf contact opneemt met je huisarts of slachtofferhulp. Merk je pas later op dat je graag nog nazorg wilt ontvangen, dan kun je alsnog contact met ons, je huisarts of slachtofferhulp contact opnemen.</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60</a:t>
            </a:fld>
            <a:endParaRPr lang="nl-NL"/>
          </a:p>
        </p:txBody>
      </p:sp>
    </p:spTree>
    <p:extLst>
      <p:ext uri="{BB962C8B-B14F-4D97-AF65-F5344CB8AC3E}">
        <p14:creationId xmlns:p14="http://schemas.microsoft.com/office/powerpoint/2010/main" val="20089241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effectLst/>
                <a:latin typeface="Helvetica Neue"/>
                <a:ea typeface="Times New Roman" panose="02020603050405020304" pitchFamily="18" charset="0"/>
              </a:rPr>
              <a:t>Indien het niet om een reanimatie gaat, moet er regelmatig(iedere minuut) worden gecontroleerd of er een normale ademhaling is. Check ook of de meldkamercentralist nog aan de lijn is, en overleg met hem of haar.</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Mogelijk wil de centralist verdere triage doen, en zal hij jouw daarin kunnen betrekken. De centralist kan indien nodig nadere instructies geven. Zorg dat het voor iedereen duidelijk is dat het niet om een reanimatie blijkt te gaan.</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Hiervoor moet er sprake zijn van tenminste een normale ademhaling!!</a:t>
            </a:r>
            <a:endParaRPr lang="nl-NL" sz="1200" dirty="0">
              <a:effectLst/>
              <a:latin typeface="Calibri" panose="020F0502020204030204" pitchFamily="34" charset="0"/>
              <a:ea typeface="Calibri" panose="020F050202020403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61</a:t>
            </a:fld>
            <a:endParaRPr lang="nl-NL"/>
          </a:p>
        </p:txBody>
      </p:sp>
    </p:spTree>
    <p:extLst>
      <p:ext uri="{BB962C8B-B14F-4D97-AF65-F5344CB8AC3E}">
        <p14:creationId xmlns:p14="http://schemas.microsoft.com/office/powerpoint/2010/main" val="4985949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 het scenarioboek is een scenario opgenomen waarbij de burgerhulpverleners geconfronteerd worden met de reanimatie van een kind. Hulpverleners die alleen een BLS cursus hebben gevolgd kunnen in dat geval gewoon handelen volgens de richtlijnen die ze in de BLS geleerd hebben en dienen zij alleen aandacht te hebben voor de diepte. Voor hulpverleners die de volledige PBLS cursus hebben gevolgd geldt uiteraard dat zij de PBLS richtlijnen kunnen volgen. Maar die zijn in de BLS cursus en de verdieping burgerhulpverlener bewust niet opgenomen! Zie hiervoor ook de instructeurshandleiding BLS basiscursus.</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62</a:t>
            </a:fld>
            <a:endParaRPr lang="nl-NL"/>
          </a:p>
        </p:txBody>
      </p:sp>
    </p:spTree>
    <p:extLst>
      <p:ext uri="{BB962C8B-B14F-4D97-AF65-F5344CB8AC3E}">
        <p14:creationId xmlns:p14="http://schemas.microsoft.com/office/powerpoint/2010/main" val="24306249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Let op! Gelegenheid voor vragen is na de demo met uitleg (stap 2)</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74</a:t>
            </a:fld>
            <a:endParaRPr lang="nl-NL"/>
          </a:p>
        </p:txBody>
      </p:sp>
    </p:spTree>
    <p:extLst>
      <p:ext uri="{BB962C8B-B14F-4D97-AF65-F5344CB8AC3E}">
        <p14:creationId xmlns:p14="http://schemas.microsoft.com/office/powerpoint/2010/main" val="34834266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dirty="0">
                <a:solidFill>
                  <a:srgbClr val="000000"/>
                </a:solidFill>
                <a:latin typeface="Arial" panose="020B0604020202020204" pitchFamily="34" charset="0"/>
                <a:cs typeface="Arial" panose="020B0604020202020204" pitchFamily="34" charset="0"/>
              </a:rPr>
              <a:t>Een team van experts, is geen expert team; een reanimatie doe je niet alleen. Reanimatie is ketenzorg, waarbij verschillende mensen samen komen en de zorg overdragen naar de volgende schakel in de keten. Als er mensen samen komen bij een reanimatie, is er een gemeenschappelijk doel: veilig samen de overlevingskans vergroten van het slachtoffer. Dat vraagt afstemming. Je werkt daarbij niet met verschillende individuen (experts), maar met een team. Net zoals in het voetbal kan je wel 11 spitsen (zoals Lionel Messi) in het veld zetten, maar dat is geen garantie voor een goede wedstrijd. Reanimatie vraagt om hoog niveau teamwork! Daarbij hoor ook dat je elkaar gelijkwaardig behandeld en als gelijkwaardig ziet. En doe een beetje lief tegen elkaar </a:t>
            </a:r>
            <a:r>
              <a:rPr lang="nl-NL" sz="1200" b="0" dirty="0">
                <a:solidFill>
                  <a:srgbClr val="000000"/>
                </a:solidFill>
                <a:latin typeface="Arial" panose="020B0604020202020204" pitchFamily="34" charset="0"/>
                <a:cs typeface="Arial" panose="020B0604020202020204" pitchFamily="34" charset="0"/>
                <a:sym typeface="Wingdings" panose="05000000000000000000" pitchFamily="2" charset="2"/>
              </a:rPr>
              <a:t>.</a:t>
            </a:r>
            <a:endParaRPr lang="nl-NL" sz="1200" b="0" dirty="0">
              <a:solidFill>
                <a:srgbClr val="000000"/>
              </a:solidFill>
              <a:latin typeface="Arial" panose="020B0604020202020204" pitchFamily="34" charset="0"/>
              <a:cs typeface="Arial" panose="020B06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78</a:t>
            </a:fld>
            <a:endParaRPr lang="nl-NL"/>
          </a:p>
        </p:txBody>
      </p:sp>
    </p:spTree>
    <p:extLst>
      <p:ext uri="{BB962C8B-B14F-4D97-AF65-F5344CB8AC3E}">
        <p14:creationId xmlns:p14="http://schemas.microsoft.com/office/powerpoint/2010/main" val="35121799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kern="0" dirty="0" err="1">
                <a:latin typeface="Calibri Light" panose="020F0302020204030204" pitchFamily="34" charset="0"/>
                <a:ea typeface="Times New Roman" panose="02020603050405020304" pitchFamily="18" charset="0"/>
                <a:cs typeface="Times-Roman"/>
              </a:rPr>
              <a:t>the</a:t>
            </a:r>
            <a:r>
              <a:rPr lang="nl-NL" sz="1200" b="0" kern="0" dirty="0">
                <a:latin typeface="Calibri Light" panose="020F0302020204030204" pitchFamily="34" charset="0"/>
                <a:ea typeface="Times New Roman" panose="02020603050405020304" pitchFamily="18" charset="0"/>
                <a:cs typeface="Times-Roman"/>
              </a:rPr>
              <a:t> human factor in de reanimatie” Bakker &amp; Verlangen 2016 vrij naar </a:t>
            </a:r>
            <a:r>
              <a:rPr lang="nl-NL" sz="1200" b="0" kern="0" dirty="0" err="1">
                <a:latin typeface="Calibri Light" panose="020F0302020204030204" pitchFamily="34" charset="0"/>
                <a:ea typeface="Times New Roman" panose="02020603050405020304" pitchFamily="18" charset="0"/>
                <a:cs typeface="Times-Roman"/>
              </a:rPr>
              <a:t>Latané</a:t>
            </a:r>
            <a:r>
              <a:rPr lang="nl-NL" sz="1200" b="0" kern="0" dirty="0">
                <a:latin typeface="Calibri Light" panose="020F0302020204030204" pitchFamily="34" charset="0"/>
                <a:ea typeface="Times New Roman" panose="02020603050405020304" pitchFamily="18" charset="0"/>
                <a:cs typeface="Times-Roman"/>
              </a:rPr>
              <a:t> en </a:t>
            </a:r>
            <a:r>
              <a:rPr lang="nl-NL" sz="1200" b="0" kern="0" dirty="0" err="1">
                <a:latin typeface="Calibri Light" panose="020F0302020204030204" pitchFamily="34" charset="0"/>
                <a:ea typeface="Times New Roman" panose="02020603050405020304" pitchFamily="18" charset="0"/>
                <a:cs typeface="Times-Roman"/>
              </a:rPr>
              <a:t>Darley</a:t>
            </a:r>
            <a:r>
              <a:rPr lang="nl-NL" sz="1200" b="0" kern="0" dirty="0">
                <a:latin typeface="Calibri Light" panose="020F0302020204030204" pitchFamily="34" charset="0"/>
                <a:ea typeface="Times New Roman" panose="02020603050405020304" pitchFamily="18" charset="0"/>
                <a:cs typeface="Times-Roman"/>
              </a:rPr>
              <a:t> (1970)</a:t>
            </a:r>
            <a:endParaRPr lang="nl-NL" sz="1200" b="0" dirty="0"/>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79</a:t>
            </a:fld>
            <a:endParaRPr lang="nl-NL"/>
          </a:p>
        </p:txBody>
      </p:sp>
    </p:spTree>
    <p:extLst>
      <p:ext uri="{BB962C8B-B14F-4D97-AF65-F5344CB8AC3E}">
        <p14:creationId xmlns:p14="http://schemas.microsoft.com/office/powerpoint/2010/main" val="29414009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Centralist kan helpen bij het herkennen (gaspen herkennen als teken van circulatie stilstand)  en de bereidheid om te gaan starten. Dus benadruk van het op speaker zetten van de telefoon zodat centralist mee kan luisteren, helpen herkennen en aanmoedigen te gaan starten</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80</a:t>
            </a:fld>
            <a:endParaRPr lang="nl-NL"/>
          </a:p>
        </p:txBody>
      </p:sp>
    </p:spTree>
    <p:extLst>
      <p:ext uri="{BB962C8B-B14F-4D97-AF65-F5344CB8AC3E}">
        <p14:creationId xmlns:p14="http://schemas.microsoft.com/office/powerpoint/2010/main" val="1650811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Let op! Gelegenheid voor vragen is na de demo met uitleg (stap 2)</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19</a:t>
            </a:fld>
            <a:endParaRPr lang="nl-NL"/>
          </a:p>
        </p:txBody>
      </p:sp>
    </p:spTree>
    <p:extLst>
      <p:ext uri="{BB962C8B-B14F-4D97-AF65-F5344CB8AC3E}">
        <p14:creationId xmlns:p14="http://schemas.microsoft.com/office/powerpoint/2010/main" val="17499169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Arial" panose="020B0604020202020204" pitchFamily="34" charset="0"/>
                <a:ea typeface="Times New Roman" panose="02020603050405020304" pitchFamily="18" charset="0"/>
              </a:rPr>
              <a:t>Op het moment dat de elektrode niet goed zit, wat doe je dan? Bij aanwezigheid van extra elektrode kan die geplakt worden en stekker omgezet…”</a:t>
            </a:r>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82</a:t>
            </a:fld>
            <a:endParaRPr lang="nl-NL"/>
          </a:p>
        </p:txBody>
      </p:sp>
    </p:spTree>
    <p:extLst>
      <p:ext uri="{BB962C8B-B14F-4D97-AF65-F5344CB8AC3E}">
        <p14:creationId xmlns:p14="http://schemas.microsoft.com/office/powerpoint/2010/main" val="16659686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Cirkels zijn geen werkelijk cirkels, maar moet in de context gezien worden. In een woonhuis bijvoorbeeld:</a:t>
            </a:r>
          </a:p>
          <a:p>
            <a:r>
              <a:rPr lang="nl-NL" dirty="0"/>
              <a:t>Cirkel 1: de slaapkamer</a:t>
            </a:r>
          </a:p>
          <a:p>
            <a:r>
              <a:rPr lang="nl-NL" dirty="0"/>
              <a:t>Cirkel 2: de gang naast de slaapkamer</a:t>
            </a:r>
          </a:p>
          <a:p>
            <a:r>
              <a:rPr lang="nl-NL" dirty="0"/>
              <a:t>Cirkel 3: Afhankelijk van hun rol bijvoorbeeld in een andere kamer of buiten</a:t>
            </a:r>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83</a:t>
            </a:fld>
            <a:endParaRPr lang="nl-NL"/>
          </a:p>
        </p:txBody>
      </p:sp>
    </p:spTree>
    <p:extLst>
      <p:ext uri="{BB962C8B-B14F-4D97-AF65-F5344CB8AC3E}">
        <p14:creationId xmlns:p14="http://schemas.microsoft.com/office/powerpoint/2010/main" val="35548193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ym typeface="Arial"/>
              </a:rPr>
              <a:t>Zorg dat je voldoende ruimte hebt om op een goede manier hulp te verlenen. Dit betekent technisch dat je voldoende ruimte dient te maken rondom het slachtoffer zodat er goede kwaliteit borstcompressie gegeven kan worden, en de AED snel geplaatst kan worden en bediend. Haal iemand bijvoorbeeld vlot maar met beleid van bed af, om hem/haar op een harde ondergrond te leggen. Verplaats iemand van toilet naar een ruimte waar meer plaats is voor hulpverlening.</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84</a:t>
            </a:fld>
            <a:endParaRPr lang="nl-NL"/>
          </a:p>
        </p:txBody>
      </p:sp>
    </p:spTree>
    <p:extLst>
      <p:ext uri="{BB962C8B-B14F-4D97-AF65-F5344CB8AC3E}">
        <p14:creationId xmlns:p14="http://schemas.microsoft.com/office/powerpoint/2010/main" val="37308106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effectLst/>
                <a:latin typeface="Helvetica Neue"/>
                <a:ea typeface="Times New Roman" panose="02020603050405020304" pitchFamily="18" charset="0"/>
              </a:rPr>
              <a:t>Goede samenwerking tijdens een reanimatiehulpverlening is een belangrijke succesfactor. Het is hierbij handig goed te weten wat je van elkaar mag en kan verwachten.</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Er zijn wel een aantal handige afspraken en tips die goed zijn om eens over na te denken. </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 </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1 Leiderschap is belangrijk, een team moet aangestuurd worden. Het kan prima zijn dat onder aanwezige burgerhulpverleners personen zitten die van nature wat meer leidinggevende ervaringen hebben dan anderen.</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Bemerk als leiding niet duidelijk genomen wordt, of jouw leiding hier positief effect kan hebben. Belangrijk ook, als een proces goed loopt, accepteer bovenal leiding, goed volgerschap is namelijk even belangrijk. Als de professionele hulpverlening ter plaatse is/komt nemen die veelal de leiding over de reanimatie over, laat dit ook zo gebeuren.</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 </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2 wees taakgericht, houd je vooral bezig met de taak die je hebt (gekregen) als iedereen dat doet, hebt je de meeste duidelijkheid rondom het slachtoffer</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 </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3. Effectief samenwerken is ook overleggen over wat je doet en kunt. Stem met elkaar af !!</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 </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4. Heb een plan, indien iets onduidelijk is, vraag ernaar op een handig moment!</a:t>
            </a:r>
            <a:endParaRPr lang="nl-NL" sz="1200" dirty="0">
              <a:effectLst/>
              <a:latin typeface="Calibri" panose="020F0502020204030204" pitchFamily="34" charset="0"/>
              <a:ea typeface="Calibri" panose="020F050202020403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85</a:t>
            </a:fld>
            <a:endParaRPr lang="nl-NL"/>
          </a:p>
        </p:txBody>
      </p:sp>
    </p:spTree>
    <p:extLst>
      <p:ext uri="{BB962C8B-B14F-4D97-AF65-F5344CB8AC3E}">
        <p14:creationId xmlns:p14="http://schemas.microsoft.com/office/powerpoint/2010/main" val="22733420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Taakverdeling verdeel de werklast. Als er genoeg hulpverleners zijn is het goed om de werklast te verdelen. Bij een reanimatie zijn meerdere taken mogelijk. Afstemming wie wat doet kan duidelijkheid creëren en de samenwerking makkelijk maken</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86</a:t>
            </a:fld>
            <a:endParaRPr lang="nl-NL"/>
          </a:p>
        </p:txBody>
      </p:sp>
    </p:spTree>
    <p:extLst>
      <p:ext uri="{BB962C8B-B14F-4D97-AF65-F5344CB8AC3E}">
        <p14:creationId xmlns:p14="http://schemas.microsoft.com/office/powerpoint/2010/main" val="4940006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Politie of brandweer heeft niet per definitie de leiding. Uitzondering bij bv een (vermoeden) misdrijf of gevaarlijke situatie</a:t>
            </a:r>
          </a:p>
          <a:p>
            <a:endParaRPr lang="nl-NL" dirty="0"/>
          </a:p>
          <a:p>
            <a:r>
              <a:rPr lang="nl-NL" dirty="0">
                <a:sym typeface="Arial"/>
              </a:rPr>
              <a:t>Leiderschap is belangrijk. Het is van belang dat de werkwijze en taakverdeling duidelijk is voor iedereen. Het kan prima zijn dat onder meerdere burgerhulpverleners personen zitten die van nature wat meer leidinggevende ervaringen hebben dan anderen. Bemerk dat als leiding niet duidelijk genomen wordt, jouw leiding hier positief effect kan hebben. Belangrijk ook, als een proces goed loopt, accepteer bovenal leiding, goed volgerschap is namelijk even belangrijk. Goed volgerschap wil ook zeggen dat je je uitspreekt (</a:t>
            </a:r>
            <a:r>
              <a:rPr lang="nl-NL" dirty="0" err="1">
                <a:sym typeface="Arial"/>
              </a:rPr>
              <a:t>speak</a:t>
            </a:r>
            <a:r>
              <a:rPr lang="nl-NL" dirty="0">
                <a:sym typeface="Arial"/>
              </a:rPr>
              <a:t>-up) als je zorgen hebt, bv. als je ziet dat er geleund wordt bij de borstcompressie of te snel wordt gereanimeerd.  Een samenvatting uitgesproken door de leider kan helpen om iedereen op dezelfde bladzijde te laten komen en ruimte te geven voor suggesties. </a:t>
            </a:r>
          </a:p>
          <a:p>
            <a:endParaRPr lang="nl-NL" dirty="0">
              <a:sym typeface="Arial"/>
            </a:endParaRPr>
          </a:p>
          <a:p>
            <a:r>
              <a:rPr lang="nl-NL" dirty="0">
                <a:sym typeface="Arial"/>
              </a:rPr>
              <a:t>Als de professionele hulpverlening ter plaats is/komt nemen die veelal de leiding over de reanimatie over, laat dit ook zo gebeuren. De ambulanceverpleegkundige van de eerste ambulance heeft uiteindelijk de leiding. Kenmerkend bij een reanimatie is dat nieuwe hulpverleners op verschillende tijdsstippen aankomen;  dat vraagt bewustzijn dat de leiderschapsrol kan wisselen en steeds opnieuw duidelijk gemaakt kan worden. Dus spreek dat uit</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87</a:t>
            </a:fld>
            <a:endParaRPr lang="nl-NL"/>
          </a:p>
        </p:txBody>
      </p:sp>
    </p:spTree>
    <p:extLst>
      <p:ext uri="{BB962C8B-B14F-4D97-AF65-F5344CB8AC3E}">
        <p14:creationId xmlns:p14="http://schemas.microsoft.com/office/powerpoint/2010/main" val="13740867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sym typeface="Arial"/>
            </a:endParaRPr>
          </a:p>
          <a:p>
            <a:r>
              <a:rPr lang="nl-NL" dirty="0">
                <a:sym typeface="Arial"/>
              </a:rPr>
              <a:t>Heb een plan, indien iets onduidelijk is, vraag ernaar op een handig moment! Bespreek het plan met elkaar, zorg dat iedereen op de dezelfde bladzijde zit en het plan kent. Bijvoorbeeld wissel moment niet tussendoor maar bij analyse moment van de AED. Bedenk dat je perspectief maakt dat je een ander beeld hebt (de 1 ziet een 6, de ander een 9: beide zijn waar). Zorg dat je in het hele team hetzelfde plan van aanpak hebt. Voornamen gebruiken vergemakkelijkt de communicatie en maakt de samenwerking wat menselijker</a:t>
            </a:r>
          </a:p>
          <a:p>
            <a:endParaRPr lang="nl-NL" dirty="0">
              <a:sym typeface="Arial"/>
            </a:endParaRPr>
          </a:p>
          <a:p>
            <a:r>
              <a:rPr lang="nl-NL" dirty="0">
                <a:sym typeface="Arial"/>
              </a:rPr>
              <a:t>Heb ook oog voor elkaar. Een reanimatie is een ingrijpende gebeurtenis waarbij samenwerking ook is dat je op elkaar let: functioneel bv lukt het nog met het uitvoeren van een hoge kwaliteit borstcompressie, maar ook menselijk; hoe gaat het met iemand.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88</a:t>
            </a:fld>
            <a:endParaRPr lang="nl-NL"/>
          </a:p>
        </p:txBody>
      </p:sp>
    </p:spTree>
    <p:extLst>
      <p:ext uri="{BB962C8B-B14F-4D97-AF65-F5344CB8AC3E}">
        <p14:creationId xmlns:p14="http://schemas.microsoft.com/office/powerpoint/2010/main" val="27377206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Politie of brandweer heeft niet per definitie de leiding. Uitzondering bij bv een (vermoeden) misdrijf of gevaarlijke situatie</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89</a:t>
            </a:fld>
            <a:endParaRPr lang="nl-NL"/>
          </a:p>
        </p:txBody>
      </p:sp>
    </p:spTree>
    <p:extLst>
      <p:ext uri="{BB962C8B-B14F-4D97-AF65-F5344CB8AC3E}">
        <p14:creationId xmlns:p14="http://schemas.microsoft.com/office/powerpoint/2010/main" val="10466213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ym typeface="Arial"/>
              </a:rPr>
              <a:t>Wees taakgericht, houd je vooral bezig met de taak die je hebt (gekregen). Als iedereen dat doet, hebt je de meeste duidelijkheid rondom het slachtoffer. Als bv. degene die borstcompressies geeft afgeleid wordt of zich met andere zaken gaat bezig houden gaat dat ten kosten van de kwaliteit van BLS en raakt hij/zij bv de tel kwijt. Dus focus op je taak. Een leider kan bv tot taak hebben het overzicht te </a:t>
            </a:r>
            <a:r>
              <a:rPr lang="nl-NL" dirty="0" err="1">
                <a:sym typeface="Arial"/>
              </a:rPr>
              <a:t>bewalen</a:t>
            </a:r>
            <a:r>
              <a:rPr lang="nl-NL" dirty="0">
                <a:sym typeface="Arial"/>
              </a:rPr>
              <a:t> en de veiligheid te garanderen. </a:t>
            </a:r>
          </a:p>
          <a:p>
            <a:endParaRPr lang="nl-NL" dirty="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ym typeface="Arial"/>
              </a:rPr>
              <a:t>Voorkom ruis, zodat de centralist op de speaker mee kan luisteren, degene die borstcompressies uitvoert zich kan concentreren op hoge kwaliteit en dat de AED gehoord wordt wanneer die gaat analyseren. Binnen de luchtvaart wordt dit de steriele cockpit genoemd. Bij risicovolle momenten (stijgen, landen) wordt er alleen procedureel gecommuniceerd en is er focus op de taak. In link een voorbeeld uit de luchtvaart waarbij communicatie kort, duidelijk wordt uitgevoerd </a:t>
            </a:r>
            <a:r>
              <a:rPr lang="nl-NL" sz="1200" dirty="0">
                <a:hlinkClick r:id="rId3"/>
              </a:rPr>
              <a:t>https://www.youtube.com/watch?v=5RpDNTbSsI0</a:t>
            </a:r>
            <a:endParaRPr lang="nl-NL" sz="1200"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90</a:t>
            </a:fld>
            <a:endParaRPr lang="nl-NL"/>
          </a:p>
        </p:txBody>
      </p:sp>
    </p:spTree>
    <p:extLst>
      <p:ext uri="{BB962C8B-B14F-4D97-AF65-F5344CB8AC3E}">
        <p14:creationId xmlns:p14="http://schemas.microsoft.com/office/powerpoint/2010/main" val="13619124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Naar een melding toe gaan (fiets, lopend), een vreemd huis binnen gaan, emoties van familie hebben effect op je en kunnen bv maken dat je te snel borstcompressies gaat uitvoeren. Registreer wat er met je gebeurt en reguleer de druk door bv. je ademhaling te reguleren (langer uitademen).</a:t>
            </a:r>
          </a:p>
          <a:p>
            <a:endParaRPr lang="nl-NL" dirty="0"/>
          </a:p>
          <a:p>
            <a:r>
              <a:rPr lang="nl-NL" dirty="0"/>
              <a:t>Registreer ook druk bij anderen. Help elkaar. Stress is besmettelijk, registreer, ga er niet in mee, help anderen. Verlaag bijvoorbeeld je stem volume en hoogte. </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91</a:t>
            </a:fld>
            <a:endParaRPr lang="nl-NL"/>
          </a:p>
        </p:txBody>
      </p:sp>
    </p:spTree>
    <p:extLst>
      <p:ext uri="{BB962C8B-B14F-4D97-AF65-F5344CB8AC3E}">
        <p14:creationId xmlns:p14="http://schemas.microsoft.com/office/powerpoint/2010/main" val="635561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 name="Google Shape;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Naar een melding toe gaan (fiets, lopend), een vreemd huis binnen gaan, emoties van familie hebben effect op je en kunnen bv maken dat je te snel borstcompressies gaat uitvoeren. Registreer wat er met je gebeurt en reguleer de druk door bv. je ademhaling te reguleren (langer uitademen).</a:t>
            </a:r>
          </a:p>
          <a:p>
            <a:endParaRPr lang="nl-NL" dirty="0"/>
          </a:p>
          <a:p>
            <a:r>
              <a:rPr lang="nl-NL" dirty="0"/>
              <a:t>Registreer ook druk bij anderen. Help elkaar. Stress is besmettelijk, registreer, ga er niet in mee, help anderen. Verlaag bijvoorbeeld je stem volume en hoogte. </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92</a:t>
            </a:fld>
            <a:endParaRPr lang="nl-NL"/>
          </a:p>
        </p:txBody>
      </p:sp>
    </p:spTree>
    <p:extLst>
      <p:ext uri="{BB962C8B-B14F-4D97-AF65-F5344CB8AC3E}">
        <p14:creationId xmlns:p14="http://schemas.microsoft.com/office/powerpoint/2010/main" val="522970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Naar een melding toe gaan (fiets, lopend), een vreemd huis binnen gaan, emoties van familie hebben effect op je en kunnen bv maken dat je te snel borstcompressies gaat uitvoeren. Registreer wat er met je gebeurt en reguleer de druk door bv. je ademhaling te reguleren (langer uitademen).</a:t>
            </a:r>
          </a:p>
          <a:p>
            <a:endParaRPr lang="nl-NL" dirty="0"/>
          </a:p>
          <a:p>
            <a:r>
              <a:rPr lang="nl-NL" dirty="0"/>
              <a:t>Registreer ook druk bij anderen. Help elkaar. Stress is besmettelijk, registreer, ga er niet in mee, help anderen. Verlaag bijvoorbeeld je stem volume en hoogte. </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93</a:t>
            </a:fld>
            <a:endParaRPr lang="nl-NL"/>
          </a:p>
        </p:txBody>
      </p:sp>
    </p:spTree>
    <p:extLst>
      <p:ext uri="{BB962C8B-B14F-4D97-AF65-F5344CB8AC3E}">
        <p14:creationId xmlns:p14="http://schemas.microsoft.com/office/powerpoint/2010/main" val="65349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kern="0" dirty="0" err="1">
                <a:latin typeface="Calibri Light" panose="020F0302020204030204" pitchFamily="34" charset="0"/>
                <a:ea typeface="Times New Roman" panose="02020603050405020304" pitchFamily="18" charset="0"/>
                <a:cs typeface="Times-Roman"/>
              </a:rPr>
              <a:t>the</a:t>
            </a:r>
            <a:r>
              <a:rPr lang="nl-NL" sz="1200" b="0" kern="0" dirty="0">
                <a:latin typeface="Calibri Light" panose="020F0302020204030204" pitchFamily="34" charset="0"/>
                <a:ea typeface="Times New Roman" panose="02020603050405020304" pitchFamily="18" charset="0"/>
                <a:cs typeface="Times-Roman"/>
              </a:rPr>
              <a:t> human factor in de reanimatie” Bakker &amp; Verlangen 2016 vrij naar </a:t>
            </a:r>
            <a:r>
              <a:rPr lang="nl-NL" sz="1200" b="0" kern="0" dirty="0" err="1">
                <a:latin typeface="Calibri Light" panose="020F0302020204030204" pitchFamily="34" charset="0"/>
                <a:ea typeface="Times New Roman" panose="02020603050405020304" pitchFamily="18" charset="0"/>
                <a:cs typeface="Times-Roman"/>
              </a:rPr>
              <a:t>Latané</a:t>
            </a:r>
            <a:r>
              <a:rPr lang="nl-NL" sz="1200" b="0" kern="0" dirty="0">
                <a:latin typeface="Calibri Light" panose="020F0302020204030204" pitchFamily="34" charset="0"/>
                <a:ea typeface="Times New Roman" panose="02020603050405020304" pitchFamily="18" charset="0"/>
                <a:cs typeface="Times-Roman"/>
              </a:rPr>
              <a:t> en </a:t>
            </a:r>
            <a:r>
              <a:rPr lang="nl-NL" sz="1200" b="0" kern="0" dirty="0" err="1">
                <a:latin typeface="Calibri Light" panose="020F0302020204030204" pitchFamily="34" charset="0"/>
                <a:ea typeface="Times New Roman" panose="02020603050405020304" pitchFamily="18" charset="0"/>
                <a:cs typeface="Times-Roman"/>
              </a:rPr>
              <a:t>Darley</a:t>
            </a:r>
            <a:r>
              <a:rPr lang="nl-NL" sz="1200" b="0" kern="0" dirty="0">
                <a:latin typeface="Calibri Light" panose="020F0302020204030204" pitchFamily="34" charset="0"/>
                <a:ea typeface="Times New Roman" panose="02020603050405020304" pitchFamily="18" charset="0"/>
                <a:cs typeface="Times-Roman"/>
              </a:rPr>
              <a:t> (1970)</a:t>
            </a:r>
            <a:endParaRPr lang="nl-NL" sz="1200" b="0" dirty="0"/>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95</a:t>
            </a:fld>
            <a:endParaRPr lang="nl-NL"/>
          </a:p>
        </p:txBody>
      </p:sp>
    </p:spTree>
    <p:extLst>
      <p:ext uri="{BB962C8B-B14F-4D97-AF65-F5344CB8AC3E}">
        <p14:creationId xmlns:p14="http://schemas.microsoft.com/office/powerpoint/2010/main" val="25424225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5" name="Google Shape;1005;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11" name="Google Shape;1011;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8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7" name="Google Shape;1017;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8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3" name="Google Shape;1023;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8" name="Google Shape;1028;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Maak dit algoritme op maat voor uw ziekenhuis of zorginstelling.</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106</a:t>
            </a:fld>
            <a:endParaRPr lang="nl-NL"/>
          </a:p>
        </p:txBody>
      </p:sp>
    </p:spTree>
    <p:extLst>
      <p:ext uri="{BB962C8B-B14F-4D97-AF65-F5344CB8AC3E}">
        <p14:creationId xmlns:p14="http://schemas.microsoft.com/office/powerpoint/2010/main" val="36914624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107</a:t>
            </a:fld>
            <a:endParaRPr lang="nl-NL"/>
          </a:p>
        </p:txBody>
      </p:sp>
    </p:spTree>
    <p:extLst>
      <p:ext uri="{BB962C8B-B14F-4D97-AF65-F5344CB8AC3E}">
        <p14:creationId xmlns:p14="http://schemas.microsoft.com/office/powerpoint/2010/main" val="1528093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 name="Google Shape;7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2400">
                <a:latin typeface="Arial"/>
                <a:ea typeface="Arial"/>
                <a:cs typeface="Arial"/>
                <a:sym typeface="Arial"/>
              </a:rPr>
              <a:t>Voor jezelf, het kind en omstanders</a:t>
            </a:r>
            <a:endParaRPr sz="1400">
              <a:latin typeface="Arial"/>
              <a:ea typeface="Arial"/>
              <a:cs typeface="Arial"/>
              <a:sym typeface="Arial"/>
            </a:endParaRPr>
          </a:p>
          <a:p>
            <a:pPr marL="0" lvl="0" indent="0" algn="l" rtl="0">
              <a:spcBef>
                <a:spcPts val="0"/>
              </a:spcBef>
              <a:spcAft>
                <a:spcPts val="0"/>
              </a:spcAft>
              <a:buNone/>
            </a:pPr>
            <a:endParaRPr/>
          </a:p>
        </p:txBody>
      </p:sp>
      <p:sp>
        <p:nvSpPr>
          <p:cNvPr id="89" name="Google Shape;8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De handelingen “voorzichtig schudden aan de schouders” en aan het slachtoffer vragen “Gaat het?” dienen tegelijk uitgevoerd te worden.</a:t>
            </a:r>
            <a:endParaRPr/>
          </a:p>
          <a:p>
            <a:pPr marL="0" lvl="0" indent="0" algn="l" rtl="0">
              <a:spcBef>
                <a:spcPts val="0"/>
              </a:spcBef>
              <a:spcAft>
                <a:spcPts val="0"/>
              </a:spcAft>
              <a:buNone/>
            </a:pPr>
            <a:endParaRPr/>
          </a:p>
        </p:txBody>
      </p:sp>
      <p:sp>
        <p:nvSpPr>
          <p:cNvPr id="108" name="Google Shape;10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731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570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angepaste indeling">
  <p:cSld name="Aangepaste indeling">
    <p:spTree>
      <p:nvGrpSpPr>
        <p:cNvPr id="1" name="Shape 1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6975A48D-5B5F-3F26-FCE1-5BD65B60C55F}"/>
              </a:ext>
            </a:extLst>
          </p:cNvPr>
          <p:cNvPicPr>
            <a:picLocks noChangeAspect="1"/>
          </p:cNvPicPr>
          <p:nvPr userDrawn="1"/>
        </p:nvPicPr>
        <p:blipFill>
          <a:blip r:embed="rId3"/>
          <a:stretch>
            <a:fillRect/>
          </a:stretch>
        </p:blipFill>
        <p:spPr>
          <a:xfrm>
            <a:off x="810325" y="-12700"/>
            <a:ext cx="12192000" cy="6858000"/>
          </a:xfrm>
          <a:prstGeom prst="rect">
            <a:avLst/>
          </a:prstGeom>
        </p:spPr>
      </p:pic>
      <p:pic>
        <p:nvPicPr>
          <p:cNvPr id="14" name="Afbeelding 13">
            <a:extLst>
              <a:ext uri="{FF2B5EF4-FFF2-40B4-BE49-F238E27FC236}">
                <a16:creationId xmlns:a16="http://schemas.microsoft.com/office/drawing/2014/main" id="{B0AE33C1-D1C5-44A9-A4FD-BEF69196E00C}"/>
              </a:ext>
            </a:extLst>
          </p:cNvPr>
          <p:cNvPicPr>
            <a:picLocks noChangeAspect="1"/>
          </p:cNvPicPr>
          <p:nvPr userDrawn="1"/>
        </p:nvPicPr>
        <p:blipFill rotWithShape="1">
          <a:blip r:embed="rId4"/>
          <a:srcRect r="58367"/>
          <a:stretch/>
        </p:blipFill>
        <p:spPr>
          <a:xfrm>
            <a:off x="0" y="12700"/>
            <a:ext cx="5673012" cy="6845300"/>
          </a:xfrm>
          <a:prstGeom prst="rect">
            <a:avLst/>
          </a:prstGeom>
        </p:spPr>
      </p:pic>
      <p:pic>
        <p:nvPicPr>
          <p:cNvPr id="21" name="Afbeelding 20">
            <a:extLst>
              <a:ext uri="{FF2B5EF4-FFF2-40B4-BE49-F238E27FC236}">
                <a16:creationId xmlns:a16="http://schemas.microsoft.com/office/drawing/2014/main" id="{A10CFDC1-ACC4-474C-9F40-45B45E7ACE3A}"/>
              </a:ext>
            </a:extLst>
          </p:cNvPr>
          <p:cNvPicPr>
            <a:picLocks noChangeAspect="1"/>
          </p:cNvPicPr>
          <p:nvPr userDrawn="1"/>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78506" y="6163156"/>
            <a:ext cx="1316321" cy="475397"/>
          </a:xfrm>
          <a:prstGeom prst="rect">
            <a:avLst/>
          </a:prstGeom>
        </p:spPr>
      </p:pic>
      <p:pic>
        <p:nvPicPr>
          <p:cNvPr id="15" name="Afbeelding 14">
            <a:extLst>
              <a:ext uri="{FF2B5EF4-FFF2-40B4-BE49-F238E27FC236}">
                <a16:creationId xmlns:a16="http://schemas.microsoft.com/office/drawing/2014/main" id="{2E93C867-6FF9-48FD-9CAA-246F78AAD35D}"/>
              </a:ext>
            </a:extLst>
          </p:cNvPr>
          <p:cNvPicPr>
            <a:picLocks noChangeAspect="1"/>
          </p:cNvPicPr>
          <p:nvPr userDrawn="1"/>
        </p:nvPicPr>
        <p:blipFill>
          <a:blip r:embed="rId6"/>
          <a:srcRect/>
          <a:stretch/>
        </p:blipFill>
        <p:spPr>
          <a:xfrm>
            <a:off x="5881580" y="1832292"/>
            <a:ext cx="3087529" cy="3206115"/>
          </a:xfrm>
          <a:prstGeom prst="rect">
            <a:avLst/>
          </a:prstGeom>
        </p:spPr>
      </p:pic>
    </p:spTree>
    <p:extLst>
      <p:ext uri="{BB962C8B-B14F-4D97-AF65-F5344CB8AC3E}">
        <p14:creationId xmlns:p14="http://schemas.microsoft.com/office/powerpoint/2010/main" val="494379120"/>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5C9F">
            <a:alpha val="25098"/>
          </a:srgbClr>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D0CCD93-204A-41CF-ACCF-45B58203C690}"/>
              </a:ext>
            </a:extLst>
          </p:cNvPr>
          <p:cNvPicPr>
            <a:picLocks noChangeAspect="1"/>
          </p:cNvPicPr>
          <p:nvPr userDrawn="1"/>
        </p:nvPicPr>
        <p:blipFill>
          <a:blip r:embed="rId3"/>
          <a:stretch>
            <a:fillRect/>
          </a:stretch>
        </p:blipFill>
        <p:spPr>
          <a:xfrm>
            <a:off x="0" y="6248340"/>
            <a:ext cx="12193200" cy="609660"/>
          </a:xfrm>
          <a:prstGeom prst="rect">
            <a:avLst/>
          </a:prstGeom>
        </p:spPr>
      </p:pic>
    </p:spTree>
    <p:extLst>
      <p:ext uri="{BB962C8B-B14F-4D97-AF65-F5344CB8AC3E}">
        <p14:creationId xmlns:p14="http://schemas.microsoft.com/office/powerpoint/2010/main" val="3352408161"/>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5C9F">
            <a:alpha val="24705"/>
          </a:srgbClr>
        </a:solidFill>
        <a:effectLst/>
      </p:bgPr>
    </p:bg>
    <p:spTree>
      <p:nvGrpSpPr>
        <p:cNvPr id="1" name="Shape 15"/>
        <p:cNvGrpSpPr/>
        <p:nvPr/>
      </p:nvGrpSpPr>
      <p:grpSpPr>
        <a:xfrm>
          <a:off x="0" y="0"/>
          <a:ext cx="0" cy="0"/>
          <a:chOff x="0" y="0"/>
          <a:chExt cx="0" cy="0"/>
        </a:xfrm>
      </p:grpSpPr>
      <p:pic>
        <p:nvPicPr>
          <p:cNvPr id="16" name="Google Shape;16;p94"/>
          <p:cNvPicPr preferRelativeResize="0"/>
          <p:nvPr/>
        </p:nvPicPr>
        <p:blipFill rotWithShape="1">
          <a:blip r:embed="rId3">
            <a:alphaModFix/>
          </a:blip>
          <a:srcRect/>
          <a:stretch/>
        </p:blipFill>
        <p:spPr>
          <a:xfrm>
            <a:off x="0" y="6248340"/>
            <a:ext cx="12193200" cy="60966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103.xml.rels><?xml version="1.0" encoding="UTF-8" standalone="yes"?>
<Relationships xmlns="http://schemas.openxmlformats.org/package/2006/relationships"><Relationship Id="rId8" Type="http://schemas.openxmlformats.org/officeDocument/2006/relationships/slide" Target="slide104.xml"/><Relationship Id="rId13" Type="http://schemas.openxmlformats.org/officeDocument/2006/relationships/slide" Target="slide97.xml"/><Relationship Id="rId3" Type="http://schemas.openxmlformats.org/officeDocument/2006/relationships/image" Target="../media/image8.jpeg"/><Relationship Id="rId7" Type="http://schemas.openxmlformats.org/officeDocument/2006/relationships/image" Target="../media/image10.jpeg"/><Relationship Id="rId12" Type="http://schemas.openxmlformats.org/officeDocument/2006/relationships/image" Target="../media/image12.png"/><Relationship Id="rId2" Type="http://schemas.openxmlformats.org/officeDocument/2006/relationships/slide" Target="slide47.xml"/><Relationship Id="rId1" Type="http://schemas.openxmlformats.org/officeDocument/2006/relationships/slideLayout" Target="../slideLayouts/slideLayout3.xml"/><Relationship Id="rId6" Type="http://schemas.openxmlformats.org/officeDocument/2006/relationships/slide" Target="slide76.xml"/><Relationship Id="rId11" Type="http://schemas.openxmlformats.org/officeDocument/2006/relationships/slide" Target="slide18.xml"/><Relationship Id="rId5" Type="http://schemas.openxmlformats.org/officeDocument/2006/relationships/image" Target="../media/image9.jpeg"/><Relationship Id="rId10" Type="http://schemas.openxmlformats.org/officeDocument/2006/relationships/image" Target="../media/image11.png"/><Relationship Id="rId4" Type="http://schemas.openxmlformats.org/officeDocument/2006/relationships/slide" Target="slide67.xml"/><Relationship Id="rId9" Type="http://schemas.openxmlformats.org/officeDocument/2006/relationships/slide" Target="slide4.xml"/><Relationship Id="rId14" Type="http://schemas.openxmlformats.org/officeDocument/2006/relationships/image" Target="../media/image1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2.png"/><Relationship Id="rId3" Type="http://schemas.openxmlformats.org/officeDocument/2006/relationships/slide" Target="slide47.xml"/><Relationship Id="rId7" Type="http://schemas.openxmlformats.org/officeDocument/2006/relationships/slide" Target="slide76.xml"/><Relationship Id="rId12" Type="http://schemas.openxmlformats.org/officeDocument/2006/relationships/slide" Target="slide18.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1.png"/><Relationship Id="rId5" Type="http://schemas.openxmlformats.org/officeDocument/2006/relationships/slide" Target="slide67.xml"/><Relationship Id="rId1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8.jpeg"/><Relationship Id="rId9" Type="http://schemas.openxmlformats.org/officeDocument/2006/relationships/slide" Target="slide104.xml"/><Relationship Id="rId14" Type="http://schemas.openxmlformats.org/officeDocument/2006/relationships/slide" Target="slide9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slide" Target="slide104.xml"/><Relationship Id="rId13" Type="http://schemas.openxmlformats.org/officeDocument/2006/relationships/slide" Target="slide97.xml"/><Relationship Id="rId3" Type="http://schemas.openxmlformats.org/officeDocument/2006/relationships/image" Target="../media/image8.jpeg"/><Relationship Id="rId7" Type="http://schemas.openxmlformats.org/officeDocument/2006/relationships/image" Target="../media/image10.jpeg"/><Relationship Id="rId12" Type="http://schemas.openxmlformats.org/officeDocument/2006/relationships/image" Target="../media/image12.png"/><Relationship Id="rId2"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slide" Target="slide76.xml"/><Relationship Id="rId11" Type="http://schemas.openxmlformats.org/officeDocument/2006/relationships/slide" Target="slide18.xml"/><Relationship Id="rId5" Type="http://schemas.openxmlformats.org/officeDocument/2006/relationships/image" Target="../media/image9.jpeg"/><Relationship Id="rId10" Type="http://schemas.openxmlformats.org/officeDocument/2006/relationships/image" Target="../media/image11.png"/><Relationship Id="rId4" Type="http://schemas.openxmlformats.org/officeDocument/2006/relationships/slide" Target="slide67.xml"/><Relationship Id="rId9" Type="http://schemas.openxmlformats.org/officeDocument/2006/relationships/slide" Target="slide4.xml"/><Relationship Id="rId1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hyperlink" Target="#_De_Basiscursus"/><Relationship Id="rId2" Type="http://schemas.openxmlformats.org/officeDocument/2006/relationships/hyperlink" Target="#_Non_Technical_skills"/><Relationship Id="rId1" Type="http://schemas.openxmlformats.org/officeDocument/2006/relationships/slideLayout" Target="../slideLayouts/slideLayout2.xml"/><Relationship Id="rId6" Type="http://schemas.openxmlformats.org/officeDocument/2006/relationships/hyperlink" Target="#_Pocketmasker"/><Relationship Id="rId5" Type="http://schemas.openxmlformats.org/officeDocument/2006/relationships/hyperlink" Target="#_Verdieping_Burgerhulpverlener"/><Relationship Id="rId4" Type="http://schemas.openxmlformats.org/officeDocument/2006/relationships/hyperlink" Target="#_Scenario"/></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video" Target="https://player.vimeo.com/video/713428482?app_id=122963" TargetMode="Externa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slide" Target="slide104.xml"/><Relationship Id="rId13" Type="http://schemas.openxmlformats.org/officeDocument/2006/relationships/slide" Target="slide97.xml"/><Relationship Id="rId3" Type="http://schemas.openxmlformats.org/officeDocument/2006/relationships/image" Target="../media/image8.jpeg"/><Relationship Id="rId7" Type="http://schemas.openxmlformats.org/officeDocument/2006/relationships/image" Target="../media/image10.jpeg"/><Relationship Id="rId12" Type="http://schemas.openxmlformats.org/officeDocument/2006/relationships/image" Target="../media/image12.png"/><Relationship Id="rId2"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slide" Target="slide76.xml"/><Relationship Id="rId11" Type="http://schemas.openxmlformats.org/officeDocument/2006/relationships/slide" Target="slide18.xml"/><Relationship Id="rId5" Type="http://schemas.openxmlformats.org/officeDocument/2006/relationships/image" Target="../media/image9.jpeg"/><Relationship Id="rId10" Type="http://schemas.openxmlformats.org/officeDocument/2006/relationships/image" Target="../media/image11.png"/><Relationship Id="rId4" Type="http://schemas.openxmlformats.org/officeDocument/2006/relationships/slide" Target="slide67.xml"/><Relationship Id="rId9" Type="http://schemas.openxmlformats.org/officeDocument/2006/relationships/slide" Target="slide4.xml"/><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video" Target="https://player.vimeo.com/video/713427979?app_id=122963" TargetMode="Externa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slide" Target="slide104.xml"/><Relationship Id="rId13" Type="http://schemas.openxmlformats.org/officeDocument/2006/relationships/slide" Target="slide97.xml"/><Relationship Id="rId3" Type="http://schemas.openxmlformats.org/officeDocument/2006/relationships/image" Target="../media/image8.jpeg"/><Relationship Id="rId7" Type="http://schemas.openxmlformats.org/officeDocument/2006/relationships/image" Target="../media/image10.jpeg"/><Relationship Id="rId12" Type="http://schemas.openxmlformats.org/officeDocument/2006/relationships/image" Target="../media/image12.png"/><Relationship Id="rId2" Type="http://schemas.openxmlformats.org/officeDocument/2006/relationships/slide" Target="slide47.xml"/><Relationship Id="rId1" Type="http://schemas.openxmlformats.org/officeDocument/2006/relationships/slideLayout" Target="../slideLayouts/slideLayout3.xml"/><Relationship Id="rId6" Type="http://schemas.openxmlformats.org/officeDocument/2006/relationships/slide" Target="slide76.xml"/><Relationship Id="rId11" Type="http://schemas.openxmlformats.org/officeDocument/2006/relationships/slide" Target="slide18.xml"/><Relationship Id="rId5" Type="http://schemas.openxmlformats.org/officeDocument/2006/relationships/image" Target="../media/image9.jpeg"/><Relationship Id="rId10" Type="http://schemas.openxmlformats.org/officeDocument/2006/relationships/image" Target="../media/image11.png"/><Relationship Id="rId4" Type="http://schemas.openxmlformats.org/officeDocument/2006/relationships/slide" Target="slide67.xml"/><Relationship Id="rId9" Type="http://schemas.openxmlformats.org/officeDocument/2006/relationships/slide" Target="slide4.xml"/><Relationship Id="rId14" Type="http://schemas.openxmlformats.org/officeDocument/2006/relationships/image" Target="../media/image1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https://player.vimeo.com/video/742204656?app_id=122963" TargetMode="Externa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player.vimeo.com/video/713427463?app_id=122963"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ideo" Target="https://player.vimeo.com/video/927534353?app_id=122963" TargetMode="External"/><Relationship Id="rId4" Type="http://schemas.openxmlformats.org/officeDocument/2006/relationships/image" Target="../media/image49.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video" Target="https://player.vimeo.com/video/560578925?h=004c747a9a&amp;amp;app_id=122963"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slide" Target="slide104.xml"/><Relationship Id="rId13" Type="http://schemas.openxmlformats.org/officeDocument/2006/relationships/slide" Target="slide97.xml"/><Relationship Id="rId3" Type="http://schemas.openxmlformats.org/officeDocument/2006/relationships/image" Target="../media/image8.jpeg"/><Relationship Id="rId7" Type="http://schemas.openxmlformats.org/officeDocument/2006/relationships/image" Target="../media/image10.jpeg"/><Relationship Id="rId12" Type="http://schemas.openxmlformats.org/officeDocument/2006/relationships/image" Target="../media/image12.png"/><Relationship Id="rId2"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slide" Target="slide76.xml"/><Relationship Id="rId11" Type="http://schemas.openxmlformats.org/officeDocument/2006/relationships/slide" Target="slide18.xml"/><Relationship Id="rId5" Type="http://schemas.openxmlformats.org/officeDocument/2006/relationships/image" Target="../media/image9.jpeg"/><Relationship Id="rId10" Type="http://schemas.openxmlformats.org/officeDocument/2006/relationships/image" Target="../media/image11.png"/><Relationship Id="rId4" Type="http://schemas.openxmlformats.org/officeDocument/2006/relationships/slide" Target="slide67.xml"/><Relationship Id="rId9" Type="http://schemas.openxmlformats.org/officeDocument/2006/relationships/slide" Target="slide4.xml"/><Relationship Id="rId14" Type="http://schemas.openxmlformats.org/officeDocument/2006/relationships/image" Target="../media/image1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video" Target="https://player.vimeo.com/video/713427755?app_id=122963" TargetMode="External"/></Relationships>
</file>

<file path=ppt/slides/_rels/slide71.xml.rels><?xml version="1.0" encoding="UTF-8" standalone="yes"?>
<Relationships xmlns="http://schemas.openxmlformats.org/package/2006/relationships"><Relationship Id="rId3" Type="http://schemas.microsoft.com/office/2018/10/relationships/comments" Target="../comments/modernComment_192_5DF77976.xml"/><Relationship Id="rId2" Type="http://schemas.openxmlformats.org/officeDocument/2006/relationships/slideLayout" Target="../slideLayouts/slideLayout2.xml"/><Relationship Id="rId1" Type="http://schemas.openxmlformats.org/officeDocument/2006/relationships/video" Target="https://player.vimeo.com/video/713428717?app_id=122963" TargetMode="External"/><Relationship Id="rId4" Type="http://schemas.openxmlformats.org/officeDocument/2006/relationships/image" Target="../media/image6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slide" Target="slide104.xml"/><Relationship Id="rId13" Type="http://schemas.openxmlformats.org/officeDocument/2006/relationships/slide" Target="slide97.xml"/><Relationship Id="rId3" Type="http://schemas.openxmlformats.org/officeDocument/2006/relationships/image" Target="../media/image8.jpeg"/><Relationship Id="rId7" Type="http://schemas.openxmlformats.org/officeDocument/2006/relationships/image" Target="../media/image10.jpeg"/><Relationship Id="rId12" Type="http://schemas.openxmlformats.org/officeDocument/2006/relationships/image" Target="../media/image12.png"/><Relationship Id="rId2"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slide" Target="slide76.xml"/><Relationship Id="rId11" Type="http://schemas.openxmlformats.org/officeDocument/2006/relationships/slide" Target="slide18.xml"/><Relationship Id="rId5" Type="http://schemas.openxmlformats.org/officeDocument/2006/relationships/image" Target="../media/image9.jpeg"/><Relationship Id="rId10" Type="http://schemas.openxmlformats.org/officeDocument/2006/relationships/image" Target="../media/image11.png"/><Relationship Id="rId4" Type="http://schemas.openxmlformats.org/officeDocument/2006/relationships/slide" Target="slide67.xml"/><Relationship Id="rId9" Type="http://schemas.openxmlformats.org/officeDocument/2006/relationships/slide" Target="slide4.xml"/><Relationship Id="rId14" Type="http://schemas.openxmlformats.org/officeDocument/2006/relationships/image" Target="../media/image1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slide" Target="slide104.xml"/><Relationship Id="rId13" Type="http://schemas.openxmlformats.org/officeDocument/2006/relationships/slide" Target="slide97.xml"/><Relationship Id="rId3" Type="http://schemas.openxmlformats.org/officeDocument/2006/relationships/image" Target="../media/image8.jpeg"/><Relationship Id="rId7" Type="http://schemas.openxmlformats.org/officeDocument/2006/relationships/image" Target="../media/image10.jpeg"/><Relationship Id="rId12" Type="http://schemas.openxmlformats.org/officeDocument/2006/relationships/image" Target="../media/image12.png"/><Relationship Id="rId2"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slide" Target="slide76.xml"/><Relationship Id="rId11" Type="http://schemas.openxmlformats.org/officeDocument/2006/relationships/slide" Target="slide18.xml"/><Relationship Id="rId5" Type="http://schemas.openxmlformats.org/officeDocument/2006/relationships/image" Target="../media/image9.jpeg"/><Relationship Id="rId10" Type="http://schemas.openxmlformats.org/officeDocument/2006/relationships/image" Target="../media/image11.png"/><Relationship Id="rId4" Type="http://schemas.openxmlformats.org/officeDocument/2006/relationships/slide" Target="slide67.xml"/><Relationship Id="rId9" Type="http://schemas.openxmlformats.org/officeDocument/2006/relationships/slide" Target="slide4.xml"/><Relationship Id="rId14" Type="http://schemas.openxmlformats.org/officeDocument/2006/relationships/image" Target="../media/image1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video" Target="https://player.vimeo.com/video/713428752?app_id=122963" TargetMode="External"/><Relationship Id="rId4" Type="http://schemas.openxmlformats.org/officeDocument/2006/relationships/image" Target="../media/image68.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video" Target="https://player.vimeo.com/video/713428302?app_id=122963" TargetMode="External"/><Relationship Id="rId4" Type="http://schemas.openxmlformats.org/officeDocument/2006/relationships/image" Target="../media/image6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AEE281A7-798F-4660-ADDB-0471DBDC1069}"/>
              </a:ext>
            </a:extLst>
          </p:cNvPr>
          <p:cNvSpPr txBox="1">
            <a:spLocks/>
          </p:cNvSpPr>
          <p:nvPr/>
        </p:nvSpPr>
        <p:spPr>
          <a:xfrm>
            <a:off x="228600" y="1675462"/>
            <a:ext cx="6309360" cy="1092666"/>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b="1" dirty="0">
                <a:solidFill>
                  <a:schemeClr val="bg1"/>
                </a:solidFill>
                <a:latin typeface="Arial" panose="020B0604020202020204" pitchFamily="34" charset="0"/>
                <a:cs typeface="Arial" panose="020B0604020202020204" pitchFamily="34" charset="0"/>
              </a:rPr>
              <a:t>Opfriscursus reanimatie van volwassenen (BLS) en reanimatie van</a:t>
            </a:r>
            <a:br>
              <a:rPr lang="nl-NL" sz="4000" b="1" dirty="0">
                <a:solidFill>
                  <a:schemeClr val="bg1"/>
                </a:solidFill>
                <a:latin typeface="Arial" panose="020B0604020202020204" pitchFamily="34" charset="0"/>
                <a:cs typeface="Arial" panose="020B0604020202020204" pitchFamily="34" charset="0"/>
              </a:rPr>
            </a:br>
            <a:r>
              <a:rPr lang="nl-NL" sz="4000" b="1" dirty="0">
                <a:solidFill>
                  <a:schemeClr val="bg1"/>
                </a:solidFill>
                <a:latin typeface="Arial" panose="020B0604020202020204" pitchFamily="34" charset="0"/>
                <a:cs typeface="Arial" panose="020B0604020202020204" pitchFamily="34" charset="0"/>
              </a:rPr>
              <a:t>baby’s en kinderen  (PBLS)</a:t>
            </a:r>
            <a:endParaRPr lang="nl-NL" sz="3600" b="1" i="1" dirty="0">
              <a:solidFill>
                <a:schemeClr val="bg1"/>
              </a:solidFill>
              <a:latin typeface="Arial" panose="020B0604020202020204" pitchFamily="34" charset="0"/>
              <a:cs typeface="Arial" panose="020B0604020202020204" pitchFamily="34" charset="0"/>
            </a:endParaRPr>
          </a:p>
        </p:txBody>
      </p:sp>
      <p:sp>
        <p:nvSpPr>
          <p:cNvPr id="5" name="Ondertitel 2">
            <a:extLst>
              <a:ext uri="{FF2B5EF4-FFF2-40B4-BE49-F238E27FC236}">
                <a16:creationId xmlns:a16="http://schemas.microsoft.com/office/drawing/2014/main" id="{782E9AA4-4C78-41A5-A505-9ACA9700D787}"/>
              </a:ext>
            </a:extLst>
          </p:cNvPr>
          <p:cNvSpPr txBox="1">
            <a:spLocks/>
          </p:cNvSpPr>
          <p:nvPr/>
        </p:nvSpPr>
        <p:spPr>
          <a:xfrm>
            <a:off x="228600" y="4838588"/>
            <a:ext cx="4733488" cy="150523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dirty="0">
                <a:solidFill>
                  <a:schemeClr val="bg1"/>
                </a:solidFill>
                <a:latin typeface="Arial" panose="020B0604020202020204" pitchFamily="34" charset="0"/>
                <a:cs typeface="Arial" panose="020B0604020202020204" pitchFamily="34" charset="0"/>
              </a:rPr>
              <a:t>Volgens de richtlijnen 2021</a:t>
            </a:r>
          </a:p>
          <a:p>
            <a:pPr marL="0" indent="0">
              <a:buNone/>
            </a:pPr>
            <a:r>
              <a:rPr lang="nl-NL" sz="2000" i="1" dirty="0">
                <a:solidFill>
                  <a:schemeClr val="bg1"/>
                </a:solidFill>
                <a:latin typeface="Arial" panose="020B0604020202020204" pitchFamily="34" charset="0"/>
                <a:cs typeface="Arial" panose="020B0604020202020204" pitchFamily="34" charset="0"/>
              </a:rPr>
              <a:t>Versie augustus 2024</a:t>
            </a:r>
          </a:p>
        </p:txBody>
      </p:sp>
      <p:pic>
        <p:nvPicPr>
          <p:cNvPr id="6" name="Afbeelding 5">
            <a:extLst>
              <a:ext uri="{FF2B5EF4-FFF2-40B4-BE49-F238E27FC236}">
                <a16:creationId xmlns:a16="http://schemas.microsoft.com/office/drawing/2014/main" id="{36DA27B7-2578-4280-AE45-DF82BC528F45}"/>
              </a:ext>
            </a:extLst>
          </p:cNvPr>
          <p:cNvPicPr/>
          <p:nvPr/>
        </p:nvPicPr>
        <p:blipFill>
          <a:blip r:embed="rId3">
            <a:extLst>
              <a:ext uri="{28A0092B-C50C-407E-A947-70E740481C1C}">
                <a14:useLocalDpi xmlns:a14="http://schemas.microsoft.com/office/drawing/2010/main" val="0"/>
              </a:ext>
            </a:extLst>
          </a:blip>
          <a:stretch>
            <a:fillRect/>
          </a:stretch>
        </p:blipFill>
        <p:spPr>
          <a:xfrm>
            <a:off x="9217265" y="416902"/>
            <a:ext cx="1886917" cy="798311"/>
          </a:xfrm>
          <a:prstGeom prst="rect">
            <a:avLst/>
          </a:prstGeom>
        </p:spPr>
      </p:pic>
    </p:spTree>
    <p:extLst>
      <p:ext uri="{BB962C8B-B14F-4D97-AF65-F5344CB8AC3E}">
        <p14:creationId xmlns:p14="http://schemas.microsoft.com/office/powerpoint/2010/main" val="2271248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(LAAT) 112 BELLEN + AED</a:t>
            </a:r>
            <a:endParaRPr lang="nl-NL" sz="2800" dirty="0"/>
          </a:p>
        </p:txBody>
      </p:sp>
      <p:grpSp>
        <p:nvGrpSpPr>
          <p:cNvPr id="2" name="Groep 1">
            <a:extLst>
              <a:ext uri="{FF2B5EF4-FFF2-40B4-BE49-F238E27FC236}">
                <a16:creationId xmlns:a16="http://schemas.microsoft.com/office/drawing/2014/main" id="{F4F8B7FF-C365-4A87-B587-C3B1C4E336FC}"/>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sp>
        <p:nvSpPr>
          <p:cNvPr id="13" name="Text Box 3">
            <a:extLst>
              <a:ext uri="{FF2B5EF4-FFF2-40B4-BE49-F238E27FC236}">
                <a16:creationId xmlns:a16="http://schemas.microsoft.com/office/drawing/2014/main" id="{071B7759-8111-46AE-A4B2-E99DA7C3B832}"/>
              </a:ext>
            </a:extLst>
          </p:cNvPr>
          <p:cNvSpPr txBox="1">
            <a:spLocks noChangeArrowheads="1"/>
          </p:cNvSpPr>
          <p:nvPr/>
        </p:nvSpPr>
        <p:spPr bwMode="auto">
          <a:xfrm>
            <a:off x="6096000" y="3459499"/>
            <a:ext cx="4784722" cy="2513509"/>
          </a:xfrm>
          <a:prstGeom prst="rect">
            <a:avLst/>
          </a:prstGeom>
          <a:noFill/>
          <a:ln w="9525">
            <a:noFill/>
            <a:miter lim="800000"/>
            <a:headEnd/>
            <a:tailEnd/>
          </a:ln>
        </p:spPr>
        <p:txBody>
          <a:bodyPr wrap="square" anchor="ctr" anchorCtr="0">
            <a:spAutoFit/>
          </a:bodyPr>
          <a:lstStyle/>
          <a:p>
            <a:pPr marL="342900" indent="-342900">
              <a:spcBef>
                <a:spcPts val="1600"/>
              </a:spcBef>
              <a:buFont typeface="Arial"/>
              <a:buChar char="•"/>
            </a:pPr>
            <a:r>
              <a:rPr lang="en-GB" sz="2400" dirty="0">
                <a:latin typeface="Arial" panose="020B0604020202020204" pitchFamily="34" charset="0"/>
                <a:cs typeface="Arial" panose="020B0604020202020204" pitchFamily="34" charset="0"/>
              </a:rPr>
              <a:t>Laat </a:t>
            </a:r>
            <a:r>
              <a:rPr lang="en-GB" sz="2400" dirty="0" err="1">
                <a:latin typeface="Arial" panose="020B0604020202020204" pitchFamily="34" charset="0"/>
                <a:cs typeface="Arial" panose="020B0604020202020204" pitchFamily="34" charset="0"/>
              </a:rPr>
              <a:t>een</a:t>
            </a:r>
            <a:r>
              <a:rPr lang="en-GB" sz="2400" dirty="0">
                <a:latin typeface="Arial" panose="020B0604020202020204" pitchFamily="34" charset="0"/>
                <a:cs typeface="Arial" panose="020B0604020202020204" pitchFamily="34" charset="0"/>
              </a:rPr>
              <a:t> AED </a:t>
            </a:r>
            <a:r>
              <a:rPr lang="en-GB" sz="2400" dirty="0" err="1">
                <a:latin typeface="Arial" panose="020B0604020202020204" pitchFamily="34" charset="0"/>
                <a:cs typeface="Arial" panose="020B0604020202020204" pitchFamily="34" charset="0"/>
              </a:rPr>
              <a:t>halen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indien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beschikbaar</a:t>
            </a:r>
            <a:endParaRPr lang="en-GB" sz="2400" dirty="0">
              <a:latin typeface="Arial" panose="020B0604020202020204" pitchFamily="34" charset="0"/>
              <a:cs typeface="Arial" panose="020B0604020202020204" pitchFamily="34" charset="0"/>
            </a:endParaRPr>
          </a:p>
          <a:p>
            <a:pPr marL="342900" indent="-342900">
              <a:spcBef>
                <a:spcPts val="1600"/>
              </a:spcBef>
              <a:buFont typeface="Arial"/>
              <a:buChar char="•"/>
            </a:pPr>
            <a:r>
              <a:rPr lang="en-GB" sz="2400" dirty="0">
                <a:latin typeface="Arial" panose="020B0604020202020204" pitchFamily="34" charset="0"/>
                <a:cs typeface="Arial" panose="020B0604020202020204" pitchFamily="34" charset="0"/>
              </a:rPr>
              <a:t>Ben je </a:t>
            </a:r>
            <a:r>
              <a:rPr lang="en-GB" sz="2400" dirty="0" err="1">
                <a:latin typeface="Arial" panose="020B0604020202020204" pitchFamily="34" charset="0"/>
                <a:cs typeface="Arial" panose="020B0604020202020204" pitchFamily="34" charset="0"/>
              </a:rPr>
              <a:t>alleen</a:t>
            </a:r>
            <a:r>
              <a:rPr lang="en-GB" sz="2400" dirty="0">
                <a:latin typeface="Arial" panose="020B0604020202020204" pitchFamily="34" charset="0"/>
                <a:cs typeface="Arial" panose="020B0604020202020204" pitchFamily="34" charset="0"/>
              </a:rPr>
              <a:t>: de AED </a:t>
            </a:r>
            <a:r>
              <a:rPr lang="en-GB" sz="2400" dirty="0" err="1">
                <a:latin typeface="Arial" panose="020B0604020202020204" pitchFamily="34" charset="0"/>
                <a:cs typeface="Arial" panose="020B0604020202020204" pitchFamily="34" charset="0"/>
              </a:rPr>
              <a:t>halen</a:t>
            </a:r>
            <a:r>
              <a:rPr lang="en-GB" sz="2400" dirty="0">
                <a:latin typeface="Arial" panose="020B0604020202020204" pitchFamily="34" charset="0"/>
                <a:cs typeface="Arial" panose="020B0604020202020204" pitchFamily="34" charset="0"/>
              </a:rPr>
              <a:t> </a:t>
            </a:r>
            <a:r>
              <a:rPr lang="en-GB" sz="2400" b="1" i="1" dirty="0" err="1">
                <a:latin typeface="Arial" panose="020B0604020202020204" pitchFamily="34" charset="0"/>
                <a:cs typeface="Arial" panose="020B0604020202020204" pitchFamily="34" charset="0"/>
              </a:rPr>
              <a:t>na</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controle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ademhaling</a:t>
            </a:r>
            <a:r>
              <a:rPr lang="en-GB" sz="2400" dirty="0">
                <a:latin typeface="Arial" panose="020B0604020202020204" pitchFamily="34" charset="0"/>
                <a:cs typeface="Arial" panose="020B0604020202020204" pitchFamily="34" charset="0"/>
              </a:rPr>
              <a:t> en </a:t>
            </a:r>
            <a:r>
              <a:rPr lang="en-GB" sz="2400" dirty="0" err="1">
                <a:latin typeface="Arial" panose="020B0604020202020204" pitchFamily="34" charset="0"/>
                <a:cs typeface="Arial" panose="020B0604020202020204" pitchFamily="34" charset="0"/>
              </a:rPr>
              <a:t>alleen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indien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deze</a:t>
            </a:r>
            <a:r>
              <a:rPr lang="en-GB" sz="2400"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snel</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beschikbaar</a:t>
            </a:r>
            <a:r>
              <a:rPr lang="en-GB" sz="2400" dirty="0">
                <a:latin typeface="Arial" panose="020B0604020202020204" pitchFamily="34" charset="0"/>
                <a:cs typeface="Arial" panose="020B0604020202020204" pitchFamily="34" charset="0"/>
              </a:rPr>
              <a:t> is</a:t>
            </a:r>
          </a:p>
        </p:txBody>
      </p:sp>
      <p:pic>
        <p:nvPicPr>
          <p:cNvPr id="15" name="Afbeelding 3">
            <a:extLst>
              <a:ext uri="{FF2B5EF4-FFF2-40B4-BE49-F238E27FC236}">
                <a16:creationId xmlns:a16="http://schemas.microsoft.com/office/drawing/2014/main" id="{F6299018-1182-4A39-911F-E4018FF90868}"/>
              </a:ext>
            </a:extLst>
          </p:cNvPr>
          <p:cNvPicPr>
            <a:picLocks noChangeAspect="1"/>
          </p:cNvPicPr>
          <p:nvPr/>
        </p:nvPicPr>
        <p:blipFill>
          <a:blip r:embed="rId3"/>
          <a:srcRect/>
          <a:stretch/>
        </p:blipFill>
        <p:spPr bwMode="auto">
          <a:xfrm>
            <a:off x="1400408" y="1269000"/>
            <a:ext cx="3548459" cy="4320000"/>
          </a:xfrm>
          <a:prstGeom prst="rect">
            <a:avLst/>
          </a:prstGeom>
          <a:noFill/>
          <a:ln w="9525">
            <a:noFill/>
            <a:miter lim="800000"/>
            <a:headEnd/>
            <a:tailEnd/>
          </a:ln>
        </p:spPr>
      </p:pic>
    </p:spTree>
    <p:extLst>
      <p:ext uri="{BB962C8B-B14F-4D97-AF65-F5344CB8AC3E}">
        <p14:creationId xmlns:p14="http://schemas.microsoft.com/office/powerpoint/2010/main" val="1877615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86"/>
          <p:cNvSpPr txBox="1"/>
          <p:nvPr/>
        </p:nvSpPr>
        <p:spPr>
          <a:xfrm>
            <a:off x="1983119" y="252000"/>
            <a:ext cx="8225759"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rgbClr val="084077"/>
                </a:solidFill>
                <a:latin typeface="Arial"/>
                <a:ea typeface="Arial"/>
                <a:cs typeface="Arial"/>
                <a:sym typeface="Arial"/>
              </a:rPr>
              <a:t>VERSLIKKING/VERSTIKKING</a:t>
            </a:r>
            <a:endParaRPr sz="2800" dirty="0">
              <a:solidFill>
                <a:schemeClr val="dk1"/>
              </a:solidFill>
              <a:latin typeface="Calibri"/>
              <a:ea typeface="Calibri"/>
              <a:cs typeface="Calibri"/>
              <a:sym typeface="Calibri"/>
            </a:endParaRPr>
          </a:p>
        </p:txBody>
      </p:sp>
      <p:pic>
        <p:nvPicPr>
          <p:cNvPr id="1020" name="Google Shape;1020;p86"/>
          <p:cNvPicPr preferRelativeResize="0"/>
          <p:nvPr/>
        </p:nvPicPr>
        <p:blipFill rotWithShape="1">
          <a:blip r:embed="rId3">
            <a:alphaModFix/>
          </a:blip>
          <a:srcRect l="40688" t="29000" r="23031" b="9666"/>
          <a:stretch/>
        </p:blipFill>
        <p:spPr>
          <a:xfrm>
            <a:off x="3255643" y="775220"/>
            <a:ext cx="5680710" cy="5401812"/>
          </a:xfrm>
          <a:prstGeom prst="rect">
            <a:avLst/>
          </a:prstGeom>
          <a:noFill/>
          <a:ln>
            <a:noFill/>
          </a:ln>
        </p:spPr>
      </p:pic>
    </p:spTree>
    <p:extLst>
      <p:ext uri="{BB962C8B-B14F-4D97-AF65-F5344CB8AC3E}">
        <p14:creationId xmlns:p14="http://schemas.microsoft.com/office/powerpoint/2010/main" val="20426775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87"/>
          <p:cNvSpPr/>
          <p:nvPr/>
        </p:nvSpPr>
        <p:spPr>
          <a:xfrm>
            <a:off x="4283925" y="2707202"/>
            <a:ext cx="3624149" cy="7217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a:solidFill>
                  <a:srgbClr val="084077"/>
                </a:solidFill>
                <a:latin typeface="Arial"/>
                <a:ea typeface="Arial"/>
                <a:cs typeface="Arial"/>
                <a:sym typeface="Arial"/>
              </a:rPr>
              <a:t>VRAGEN? </a:t>
            </a:r>
            <a:endParaRPr sz="4400">
              <a:solidFill>
                <a:schemeClr val="dk1"/>
              </a:solidFill>
              <a:latin typeface="Arial"/>
              <a:ea typeface="Arial"/>
              <a:cs typeface="Arial"/>
              <a:sym typeface="Arial"/>
            </a:endParaRPr>
          </a:p>
        </p:txBody>
      </p:sp>
    </p:spTree>
    <p:extLst>
      <p:ext uri="{BB962C8B-B14F-4D97-AF65-F5344CB8AC3E}">
        <p14:creationId xmlns:p14="http://schemas.microsoft.com/office/powerpoint/2010/main" val="15582752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88"/>
          <p:cNvSpPr txBox="1"/>
          <p:nvPr/>
        </p:nvSpPr>
        <p:spPr>
          <a:xfrm>
            <a:off x="1983119" y="252000"/>
            <a:ext cx="8225759"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rgbClr val="084077"/>
                </a:solidFill>
                <a:latin typeface="Arial"/>
                <a:ea typeface="Arial"/>
                <a:cs typeface="Arial"/>
                <a:sym typeface="Arial"/>
              </a:rPr>
              <a:t>VERSLIKKING/VERSTIKKING BABY</a:t>
            </a:r>
            <a:endParaRPr sz="2800" dirty="0">
              <a:solidFill>
                <a:schemeClr val="dk1"/>
              </a:solidFill>
              <a:latin typeface="Calibri"/>
              <a:ea typeface="Calibri"/>
              <a:cs typeface="Calibri"/>
              <a:sym typeface="Calibri"/>
            </a:endParaRPr>
          </a:p>
        </p:txBody>
      </p:sp>
      <p:pic>
        <p:nvPicPr>
          <p:cNvPr id="1031" name="Google Shape;1031;p88"/>
          <p:cNvPicPr preferRelativeResize="0"/>
          <p:nvPr/>
        </p:nvPicPr>
        <p:blipFill rotWithShape="1">
          <a:blip r:embed="rId3">
            <a:alphaModFix/>
          </a:blip>
          <a:srcRect l="25133" t="3998" r="26897" b="5583"/>
          <a:stretch/>
        </p:blipFill>
        <p:spPr>
          <a:xfrm>
            <a:off x="244807" y="1137105"/>
            <a:ext cx="3476624" cy="4371343"/>
          </a:xfrm>
          <a:prstGeom prst="rect">
            <a:avLst/>
          </a:prstGeom>
          <a:noFill/>
          <a:ln>
            <a:noFill/>
          </a:ln>
        </p:spPr>
      </p:pic>
      <p:pic>
        <p:nvPicPr>
          <p:cNvPr id="1032" name="Google Shape;1032;p88"/>
          <p:cNvPicPr preferRelativeResize="0"/>
          <p:nvPr/>
        </p:nvPicPr>
        <p:blipFill rotWithShape="1">
          <a:blip r:embed="rId4">
            <a:alphaModFix/>
          </a:blip>
          <a:srcRect l="7812" t="5721" r="8462"/>
          <a:stretch/>
        </p:blipFill>
        <p:spPr>
          <a:xfrm>
            <a:off x="9209915" y="1137105"/>
            <a:ext cx="2638425" cy="4158898"/>
          </a:xfrm>
          <a:prstGeom prst="rect">
            <a:avLst/>
          </a:prstGeom>
          <a:noFill/>
          <a:ln>
            <a:noFill/>
          </a:ln>
        </p:spPr>
      </p:pic>
      <p:sp>
        <p:nvSpPr>
          <p:cNvPr id="1033" name="Google Shape;1033;p88"/>
          <p:cNvSpPr/>
          <p:nvPr/>
        </p:nvSpPr>
        <p:spPr>
          <a:xfrm>
            <a:off x="3160269" y="2642523"/>
            <a:ext cx="5871457" cy="786477"/>
          </a:xfrm>
          <a:prstGeom prst="roundRect">
            <a:avLst>
              <a:gd name="adj" fmla="val 16667"/>
            </a:avLst>
          </a:prstGeom>
          <a:solidFill>
            <a:srgbClr val="0840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Oefenen vaardigheden</a:t>
            </a:r>
            <a:endParaRPr/>
          </a:p>
        </p:txBody>
      </p:sp>
    </p:spTree>
    <p:extLst>
      <p:ext uri="{BB962C8B-B14F-4D97-AF65-F5344CB8AC3E}">
        <p14:creationId xmlns:p14="http://schemas.microsoft.com/office/powerpoint/2010/main" val="15829791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385942" y="252000"/>
            <a:ext cx="742011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Snelkoppelingen naar opfrismodules</a:t>
            </a:r>
            <a:endParaRPr lang="nl-NL" sz="2800" dirty="0"/>
          </a:p>
        </p:txBody>
      </p:sp>
      <p:grpSp>
        <p:nvGrpSpPr>
          <p:cNvPr id="2" name="Groep 1">
            <a:extLst>
              <a:ext uri="{FF2B5EF4-FFF2-40B4-BE49-F238E27FC236}">
                <a16:creationId xmlns:a16="http://schemas.microsoft.com/office/drawing/2014/main" id="{152781A7-B296-5090-4F04-7524C9EC5C82}"/>
              </a:ext>
            </a:extLst>
          </p:cNvPr>
          <p:cNvGrpSpPr/>
          <p:nvPr/>
        </p:nvGrpSpPr>
        <p:grpSpPr>
          <a:xfrm>
            <a:off x="5793912" y="989011"/>
            <a:ext cx="1749932" cy="2344137"/>
            <a:chOff x="5793912" y="989011"/>
            <a:chExt cx="1749932" cy="2344137"/>
          </a:xfrm>
        </p:grpSpPr>
        <p:pic>
          <p:nvPicPr>
            <p:cNvPr id="17" name="Afbeelding 16">
              <a:hlinkClick r:id="rId2" action="ppaction://hlinksldjump"/>
              <a:extLst>
                <a:ext uri="{FF2B5EF4-FFF2-40B4-BE49-F238E27FC236}">
                  <a16:creationId xmlns:a16="http://schemas.microsoft.com/office/drawing/2014/main" id="{426A54E2-1716-42BB-A8A3-4A87DA9CC3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66" r="-21208"/>
            <a:stretch/>
          </p:blipFill>
          <p:spPr>
            <a:xfrm>
              <a:off x="5793912" y="989011"/>
              <a:ext cx="1719574" cy="2016000"/>
            </a:xfrm>
            <a:prstGeom prst="rect">
              <a:avLst/>
            </a:prstGeom>
            <a:solidFill>
              <a:schemeClr val="bg1"/>
            </a:solidFill>
            <a:ln w="19050">
              <a:solidFill>
                <a:schemeClr val="tx1"/>
              </a:solidFill>
            </a:ln>
          </p:spPr>
        </p:pic>
        <p:sp>
          <p:nvSpPr>
            <p:cNvPr id="18" name="Tekstvak 17">
              <a:extLst>
                <a:ext uri="{FF2B5EF4-FFF2-40B4-BE49-F238E27FC236}">
                  <a16:creationId xmlns:a16="http://schemas.microsoft.com/office/drawing/2014/main" id="{DA1C0DBD-48BF-4A6B-859C-B84E625B2853}"/>
                </a:ext>
              </a:extLst>
            </p:cNvPr>
            <p:cNvSpPr txBox="1"/>
            <p:nvPr/>
          </p:nvSpPr>
          <p:spPr>
            <a:xfrm>
              <a:off x="5822158" y="3009983"/>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First </a:t>
              </a:r>
              <a:r>
                <a:rPr lang="nl-NL" sz="1500" b="1" dirty="0" err="1">
                  <a:latin typeface="Arial" panose="020B0604020202020204" pitchFamily="34" charset="0"/>
                  <a:cs typeface="Arial" panose="020B0604020202020204" pitchFamily="34" charset="0"/>
                </a:rPr>
                <a:t>responders</a:t>
              </a:r>
              <a:endParaRPr lang="nl-NL" sz="1500" b="1" dirty="0">
                <a:latin typeface="Arial" panose="020B0604020202020204" pitchFamily="34" charset="0"/>
                <a:cs typeface="Arial" panose="020B0604020202020204" pitchFamily="34" charset="0"/>
              </a:endParaRPr>
            </a:p>
          </p:txBody>
        </p:sp>
      </p:grpSp>
      <p:grpSp>
        <p:nvGrpSpPr>
          <p:cNvPr id="43" name="Groep 42">
            <a:extLst>
              <a:ext uri="{FF2B5EF4-FFF2-40B4-BE49-F238E27FC236}">
                <a16:creationId xmlns:a16="http://schemas.microsoft.com/office/drawing/2014/main" id="{46F64134-E18F-4626-B989-93A7F74B7BDB}"/>
              </a:ext>
            </a:extLst>
          </p:cNvPr>
          <p:cNvGrpSpPr/>
          <p:nvPr/>
        </p:nvGrpSpPr>
        <p:grpSpPr>
          <a:xfrm>
            <a:off x="7851185" y="989011"/>
            <a:ext cx="1749932" cy="2574970"/>
            <a:chOff x="3152306" y="3572951"/>
            <a:chExt cx="1749932" cy="2574970"/>
          </a:xfrm>
        </p:grpSpPr>
        <p:pic>
          <p:nvPicPr>
            <p:cNvPr id="20" name="Afbeelding 19">
              <a:hlinkClick r:id="rId4" action="ppaction://hlinksldjump"/>
              <a:extLst>
                <a:ext uri="{FF2B5EF4-FFF2-40B4-BE49-F238E27FC236}">
                  <a16:creationId xmlns:a16="http://schemas.microsoft.com/office/drawing/2014/main" id="{9C030CDC-04D2-404A-BFA9-2DD7AC47C8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1" t="-15022" r="-3924" b="-23532"/>
            <a:stretch/>
          </p:blipFill>
          <p:spPr>
            <a:xfrm>
              <a:off x="3180552" y="3572951"/>
              <a:ext cx="1721686" cy="2016000"/>
            </a:xfrm>
            <a:prstGeom prst="rect">
              <a:avLst/>
            </a:prstGeom>
            <a:solidFill>
              <a:schemeClr val="bg1"/>
            </a:solidFill>
            <a:ln w="19050">
              <a:solidFill>
                <a:schemeClr val="tx1"/>
              </a:solidFill>
            </a:ln>
          </p:spPr>
        </p:pic>
        <p:sp>
          <p:nvSpPr>
            <p:cNvPr id="21" name="Tekstvak 20">
              <a:extLst>
                <a:ext uri="{FF2B5EF4-FFF2-40B4-BE49-F238E27FC236}">
                  <a16:creationId xmlns:a16="http://schemas.microsoft.com/office/drawing/2014/main" id="{734C7F2E-9C5C-4E1B-8B7A-92E5CF6E61E6}"/>
                </a:ext>
              </a:extLst>
            </p:cNvPr>
            <p:cNvSpPr txBox="1"/>
            <p:nvPr/>
          </p:nvSpPr>
          <p:spPr>
            <a:xfrm>
              <a:off x="3152306" y="5593923"/>
              <a:ext cx="1749932" cy="553998"/>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Beademen met hulpmiddelen</a:t>
              </a:r>
            </a:p>
          </p:txBody>
        </p:sp>
      </p:grpSp>
      <p:grpSp>
        <p:nvGrpSpPr>
          <p:cNvPr id="45" name="Groep 44">
            <a:extLst>
              <a:ext uri="{FF2B5EF4-FFF2-40B4-BE49-F238E27FC236}">
                <a16:creationId xmlns:a16="http://schemas.microsoft.com/office/drawing/2014/main" id="{70D0EDF3-015F-478E-ACC3-F09AD2D05C63}"/>
              </a:ext>
            </a:extLst>
          </p:cNvPr>
          <p:cNvGrpSpPr/>
          <p:nvPr/>
        </p:nvGrpSpPr>
        <p:grpSpPr>
          <a:xfrm>
            <a:off x="1703389" y="3619348"/>
            <a:ext cx="1721686" cy="2550089"/>
            <a:chOff x="5234714" y="3572951"/>
            <a:chExt cx="1721686" cy="2550089"/>
          </a:xfrm>
        </p:grpSpPr>
        <p:sp>
          <p:nvSpPr>
            <p:cNvPr id="23" name="Tekstvak 22">
              <a:extLst>
                <a:ext uri="{FF2B5EF4-FFF2-40B4-BE49-F238E27FC236}">
                  <a16:creationId xmlns:a16="http://schemas.microsoft.com/office/drawing/2014/main" id="{342672D6-5C34-4591-9367-01DD3AE79D2B}"/>
                </a:ext>
              </a:extLst>
            </p:cNvPr>
            <p:cNvSpPr txBox="1"/>
            <p:nvPr/>
          </p:nvSpPr>
          <p:spPr>
            <a:xfrm>
              <a:off x="5234714" y="5569042"/>
              <a:ext cx="1721686" cy="553998"/>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Niet-technische vaardigheden</a:t>
              </a:r>
            </a:p>
          </p:txBody>
        </p:sp>
        <p:pic>
          <p:nvPicPr>
            <p:cNvPr id="24" name="Afbeelding 23">
              <a:hlinkClick r:id="rId6" action="ppaction://hlinksldjump"/>
              <a:extLst>
                <a:ext uri="{FF2B5EF4-FFF2-40B4-BE49-F238E27FC236}">
                  <a16:creationId xmlns:a16="http://schemas.microsoft.com/office/drawing/2014/main" id="{EEFEFC72-B61A-47F0-8E48-3EDDCA5F75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5076" b="-28143"/>
            <a:stretch/>
          </p:blipFill>
          <p:spPr>
            <a:xfrm>
              <a:off x="5235600" y="3572951"/>
              <a:ext cx="1720800" cy="2015999"/>
            </a:xfrm>
            <a:prstGeom prst="rect">
              <a:avLst/>
            </a:prstGeom>
            <a:solidFill>
              <a:schemeClr val="bg1"/>
            </a:solidFill>
            <a:ln w="19050">
              <a:solidFill>
                <a:schemeClr val="tx1"/>
              </a:solidFill>
            </a:ln>
          </p:spPr>
        </p:pic>
      </p:grpSp>
      <p:grpSp>
        <p:nvGrpSpPr>
          <p:cNvPr id="10" name="Groep 9">
            <a:extLst>
              <a:ext uri="{FF2B5EF4-FFF2-40B4-BE49-F238E27FC236}">
                <a16:creationId xmlns:a16="http://schemas.microsoft.com/office/drawing/2014/main" id="{D2ACEE58-2919-CC37-BA03-58B525DC2224}"/>
              </a:ext>
            </a:extLst>
          </p:cNvPr>
          <p:cNvGrpSpPr/>
          <p:nvPr/>
        </p:nvGrpSpPr>
        <p:grpSpPr>
          <a:xfrm>
            <a:off x="5823044" y="3619348"/>
            <a:ext cx="1722912" cy="2601476"/>
            <a:chOff x="5823044" y="3619348"/>
            <a:chExt cx="1722912" cy="2601476"/>
          </a:xfrm>
        </p:grpSpPr>
        <p:sp>
          <p:nvSpPr>
            <p:cNvPr id="30" name="Tekstvak 29">
              <a:extLst>
                <a:ext uri="{FF2B5EF4-FFF2-40B4-BE49-F238E27FC236}">
                  <a16:creationId xmlns:a16="http://schemas.microsoft.com/office/drawing/2014/main" id="{FAF95B82-A07D-4070-87B3-4EF06698321D}"/>
                </a:ext>
              </a:extLst>
            </p:cNvPr>
            <p:cNvSpPr txBox="1"/>
            <p:nvPr/>
          </p:nvSpPr>
          <p:spPr>
            <a:xfrm>
              <a:off x="5824270" y="5666826"/>
              <a:ext cx="1721686" cy="553998"/>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Afwijkend</a:t>
              </a:r>
            </a:p>
            <a:p>
              <a:pPr algn="ctr"/>
              <a:r>
                <a:rPr lang="nl-NL" sz="1500" b="1" dirty="0">
                  <a:latin typeface="Arial" panose="020B0604020202020204" pitchFamily="34" charset="0"/>
                  <a:cs typeface="Arial" panose="020B0604020202020204" pitchFamily="34" charset="0"/>
                </a:rPr>
                <a:t>algoritme</a:t>
              </a:r>
            </a:p>
          </p:txBody>
        </p:sp>
        <p:sp>
          <p:nvSpPr>
            <p:cNvPr id="31" name="Rechthoek 30">
              <a:hlinkClick r:id="rId8" action="ppaction://hlinksldjump"/>
              <a:extLst>
                <a:ext uri="{FF2B5EF4-FFF2-40B4-BE49-F238E27FC236}">
                  <a16:creationId xmlns:a16="http://schemas.microsoft.com/office/drawing/2014/main" id="{FF7B8CC5-077C-487F-8464-050EBAA4CAAC}"/>
                </a:ext>
              </a:extLst>
            </p:cNvPr>
            <p:cNvSpPr/>
            <p:nvPr/>
          </p:nvSpPr>
          <p:spPr>
            <a:xfrm>
              <a:off x="5823044" y="3619348"/>
              <a:ext cx="1720800" cy="201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ounded Rectangle 21">
              <a:hlinkClick r:id="rId8" action="ppaction://hlinksldjump"/>
              <a:extLst>
                <a:ext uri="{FF2B5EF4-FFF2-40B4-BE49-F238E27FC236}">
                  <a16:creationId xmlns:a16="http://schemas.microsoft.com/office/drawing/2014/main" id="{D52AE45B-1988-4FF0-A2A6-12BD039AC332}"/>
                </a:ext>
              </a:extLst>
            </p:cNvPr>
            <p:cNvSpPr>
              <a:spLocks noChangeAspect="1"/>
            </p:cNvSpPr>
            <p:nvPr/>
          </p:nvSpPr>
          <p:spPr>
            <a:xfrm>
              <a:off x="6152706" y="4606815"/>
              <a:ext cx="952768" cy="325895"/>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3" name="Rounded Rectangle 22">
              <a:hlinkClick r:id="rId8" action="ppaction://hlinksldjump"/>
              <a:extLst>
                <a:ext uri="{FF2B5EF4-FFF2-40B4-BE49-F238E27FC236}">
                  <a16:creationId xmlns:a16="http://schemas.microsoft.com/office/drawing/2014/main" id="{18FB7DFC-F1E6-46F9-A1C9-9EBD59E442A7}"/>
                </a:ext>
              </a:extLst>
            </p:cNvPr>
            <p:cNvSpPr>
              <a:spLocks noChangeAspect="1"/>
            </p:cNvSpPr>
            <p:nvPr/>
          </p:nvSpPr>
          <p:spPr>
            <a:xfrm>
              <a:off x="6152706" y="3953990"/>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4" name="Rounded Rectangle 23">
              <a:hlinkClick r:id="rId8" action="ppaction://hlinksldjump"/>
              <a:extLst>
                <a:ext uri="{FF2B5EF4-FFF2-40B4-BE49-F238E27FC236}">
                  <a16:creationId xmlns:a16="http://schemas.microsoft.com/office/drawing/2014/main" id="{D829061E-D44A-4655-AC20-62FD311CCB55}"/>
                </a:ext>
              </a:extLst>
            </p:cNvPr>
            <p:cNvSpPr>
              <a:spLocks noChangeAspect="1"/>
            </p:cNvSpPr>
            <p:nvPr/>
          </p:nvSpPr>
          <p:spPr>
            <a:xfrm>
              <a:off x="6152706" y="4171468"/>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5" name="Rounded Rectangle 24">
              <a:hlinkClick r:id="rId8" action="ppaction://hlinksldjump"/>
              <a:extLst>
                <a:ext uri="{FF2B5EF4-FFF2-40B4-BE49-F238E27FC236}">
                  <a16:creationId xmlns:a16="http://schemas.microsoft.com/office/drawing/2014/main" id="{72C7BA6F-EDE0-45B1-B9A2-DF0FF228A08B}"/>
                </a:ext>
              </a:extLst>
            </p:cNvPr>
            <p:cNvSpPr>
              <a:spLocks noChangeAspect="1"/>
            </p:cNvSpPr>
            <p:nvPr/>
          </p:nvSpPr>
          <p:spPr>
            <a:xfrm>
              <a:off x="6152706" y="3738010"/>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6" name="Rounded Rectangle 25">
              <a:hlinkClick r:id="rId8" action="ppaction://hlinksldjump"/>
              <a:extLst>
                <a:ext uri="{FF2B5EF4-FFF2-40B4-BE49-F238E27FC236}">
                  <a16:creationId xmlns:a16="http://schemas.microsoft.com/office/drawing/2014/main" id="{3961BF36-5425-4704-879A-1DF09D56D837}"/>
                </a:ext>
              </a:extLst>
            </p:cNvPr>
            <p:cNvSpPr>
              <a:spLocks noChangeAspect="1"/>
            </p:cNvSpPr>
            <p:nvPr/>
          </p:nvSpPr>
          <p:spPr>
            <a:xfrm>
              <a:off x="6152706" y="4388946"/>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latin typeface="Arial" pitchFamily="34" charset="0"/>
                <a:cs typeface="Arial" pitchFamily="34" charset="0"/>
              </a:endParaRPr>
            </a:p>
          </p:txBody>
        </p:sp>
        <p:sp>
          <p:nvSpPr>
            <p:cNvPr id="37" name="Rounded Rectangle 27">
              <a:extLst>
                <a:ext uri="{FF2B5EF4-FFF2-40B4-BE49-F238E27FC236}">
                  <a16:creationId xmlns:a16="http://schemas.microsoft.com/office/drawing/2014/main" id="{93DB7263-76A3-49C9-A94C-8058C0284AB4}"/>
                </a:ext>
              </a:extLst>
            </p:cNvPr>
            <p:cNvSpPr>
              <a:spLocks noChangeAspect="1"/>
            </p:cNvSpPr>
            <p:nvPr/>
          </p:nvSpPr>
          <p:spPr>
            <a:xfrm>
              <a:off x="6152706" y="4958765"/>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8" name="Rounded Rectangle 27">
              <a:hlinkClick r:id="rId8" action="ppaction://hlinksldjump"/>
              <a:extLst>
                <a:ext uri="{FF2B5EF4-FFF2-40B4-BE49-F238E27FC236}">
                  <a16:creationId xmlns:a16="http://schemas.microsoft.com/office/drawing/2014/main" id="{FA164E3B-48B3-4826-9C74-B25061508C58}"/>
                </a:ext>
              </a:extLst>
            </p:cNvPr>
            <p:cNvSpPr>
              <a:spLocks/>
            </p:cNvSpPr>
            <p:nvPr/>
          </p:nvSpPr>
          <p:spPr>
            <a:xfrm>
              <a:off x="6152706" y="5176218"/>
              <a:ext cx="966837" cy="340468"/>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9" name="Pijl: omlaag 38">
              <a:hlinkClick r:id="rId8" action="ppaction://hlinksldjump"/>
              <a:extLst>
                <a:ext uri="{FF2B5EF4-FFF2-40B4-BE49-F238E27FC236}">
                  <a16:creationId xmlns:a16="http://schemas.microsoft.com/office/drawing/2014/main" id="{B5612E51-4150-473D-8673-5B69E8C0B9B3}"/>
                </a:ext>
              </a:extLst>
            </p:cNvPr>
            <p:cNvSpPr/>
            <p:nvPr/>
          </p:nvSpPr>
          <p:spPr>
            <a:xfrm>
              <a:off x="7123330" y="3738010"/>
              <a:ext cx="232345" cy="1778676"/>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nl-NL" sz="2200" b="1" dirty="0">
                <a:latin typeface="Arial" panose="020B0604020202020204" pitchFamily="34" charset="0"/>
                <a:cs typeface="Arial" panose="020B0604020202020204" pitchFamily="34" charset="0"/>
              </a:endParaRPr>
            </a:p>
          </p:txBody>
        </p:sp>
      </p:grpSp>
      <p:grpSp>
        <p:nvGrpSpPr>
          <p:cNvPr id="5" name="Groep 4">
            <a:extLst>
              <a:ext uri="{FF2B5EF4-FFF2-40B4-BE49-F238E27FC236}">
                <a16:creationId xmlns:a16="http://schemas.microsoft.com/office/drawing/2014/main" id="{16ABDC96-87C4-4452-AAF2-8D717DD2B8FC}"/>
              </a:ext>
            </a:extLst>
          </p:cNvPr>
          <p:cNvGrpSpPr/>
          <p:nvPr/>
        </p:nvGrpSpPr>
        <p:grpSpPr>
          <a:xfrm>
            <a:off x="1703389" y="993692"/>
            <a:ext cx="1735809" cy="2334193"/>
            <a:chOff x="3166429" y="972176"/>
            <a:chExt cx="1735809" cy="2334193"/>
          </a:xfrm>
        </p:grpSpPr>
        <p:sp>
          <p:nvSpPr>
            <p:cNvPr id="41" name="Tekstvak 40">
              <a:extLst>
                <a:ext uri="{FF2B5EF4-FFF2-40B4-BE49-F238E27FC236}">
                  <a16:creationId xmlns:a16="http://schemas.microsoft.com/office/drawing/2014/main" id="{CC6814DF-37E7-4694-8A22-43C2D5DB9C15}"/>
                </a:ext>
              </a:extLst>
            </p:cNvPr>
            <p:cNvSpPr txBox="1"/>
            <p:nvPr/>
          </p:nvSpPr>
          <p:spPr>
            <a:xfrm>
              <a:off x="3166429" y="2983204"/>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Opfrissen BLS</a:t>
              </a:r>
            </a:p>
          </p:txBody>
        </p:sp>
        <p:pic>
          <p:nvPicPr>
            <p:cNvPr id="42" name="Afbeelding 41">
              <a:hlinkClick r:id="rId9" action="ppaction://hlinksldjump"/>
              <a:extLst>
                <a:ext uri="{FF2B5EF4-FFF2-40B4-BE49-F238E27FC236}">
                  <a16:creationId xmlns:a16="http://schemas.microsoft.com/office/drawing/2014/main" id="{2396870A-9D20-4651-BD49-19BC115E95AD}"/>
                </a:ext>
              </a:extLst>
            </p:cNvPr>
            <p:cNvPicPr>
              <a:picLocks noChangeAspect="1"/>
            </p:cNvPicPr>
            <p:nvPr/>
          </p:nvPicPr>
          <p:blipFill rotWithShape="1">
            <a:blip r:embed="rId10"/>
            <a:srcRect l="55259" t="-3912" r="-1552" b="-6347"/>
            <a:stretch/>
          </p:blipFill>
          <p:spPr>
            <a:xfrm>
              <a:off x="3181438" y="972176"/>
              <a:ext cx="1720800" cy="2016000"/>
            </a:xfrm>
            <a:prstGeom prst="rect">
              <a:avLst/>
            </a:prstGeom>
            <a:solidFill>
              <a:schemeClr val="bg1"/>
            </a:solidFill>
            <a:ln w="19050">
              <a:solidFill>
                <a:schemeClr val="tx1"/>
              </a:solidFill>
            </a:ln>
          </p:spPr>
        </p:pic>
      </p:grpSp>
      <p:grpSp>
        <p:nvGrpSpPr>
          <p:cNvPr id="14" name="Groep 13">
            <a:extLst>
              <a:ext uri="{FF2B5EF4-FFF2-40B4-BE49-F238E27FC236}">
                <a16:creationId xmlns:a16="http://schemas.microsoft.com/office/drawing/2014/main" id="{14693755-08A8-AC58-AF34-34640EC58A83}"/>
              </a:ext>
            </a:extLst>
          </p:cNvPr>
          <p:cNvGrpSpPr/>
          <p:nvPr/>
        </p:nvGrpSpPr>
        <p:grpSpPr>
          <a:xfrm>
            <a:off x="3748650" y="993692"/>
            <a:ext cx="1735809" cy="2334193"/>
            <a:chOff x="3748650" y="993692"/>
            <a:chExt cx="1735809" cy="2334193"/>
          </a:xfrm>
        </p:grpSpPr>
        <p:sp>
          <p:nvSpPr>
            <p:cNvPr id="4" name="Tekstvak 3">
              <a:extLst>
                <a:ext uri="{FF2B5EF4-FFF2-40B4-BE49-F238E27FC236}">
                  <a16:creationId xmlns:a16="http://schemas.microsoft.com/office/drawing/2014/main" id="{7E5EDEDC-CC1C-5577-8743-1CDFF5102233}"/>
                </a:ext>
              </a:extLst>
            </p:cNvPr>
            <p:cNvSpPr txBox="1"/>
            <p:nvPr/>
          </p:nvSpPr>
          <p:spPr>
            <a:xfrm>
              <a:off x="3748650" y="3004720"/>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Opfrissen PBLS</a:t>
              </a:r>
            </a:p>
          </p:txBody>
        </p:sp>
        <p:pic>
          <p:nvPicPr>
            <p:cNvPr id="6" name="Afbeelding 5">
              <a:hlinkClick r:id="rId11" action="ppaction://hlinksldjump"/>
              <a:extLst>
                <a:ext uri="{FF2B5EF4-FFF2-40B4-BE49-F238E27FC236}">
                  <a16:creationId xmlns:a16="http://schemas.microsoft.com/office/drawing/2014/main" id="{CF3AEE45-3A55-40E1-9864-8542673BB5F6}"/>
                </a:ext>
              </a:extLst>
            </p:cNvPr>
            <p:cNvPicPr>
              <a:picLocks noChangeAspect="1"/>
            </p:cNvPicPr>
            <p:nvPr/>
          </p:nvPicPr>
          <p:blipFill>
            <a:blip r:embed="rId12">
              <a:extLst>
                <a:ext uri="{28A0092B-C50C-407E-A947-70E740481C1C}">
                  <a14:useLocalDpi xmlns:a14="http://schemas.microsoft.com/office/drawing/2010/main" val="0"/>
                </a:ext>
              </a:extLst>
            </a:blip>
            <a:srcRect l="21894" r="21894"/>
            <a:stretch/>
          </p:blipFill>
          <p:spPr>
            <a:xfrm>
              <a:off x="3763659" y="993692"/>
              <a:ext cx="1720800" cy="2016000"/>
            </a:xfrm>
            <a:prstGeom prst="rect">
              <a:avLst/>
            </a:prstGeom>
            <a:solidFill>
              <a:schemeClr val="bg1"/>
            </a:solidFill>
            <a:ln w="19050">
              <a:solidFill>
                <a:schemeClr val="tx1"/>
              </a:solidFill>
            </a:ln>
          </p:spPr>
        </p:pic>
      </p:grpSp>
      <p:grpSp>
        <p:nvGrpSpPr>
          <p:cNvPr id="16" name="Groep 15">
            <a:extLst>
              <a:ext uri="{FF2B5EF4-FFF2-40B4-BE49-F238E27FC236}">
                <a16:creationId xmlns:a16="http://schemas.microsoft.com/office/drawing/2014/main" id="{3D605048-1330-C9CD-18DC-26B2C4A13CD9}"/>
              </a:ext>
            </a:extLst>
          </p:cNvPr>
          <p:cNvGrpSpPr/>
          <p:nvPr/>
        </p:nvGrpSpPr>
        <p:grpSpPr>
          <a:xfrm>
            <a:off x="3748650" y="3619348"/>
            <a:ext cx="1721686" cy="2319256"/>
            <a:chOff x="3748650" y="3619348"/>
            <a:chExt cx="1721686" cy="2319256"/>
          </a:xfrm>
        </p:grpSpPr>
        <p:sp>
          <p:nvSpPr>
            <p:cNvPr id="8" name="Tekstvak 7">
              <a:extLst>
                <a:ext uri="{FF2B5EF4-FFF2-40B4-BE49-F238E27FC236}">
                  <a16:creationId xmlns:a16="http://schemas.microsoft.com/office/drawing/2014/main" id="{F10B64F0-3E70-6B3D-5EA8-EB9294237F2B}"/>
                </a:ext>
              </a:extLst>
            </p:cNvPr>
            <p:cNvSpPr txBox="1"/>
            <p:nvPr/>
          </p:nvSpPr>
          <p:spPr>
            <a:xfrm>
              <a:off x="3748650" y="5615439"/>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Verslikking kind</a:t>
              </a:r>
            </a:p>
          </p:txBody>
        </p:sp>
        <p:pic>
          <p:nvPicPr>
            <p:cNvPr id="11" name="Afbeelding 10">
              <a:hlinkClick r:id="rId13" action="ppaction://hlinksldjump"/>
              <a:extLst>
                <a:ext uri="{FF2B5EF4-FFF2-40B4-BE49-F238E27FC236}">
                  <a16:creationId xmlns:a16="http://schemas.microsoft.com/office/drawing/2014/main" id="{866A9040-A0BC-4E89-068E-FF9764EA1D3E}"/>
                </a:ext>
              </a:extLst>
            </p:cNvPr>
            <p:cNvPicPr>
              <a:picLocks noChangeAspect="1"/>
            </p:cNvPicPr>
            <p:nvPr/>
          </p:nvPicPr>
          <p:blipFill>
            <a:blip r:embed="rId14">
              <a:extLst>
                <a:ext uri="{28A0092B-C50C-407E-A947-70E740481C1C}">
                  <a14:useLocalDpi xmlns:a14="http://schemas.microsoft.com/office/drawing/2010/main" val="0"/>
                </a:ext>
              </a:extLst>
            </a:blip>
            <a:srcRect t="3391" b="3391"/>
            <a:stretch/>
          </p:blipFill>
          <p:spPr>
            <a:xfrm>
              <a:off x="3749536" y="3619348"/>
              <a:ext cx="1720800" cy="2015999"/>
            </a:xfrm>
            <a:prstGeom prst="rect">
              <a:avLst/>
            </a:prstGeom>
            <a:solidFill>
              <a:schemeClr val="bg1"/>
            </a:solidFill>
            <a:ln w="19050">
              <a:solidFill>
                <a:schemeClr val="tx1"/>
              </a:solidFill>
            </a:ln>
          </p:spPr>
        </p:pic>
      </p:grpSp>
    </p:spTree>
    <p:extLst>
      <p:ext uri="{BB962C8B-B14F-4D97-AF65-F5344CB8AC3E}">
        <p14:creationId xmlns:p14="http://schemas.microsoft.com/office/powerpoint/2010/main" val="39076758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48F37714-1E9C-4332-B6EF-7905EED66740}"/>
              </a:ext>
            </a:extLst>
          </p:cNvPr>
          <p:cNvSpPr/>
          <p:nvPr/>
        </p:nvSpPr>
        <p:spPr>
          <a:xfrm>
            <a:off x="2330450" y="2676408"/>
            <a:ext cx="7531100" cy="752592"/>
          </a:xfrm>
          <a:prstGeom prst="roundRect">
            <a:avLst/>
          </a:prstGeom>
          <a:noFill/>
          <a:ln w="31750">
            <a:solidFill>
              <a:srgbClr val="08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solidFill>
                  <a:srgbClr val="084077"/>
                </a:solidFill>
                <a:latin typeface="Arial" panose="020B0604020202020204" pitchFamily="34" charset="0"/>
                <a:cs typeface="Arial" panose="020B0604020202020204" pitchFamily="34" charset="0"/>
              </a:rPr>
              <a:t>Afwijkend algoritme</a:t>
            </a:r>
          </a:p>
        </p:txBody>
      </p:sp>
    </p:spTree>
    <p:extLst>
      <p:ext uri="{BB962C8B-B14F-4D97-AF65-F5344CB8AC3E}">
        <p14:creationId xmlns:p14="http://schemas.microsoft.com/office/powerpoint/2010/main" val="4419132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LEERDOELEN</a:t>
            </a:r>
            <a:endParaRPr lang="nl-NL" sz="2800" dirty="0"/>
          </a:p>
        </p:txBody>
      </p:sp>
      <p:sp>
        <p:nvSpPr>
          <p:cNvPr id="5" name="Text Box 3">
            <a:extLst>
              <a:ext uri="{FF2B5EF4-FFF2-40B4-BE49-F238E27FC236}">
                <a16:creationId xmlns:a16="http://schemas.microsoft.com/office/drawing/2014/main" id="{84DE9EC3-802C-4FFA-993D-AFD7A896BB2C}"/>
              </a:ext>
            </a:extLst>
          </p:cNvPr>
          <p:cNvSpPr txBox="1">
            <a:spLocks noChangeArrowheads="1"/>
          </p:cNvSpPr>
          <p:nvPr/>
        </p:nvSpPr>
        <p:spPr bwMode="auto">
          <a:xfrm>
            <a:off x="699407" y="2674947"/>
            <a:ext cx="10793186" cy="1508105"/>
          </a:xfrm>
          <a:prstGeom prst="rect">
            <a:avLst/>
          </a:prstGeom>
          <a:noFill/>
          <a:ln w="9525">
            <a:noFill/>
            <a:miter lim="800000"/>
            <a:headEnd/>
            <a:tailEnd/>
          </a:ln>
        </p:spPr>
        <p:txBody>
          <a:bodyPr wrap="square" anchor="ctr" anchorCtr="0">
            <a:spAutoFit/>
          </a:bodyPr>
          <a:lstStyle/>
          <a:p>
            <a:pPr>
              <a:spcBef>
                <a:spcPts val="0"/>
              </a:spcBef>
              <a:spcAft>
                <a:spcPts val="1200"/>
              </a:spcAft>
            </a:pPr>
            <a:r>
              <a:rPr lang="en-GB" sz="2400" kern="600" dirty="0">
                <a:latin typeface="Arial" panose="020B0604020202020204" pitchFamily="34" charset="0"/>
                <a:cs typeface="Arial" panose="020B0604020202020204" pitchFamily="34" charset="0"/>
              </a:rPr>
              <a:t>Aan het </a:t>
            </a:r>
            <a:r>
              <a:rPr lang="en-GB" sz="2400" kern="600" dirty="0" err="1">
                <a:latin typeface="Arial" panose="020B0604020202020204" pitchFamily="34" charset="0"/>
                <a:cs typeface="Arial" panose="020B0604020202020204" pitchFamily="34" charset="0"/>
              </a:rPr>
              <a:t>einde</a:t>
            </a:r>
            <a:r>
              <a:rPr lang="en-GB" sz="2400" kern="600" dirty="0">
                <a:latin typeface="Arial" panose="020B0604020202020204" pitchFamily="34" charset="0"/>
                <a:cs typeface="Arial" panose="020B0604020202020204" pitchFamily="34" charset="0"/>
              </a:rPr>
              <a:t> van </a:t>
            </a:r>
            <a:r>
              <a:rPr lang="en-GB" sz="2400" kern="600" dirty="0" err="1">
                <a:latin typeface="Arial" panose="020B0604020202020204" pitchFamily="34" charset="0"/>
                <a:cs typeface="Arial" panose="020B0604020202020204" pitchFamily="34" charset="0"/>
              </a:rPr>
              <a:t>deze</a:t>
            </a:r>
            <a:r>
              <a:rPr lang="en-GB" sz="2400" kern="600" dirty="0">
                <a:latin typeface="Arial" panose="020B0604020202020204" pitchFamily="34" charset="0"/>
                <a:cs typeface="Arial" panose="020B0604020202020204" pitchFamily="34" charset="0"/>
              </a:rPr>
              <a:t> module </a:t>
            </a:r>
            <a:r>
              <a:rPr lang="en-GB" sz="2400" kern="600" dirty="0" err="1">
                <a:latin typeface="Arial" panose="020B0604020202020204" pitchFamily="34" charset="0"/>
                <a:cs typeface="Arial" panose="020B0604020202020204" pitchFamily="34" charset="0"/>
              </a:rPr>
              <a:t>kun</a:t>
            </a:r>
            <a:r>
              <a:rPr lang="en-GB" sz="2400" kern="600" dirty="0">
                <a:latin typeface="Arial" panose="020B0604020202020204" pitchFamily="34" charset="0"/>
                <a:cs typeface="Arial" panose="020B0604020202020204" pitchFamily="34" charset="0"/>
              </a:rPr>
              <a:t> je:</a:t>
            </a:r>
          </a:p>
          <a:p>
            <a:pPr>
              <a:spcBef>
                <a:spcPts val="0"/>
              </a:spcBef>
              <a:spcAft>
                <a:spcPts val="1200"/>
              </a:spcAft>
            </a:pPr>
            <a:endParaRPr lang="en-GB" sz="2400" kern="600" dirty="0">
              <a:latin typeface="Arial" panose="020B0604020202020204" pitchFamily="34" charset="0"/>
              <a:cs typeface="Arial" panose="020B0604020202020204" pitchFamily="34" charset="0"/>
            </a:endParaRPr>
          </a:p>
          <a:p>
            <a:pPr marL="342900" indent="-342900">
              <a:spcBef>
                <a:spcPts val="0"/>
              </a:spcBef>
              <a:spcAft>
                <a:spcPts val="1200"/>
              </a:spcAft>
              <a:buFont typeface="Arial" panose="020B0604020202020204" pitchFamily="34" charset="0"/>
              <a:buChar char="•"/>
            </a:pP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demonstratie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geven</a:t>
            </a:r>
            <a:r>
              <a:rPr lang="en-GB" sz="2400" kern="600" dirty="0">
                <a:latin typeface="Arial" panose="020B0604020202020204" pitchFamily="34" charset="0"/>
                <a:cs typeface="Arial" panose="020B0604020202020204" pitchFamily="34" charset="0"/>
              </a:rPr>
              <a:t> van het </a:t>
            </a:r>
            <a:r>
              <a:rPr lang="en-GB" sz="2400" kern="600" dirty="0" err="1">
                <a:latin typeface="Arial" panose="020B0604020202020204" pitchFamily="34" charset="0"/>
                <a:cs typeface="Arial" panose="020B0604020202020204" pitchFamily="34" charset="0"/>
              </a:rPr>
              <a:t>gehele</a:t>
            </a:r>
            <a:r>
              <a:rPr lang="en-GB" sz="2400" kern="600" dirty="0">
                <a:latin typeface="Arial" panose="020B0604020202020204" pitchFamily="34" charset="0"/>
                <a:cs typeface="Arial" panose="020B0604020202020204" pitchFamily="34" charset="0"/>
              </a:rPr>
              <a:t> BLS </a:t>
            </a:r>
            <a:r>
              <a:rPr lang="en-GB" sz="2400" kern="600" dirty="0" err="1">
                <a:latin typeface="Arial" panose="020B0604020202020204" pitchFamily="34" charset="0"/>
                <a:cs typeface="Arial" panose="020B0604020202020204" pitchFamily="34" charset="0"/>
              </a:rPr>
              <a:t>algoritme</a:t>
            </a:r>
            <a:r>
              <a:rPr lang="en-GB" sz="2400" kern="600" dirty="0">
                <a:latin typeface="Arial" panose="020B0604020202020204" pitchFamily="34" charset="0"/>
                <a:cs typeface="Arial" panose="020B0604020202020204" pitchFamily="34" charset="0"/>
              </a:rPr>
              <a:t> op </a:t>
            </a:r>
            <a:r>
              <a:rPr lang="en-GB" sz="2400" kern="600" dirty="0" err="1">
                <a:latin typeface="Arial" panose="020B0604020202020204" pitchFamily="34" charset="0"/>
                <a:cs typeface="Arial" panose="020B0604020202020204" pitchFamily="34" charset="0"/>
              </a:rPr>
              <a:t>jouw</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locatie</a:t>
            </a:r>
            <a:endParaRPr lang="en-GB" sz="2400" kern="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13609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5143C5D2-D063-4023-844A-AE9A9904E1D8}"/>
              </a:ext>
            </a:extLst>
          </p:cNvPr>
          <p:cNvGrpSpPr/>
          <p:nvPr/>
        </p:nvGrpSpPr>
        <p:grpSpPr>
          <a:xfrm>
            <a:off x="3890318" y="1265898"/>
            <a:ext cx="4411364" cy="4326203"/>
            <a:chOff x="3062872" y="870106"/>
            <a:chExt cx="4411364" cy="4326203"/>
          </a:xfrm>
        </p:grpSpPr>
        <p:sp>
          <p:nvSpPr>
            <p:cNvPr id="3" name="Rounded Rectangle 21">
              <a:extLst>
                <a:ext uri="{FF2B5EF4-FFF2-40B4-BE49-F238E27FC236}">
                  <a16:creationId xmlns:a16="http://schemas.microsoft.com/office/drawing/2014/main" id="{C601C3DB-7C4E-4F50-8D23-39D55873DD74}"/>
                </a:ext>
              </a:extLst>
            </p:cNvPr>
            <p:cNvSpPr>
              <a:spLocks noChangeAspect="1"/>
            </p:cNvSpPr>
            <p:nvPr/>
          </p:nvSpPr>
          <p:spPr>
            <a:xfrm>
              <a:off x="3062872" y="2983265"/>
              <a:ext cx="3493862" cy="79266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30 borstcompressies</a:t>
              </a:r>
            </a:p>
            <a:p>
              <a:pPr algn="ctr"/>
              <a:r>
                <a:rPr lang="en-US" sz="2200" b="1" dirty="0">
                  <a:latin typeface="Arial" pitchFamily="34" charset="0"/>
                  <a:cs typeface="Arial" pitchFamily="34" charset="0"/>
                </a:rPr>
                <a:t>2 </a:t>
              </a:r>
              <a:r>
                <a:rPr lang="en-US" sz="2200" b="1" dirty="0" err="1">
                  <a:latin typeface="Arial" pitchFamily="34" charset="0"/>
                  <a:cs typeface="Arial" pitchFamily="34" charset="0"/>
                </a:rPr>
                <a:t>beademingen</a:t>
              </a:r>
              <a:endParaRPr lang="en-US" sz="2200" b="1" dirty="0">
                <a:latin typeface="Arial" pitchFamily="34" charset="0"/>
                <a:cs typeface="Arial" pitchFamily="34" charset="0"/>
              </a:endParaRPr>
            </a:p>
          </p:txBody>
        </p:sp>
        <p:sp>
          <p:nvSpPr>
            <p:cNvPr id="4" name="Rounded Rectangle 22">
              <a:extLst>
                <a:ext uri="{FF2B5EF4-FFF2-40B4-BE49-F238E27FC236}">
                  <a16:creationId xmlns:a16="http://schemas.microsoft.com/office/drawing/2014/main" id="{436DE4AB-25EF-495F-8745-B153A1B57EC7}"/>
                </a:ext>
              </a:extLst>
            </p:cNvPr>
            <p:cNvSpPr>
              <a:spLocks noChangeAspect="1"/>
            </p:cNvSpPr>
            <p:nvPr/>
          </p:nvSpPr>
          <p:spPr>
            <a:xfrm>
              <a:off x="3062872" y="1395426"/>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a:t>
              </a:r>
              <a:r>
                <a:rPr lang="en-US" sz="2200" b="1" dirty="0" err="1">
                  <a:latin typeface="Arial" pitchFamily="34" charset="0"/>
                  <a:cs typeface="Arial" pitchFamily="34" charset="0"/>
                </a:rPr>
                <a:t>laat</a:t>
              </a:r>
              <a:r>
                <a:rPr lang="en-US" sz="2200" b="1" dirty="0">
                  <a:latin typeface="Arial" pitchFamily="34" charset="0"/>
                  <a:cs typeface="Arial" pitchFamily="34" charset="0"/>
                </a:rPr>
                <a:t>) 112 </a:t>
              </a:r>
              <a:r>
                <a:rPr lang="en-US" sz="2200" b="1" dirty="0" err="1">
                  <a:latin typeface="Arial" pitchFamily="34" charset="0"/>
                  <a:cs typeface="Arial" pitchFamily="34" charset="0"/>
                </a:rPr>
                <a:t>bellen</a:t>
              </a:r>
              <a:r>
                <a:rPr lang="en-US" sz="2200" b="1" dirty="0">
                  <a:latin typeface="Arial" pitchFamily="34" charset="0"/>
                  <a:cs typeface="Arial" pitchFamily="34" charset="0"/>
                </a:rPr>
                <a:t> + AED</a:t>
              </a:r>
            </a:p>
          </p:txBody>
        </p:sp>
        <p:sp>
          <p:nvSpPr>
            <p:cNvPr id="5" name="Rounded Rectangle 23">
              <a:extLst>
                <a:ext uri="{FF2B5EF4-FFF2-40B4-BE49-F238E27FC236}">
                  <a16:creationId xmlns:a16="http://schemas.microsoft.com/office/drawing/2014/main" id="{F972E58A-D628-4751-99F3-FDD3E51304C7}"/>
                </a:ext>
              </a:extLst>
            </p:cNvPr>
            <p:cNvSpPr>
              <a:spLocks noChangeAspect="1"/>
            </p:cNvSpPr>
            <p:nvPr/>
          </p:nvSpPr>
          <p:spPr>
            <a:xfrm>
              <a:off x="3062872" y="1924389"/>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Open </a:t>
              </a:r>
              <a:r>
                <a:rPr lang="en-US" sz="2200" b="1" dirty="0" err="1">
                  <a:latin typeface="Arial" pitchFamily="34" charset="0"/>
                  <a:cs typeface="Arial" pitchFamily="34" charset="0"/>
                </a:rPr>
                <a:t>luchtweg</a:t>
              </a:r>
              <a:endParaRPr lang="en-US" sz="2200" b="1" dirty="0">
                <a:latin typeface="Arial" pitchFamily="34" charset="0"/>
                <a:cs typeface="Arial" pitchFamily="34" charset="0"/>
              </a:endParaRPr>
            </a:p>
          </p:txBody>
        </p:sp>
        <p:sp>
          <p:nvSpPr>
            <p:cNvPr id="6" name="Rounded Rectangle 24">
              <a:extLst>
                <a:ext uri="{FF2B5EF4-FFF2-40B4-BE49-F238E27FC236}">
                  <a16:creationId xmlns:a16="http://schemas.microsoft.com/office/drawing/2014/main" id="{BC3F62D9-AB5D-49B3-AF83-6FBA7EF04010}"/>
                </a:ext>
              </a:extLst>
            </p:cNvPr>
            <p:cNvSpPr>
              <a:spLocks noChangeAspect="1"/>
            </p:cNvSpPr>
            <p:nvPr/>
          </p:nvSpPr>
          <p:spPr>
            <a:xfrm>
              <a:off x="3062872" y="870106"/>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Slachtoffer</a:t>
              </a:r>
              <a:r>
                <a:rPr lang="en-US" sz="2200" b="1" dirty="0">
                  <a:latin typeface="Arial" pitchFamily="34" charset="0"/>
                  <a:cs typeface="Arial" pitchFamily="34" charset="0"/>
                </a:rPr>
                <a:t> </a:t>
              </a:r>
              <a:r>
                <a:rPr lang="en-US" sz="2200" b="1" dirty="0" err="1">
                  <a:latin typeface="Arial" pitchFamily="34" charset="0"/>
                  <a:cs typeface="Arial" pitchFamily="34" charset="0"/>
                </a:rPr>
                <a:t>reageert</a:t>
              </a:r>
              <a:r>
                <a:rPr lang="en-US" sz="2200" b="1" dirty="0">
                  <a:latin typeface="Arial" pitchFamily="34" charset="0"/>
                  <a:cs typeface="Arial" pitchFamily="34" charset="0"/>
                </a:rPr>
                <a:t> </a:t>
              </a:r>
              <a:r>
                <a:rPr lang="en-US" sz="2200" b="1" dirty="0" err="1">
                  <a:latin typeface="Arial" pitchFamily="34" charset="0"/>
                  <a:cs typeface="Arial" pitchFamily="34" charset="0"/>
                </a:rPr>
                <a:t>niet</a:t>
              </a:r>
              <a:endParaRPr lang="en-US" sz="2200" b="1" dirty="0">
                <a:latin typeface="Arial" pitchFamily="34" charset="0"/>
                <a:cs typeface="Arial" pitchFamily="34" charset="0"/>
              </a:endParaRPr>
            </a:p>
          </p:txBody>
        </p:sp>
        <p:sp>
          <p:nvSpPr>
            <p:cNvPr id="7" name="Rounded Rectangle 25">
              <a:extLst>
                <a:ext uri="{FF2B5EF4-FFF2-40B4-BE49-F238E27FC236}">
                  <a16:creationId xmlns:a16="http://schemas.microsoft.com/office/drawing/2014/main" id="{E034C35D-F814-482C-B695-197B1871E02C}"/>
                </a:ext>
              </a:extLst>
            </p:cNvPr>
            <p:cNvSpPr>
              <a:spLocks noChangeAspect="1"/>
            </p:cNvSpPr>
            <p:nvPr/>
          </p:nvSpPr>
          <p:spPr>
            <a:xfrm>
              <a:off x="3062872" y="2453352"/>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latin typeface="Arial" pitchFamily="34" charset="0"/>
                  <a:cs typeface="Arial" pitchFamily="34" charset="0"/>
                </a:rPr>
                <a:t>Ademhaling</a:t>
              </a:r>
              <a:r>
                <a:rPr lang="en-US" sz="2100" b="1" dirty="0">
                  <a:latin typeface="Arial" pitchFamily="34" charset="0"/>
                  <a:cs typeface="Arial" pitchFamily="34" charset="0"/>
                </a:rPr>
                <a:t> </a:t>
              </a:r>
              <a:r>
                <a:rPr lang="en-US" sz="2100" b="1" dirty="0" err="1">
                  <a:latin typeface="Arial" pitchFamily="34" charset="0"/>
                  <a:cs typeface="Arial" pitchFamily="34" charset="0"/>
                </a:rPr>
                <a:t>niet</a:t>
              </a:r>
              <a:r>
                <a:rPr lang="en-US" sz="2100" b="1" dirty="0">
                  <a:latin typeface="Arial" pitchFamily="34" charset="0"/>
                  <a:cs typeface="Arial" pitchFamily="34" charset="0"/>
                </a:rPr>
                <a:t> </a:t>
              </a:r>
              <a:r>
                <a:rPr lang="en-US" sz="2100" b="1" dirty="0" err="1">
                  <a:latin typeface="Arial" pitchFamily="34" charset="0"/>
                  <a:cs typeface="Arial" pitchFamily="34" charset="0"/>
                </a:rPr>
                <a:t>normaal</a:t>
              </a:r>
              <a:endParaRPr lang="en-US" sz="2100" b="1" dirty="0">
                <a:latin typeface="Arial" pitchFamily="34" charset="0"/>
                <a:cs typeface="Arial" pitchFamily="34" charset="0"/>
              </a:endParaRPr>
            </a:p>
          </p:txBody>
        </p:sp>
        <p:sp>
          <p:nvSpPr>
            <p:cNvPr id="8" name="Rounded Rectangle 27">
              <a:extLst>
                <a:ext uri="{FF2B5EF4-FFF2-40B4-BE49-F238E27FC236}">
                  <a16:creationId xmlns:a16="http://schemas.microsoft.com/office/drawing/2014/main" id="{F7D1BEE9-E2A5-4BAA-8836-B59D50AFF386}"/>
                </a:ext>
              </a:extLst>
            </p:cNvPr>
            <p:cNvSpPr>
              <a:spLocks noChangeAspect="1"/>
            </p:cNvSpPr>
            <p:nvPr/>
          </p:nvSpPr>
          <p:spPr>
            <a:xfrm>
              <a:off x="3062872" y="3839300"/>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Ga door 30:2</a:t>
              </a:r>
            </a:p>
          </p:txBody>
        </p:sp>
        <p:sp>
          <p:nvSpPr>
            <p:cNvPr id="9" name="Rounded Rectangle 27">
              <a:extLst>
                <a:ext uri="{FF2B5EF4-FFF2-40B4-BE49-F238E27FC236}">
                  <a16:creationId xmlns:a16="http://schemas.microsoft.com/office/drawing/2014/main" id="{F8335EAB-BEAC-4D79-A9E7-8501C7DA2D05}"/>
                </a:ext>
              </a:extLst>
            </p:cNvPr>
            <p:cNvSpPr>
              <a:spLocks/>
            </p:cNvSpPr>
            <p:nvPr/>
          </p:nvSpPr>
          <p:spPr>
            <a:xfrm>
              <a:off x="3062872" y="4368203"/>
              <a:ext cx="3545452" cy="82810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Activeer</a:t>
              </a:r>
              <a:r>
                <a:rPr lang="en-US" sz="2200" b="1" dirty="0">
                  <a:latin typeface="Arial" pitchFamily="34" charset="0"/>
                  <a:cs typeface="Arial" pitchFamily="34" charset="0"/>
                </a:rPr>
                <a:t> AED, </a:t>
              </a:r>
            </a:p>
            <a:p>
              <a:pPr algn="ctr"/>
              <a:r>
                <a:rPr lang="en-US" sz="2200" b="1" dirty="0" err="1">
                  <a:latin typeface="Arial" pitchFamily="34" charset="0"/>
                  <a:cs typeface="Arial" pitchFamily="34" charset="0"/>
                </a:rPr>
                <a:t>zodra</a:t>
              </a:r>
              <a:r>
                <a:rPr lang="en-US" sz="2200" b="1" dirty="0">
                  <a:latin typeface="Arial" pitchFamily="34" charset="0"/>
                  <a:cs typeface="Arial" pitchFamily="34" charset="0"/>
                </a:rPr>
                <a:t> </a:t>
              </a:r>
              <a:r>
                <a:rPr lang="en-US" sz="2200" b="1" dirty="0" err="1">
                  <a:latin typeface="Arial" pitchFamily="34" charset="0"/>
                  <a:cs typeface="Arial" pitchFamily="34" charset="0"/>
                </a:rPr>
                <a:t>deze</a:t>
              </a:r>
              <a:r>
                <a:rPr lang="en-US" sz="2200" b="1" dirty="0">
                  <a:latin typeface="Arial" pitchFamily="34" charset="0"/>
                  <a:cs typeface="Arial" pitchFamily="34" charset="0"/>
                </a:rPr>
                <a:t> </a:t>
              </a:r>
              <a:r>
                <a:rPr lang="en-US" sz="2200" b="1" dirty="0" err="1">
                  <a:latin typeface="Arial" pitchFamily="34" charset="0"/>
                  <a:cs typeface="Arial" pitchFamily="34" charset="0"/>
                </a:rPr>
                <a:t>er</a:t>
              </a:r>
              <a:r>
                <a:rPr lang="en-US" sz="2200" b="1" dirty="0">
                  <a:latin typeface="Arial" pitchFamily="34" charset="0"/>
                  <a:cs typeface="Arial" pitchFamily="34" charset="0"/>
                </a:rPr>
                <a:t> is</a:t>
              </a:r>
            </a:p>
          </p:txBody>
        </p:sp>
        <p:sp>
          <p:nvSpPr>
            <p:cNvPr id="10" name="Pijl: omlaag 9">
              <a:extLst>
                <a:ext uri="{FF2B5EF4-FFF2-40B4-BE49-F238E27FC236}">
                  <a16:creationId xmlns:a16="http://schemas.microsoft.com/office/drawing/2014/main" id="{D003B8C7-B3B1-42BF-98CC-DAE8113564C8}"/>
                </a:ext>
              </a:extLst>
            </p:cNvPr>
            <p:cNvSpPr/>
            <p:nvPr/>
          </p:nvSpPr>
          <p:spPr>
            <a:xfrm>
              <a:off x="6622213" y="870106"/>
              <a:ext cx="852023" cy="4326203"/>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2200" b="1" dirty="0">
                  <a:latin typeface="Arial" panose="020B0604020202020204" pitchFamily="34" charset="0"/>
                  <a:cs typeface="Arial" panose="020B0604020202020204" pitchFamily="34" charset="0"/>
                </a:rPr>
                <a:t>Let op veiligheid</a:t>
              </a:r>
            </a:p>
          </p:txBody>
        </p:sp>
      </p:grpSp>
    </p:spTree>
    <p:extLst>
      <p:ext uri="{BB962C8B-B14F-4D97-AF65-F5344CB8AC3E}">
        <p14:creationId xmlns:p14="http://schemas.microsoft.com/office/powerpoint/2010/main" val="11880535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385942" y="252000"/>
            <a:ext cx="742011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Snelkoppelingen naar opfrismodules</a:t>
            </a:r>
            <a:endParaRPr lang="nl-NL" sz="2800" dirty="0"/>
          </a:p>
        </p:txBody>
      </p:sp>
      <p:grpSp>
        <p:nvGrpSpPr>
          <p:cNvPr id="2" name="Groep 1">
            <a:extLst>
              <a:ext uri="{FF2B5EF4-FFF2-40B4-BE49-F238E27FC236}">
                <a16:creationId xmlns:a16="http://schemas.microsoft.com/office/drawing/2014/main" id="{152781A7-B296-5090-4F04-7524C9EC5C82}"/>
              </a:ext>
            </a:extLst>
          </p:cNvPr>
          <p:cNvGrpSpPr/>
          <p:nvPr/>
        </p:nvGrpSpPr>
        <p:grpSpPr>
          <a:xfrm>
            <a:off x="5793912" y="989011"/>
            <a:ext cx="1749932" cy="2344137"/>
            <a:chOff x="5793912" y="989011"/>
            <a:chExt cx="1749932" cy="2344137"/>
          </a:xfrm>
        </p:grpSpPr>
        <p:pic>
          <p:nvPicPr>
            <p:cNvPr id="17" name="Afbeelding 16">
              <a:hlinkClick r:id="rId3" action="ppaction://hlinksldjump"/>
              <a:extLst>
                <a:ext uri="{FF2B5EF4-FFF2-40B4-BE49-F238E27FC236}">
                  <a16:creationId xmlns:a16="http://schemas.microsoft.com/office/drawing/2014/main" id="{426A54E2-1716-42BB-A8A3-4A87DA9CC3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466" r="-21208"/>
            <a:stretch/>
          </p:blipFill>
          <p:spPr>
            <a:xfrm>
              <a:off x="5793912" y="989011"/>
              <a:ext cx="1719574" cy="2016000"/>
            </a:xfrm>
            <a:prstGeom prst="rect">
              <a:avLst/>
            </a:prstGeom>
            <a:solidFill>
              <a:schemeClr val="bg1"/>
            </a:solidFill>
            <a:ln w="19050">
              <a:solidFill>
                <a:schemeClr val="tx1"/>
              </a:solidFill>
            </a:ln>
          </p:spPr>
        </p:pic>
        <p:sp>
          <p:nvSpPr>
            <p:cNvPr id="18" name="Tekstvak 17">
              <a:extLst>
                <a:ext uri="{FF2B5EF4-FFF2-40B4-BE49-F238E27FC236}">
                  <a16:creationId xmlns:a16="http://schemas.microsoft.com/office/drawing/2014/main" id="{DA1C0DBD-48BF-4A6B-859C-B84E625B2853}"/>
                </a:ext>
              </a:extLst>
            </p:cNvPr>
            <p:cNvSpPr txBox="1"/>
            <p:nvPr/>
          </p:nvSpPr>
          <p:spPr>
            <a:xfrm>
              <a:off x="5822158" y="3009983"/>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First </a:t>
              </a:r>
              <a:r>
                <a:rPr lang="nl-NL" sz="1500" b="1" dirty="0" err="1">
                  <a:latin typeface="Arial" panose="020B0604020202020204" pitchFamily="34" charset="0"/>
                  <a:cs typeface="Arial" panose="020B0604020202020204" pitchFamily="34" charset="0"/>
                </a:rPr>
                <a:t>responders</a:t>
              </a:r>
              <a:endParaRPr lang="nl-NL" sz="1500" b="1" dirty="0">
                <a:latin typeface="Arial" panose="020B0604020202020204" pitchFamily="34" charset="0"/>
                <a:cs typeface="Arial" panose="020B0604020202020204" pitchFamily="34" charset="0"/>
              </a:endParaRPr>
            </a:p>
          </p:txBody>
        </p:sp>
      </p:grpSp>
      <p:grpSp>
        <p:nvGrpSpPr>
          <p:cNvPr id="43" name="Groep 42">
            <a:extLst>
              <a:ext uri="{FF2B5EF4-FFF2-40B4-BE49-F238E27FC236}">
                <a16:creationId xmlns:a16="http://schemas.microsoft.com/office/drawing/2014/main" id="{46F64134-E18F-4626-B989-93A7F74B7BDB}"/>
              </a:ext>
            </a:extLst>
          </p:cNvPr>
          <p:cNvGrpSpPr/>
          <p:nvPr/>
        </p:nvGrpSpPr>
        <p:grpSpPr>
          <a:xfrm>
            <a:off x="7851185" y="989011"/>
            <a:ext cx="1749932" cy="2574970"/>
            <a:chOff x="3152306" y="3572951"/>
            <a:chExt cx="1749932" cy="2574970"/>
          </a:xfrm>
        </p:grpSpPr>
        <p:pic>
          <p:nvPicPr>
            <p:cNvPr id="20" name="Afbeelding 19">
              <a:hlinkClick r:id="rId5" action="ppaction://hlinksldjump"/>
              <a:extLst>
                <a:ext uri="{FF2B5EF4-FFF2-40B4-BE49-F238E27FC236}">
                  <a16:creationId xmlns:a16="http://schemas.microsoft.com/office/drawing/2014/main" id="{9C030CDC-04D2-404A-BFA9-2DD7AC47C8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71" t="-15022" r="-3924" b="-23532"/>
            <a:stretch/>
          </p:blipFill>
          <p:spPr>
            <a:xfrm>
              <a:off x="3180552" y="3572951"/>
              <a:ext cx="1721686" cy="2016000"/>
            </a:xfrm>
            <a:prstGeom prst="rect">
              <a:avLst/>
            </a:prstGeom>
            <a:solidFill>
              <a:schemeClr val="bg1"/>
            </a:solidFill>
            <a:ln w="19050">
              <a:solidFill>
                <a:schemeClr val="tx1"/>
              </a:solidFill>
            </a:ln>
          </p:spPr>
        </p:pic>
        <p:sp>
          <p:nvSpPr>
            <p:cNvPr id="21" name="Tekstvak 20">
              <a:extLst>
                <a:ext uri="{FF2B5EF4-FFF2-40B4-BE49-F238E27FC236}">
                  <a16:creationId xmlns:a16="http://schemas.microsoft.com/office/drawing/2014/main" id="{734C7F2E-9C5C-4E1B-8B7A-92E5CF6E61E6}"/>
                </a:ext>
              </a:extLst>
            </p:cNvPr>
            <p:cNvSpPr txBox="1"/>
            <p:nvPr/>
          </p:nvSpPr>
          <p:spPr>
            <a:xfrm>
              <a:off x="3152306" y="5593923"/>
              <a:ext cx="1749932" cy="553998"/>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Beademen met hulpmiddelen</a:t>
              </a:r>
            </a:p>
          </p:txBody>
        </p:sp>
      </p:grpSp>
      <p:grpSp>
        <p:nvGrpSpPr>
          <p:cNvPr id="45" name="Groep 44">
            <a:extLst>
              <a:ext uri="{FF2B5EF4-FFF2-40B4-BE49-F238E27FC236}">
                <a16:creationId xmlns:a16="http://schemas.microsoft.com/office/drawing/2014/main" id="{70D0EDF3-015F-478E-ACC3-F09AD2D05C63}"/>
              </a:ext>
            </a:extLst>
          </p:cNvPr>
          <p:cNvGrpSpPr/>
          <p:nvPr/>
        </p:nvGrpSpPr>
        <p:grpSpPr>
          <a:xfrm>
            <a:off x="1703389" y="3619348"/>
            <a:ext cx="1721686" cy="2550089"/>
            <a:chOff x="5234714" y="3572951"/>
            <a:chExt cx="1721686" cy="2550089"/>
          </a:xfrm>
        </p:grpSpPr>
        <p:sp>
          <p:nvSpPr>
            <p:cNvPr id="23" name="Tekstvak 22">
              <a:extLst>
                <a:ext uri="{FF2B5EF4-FFF2-40B4-BE49-F238E27FC236}">
                  <a16:creationId xmlns:a16="http://schemas.microsoft.com/office/drawing/2014/main" id="{342672D6-5C34-4591-9367-01DD3AE79D2B}"/>
                </a:ext>
              </a:extLst>
            </p:cNvPr>
            <p:cNvSpPr txBox="1"/>
            <p:nvPr/>
          </p:nvSpPr>
          <p:spPr>
            <a:xfrm>
              <a:off x="5234714" y="5569042"/>
              <a:ext cx="1721686" cy="553998"/>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Niet technische vaardigheden</a:t>
              </a:r>
            </a:p>
          </p:txBody>
        </p:sp>
        <p:pic>
          <p:nvPicPr>
            <p:cNvPr id="24" name="Afbeelding 23">
              <a:hlinkClick r:id="rId7" action="ppaction://hlinksldjump"/>
              <a:extLst>
                <a:ext uri="{FF2B5EF4-FFF2-40B4-BE49-F238E27FC236}">
                  <a16:creationId xmlns:a16="http://schemas.microsoft.com/office/drawing/2014/main" id="{EEFEFC72-B61A-47F0-8E48-3EDDCA5F758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5076" b="-28143"/>
            <a:stretch/>
          </p:blipFill>
          <p:spPr>
            <a:xfrm>
              <a:off x="5235600" y="3572951"/>
              <a:ext cx="1720800" cy="2015999"/>
            </a:xfrm>
            <a:prstGeom prst="rect">
              <a:avLst/>
            </a:prstGeom>
            <a:solidFill>
              <a:schemeClr val="bg1"/>
            </a:solidFill>
            <a:ln w="19050">
              <a:solidFill>
                <a:schemeClr val="tx1"/>
              </a:solidFill>
            </a:ln>
          </p:spPr>
        </p:pic>
      </p:grpSp>
      <p:grpSp>
        <p:nvGrpSpPr>
          <p:cNvPr id="10" name="Groep 9">
            <a:extLst>
              <a:ext uri="{FF2B5EF4-FFF2-40B4-BE49-F238E27FC236}">
                <a16:creationId xmlns:a16="http://schemas.microsoft.com/office/drawing/2014/main" id="{D2ACEE58-2919-CC37-BA03-58B525DC2224}"/>
              </a:ext>
            </a:extLst>
          </p:cNvPr>
          <p:cNvGrpSpPr/>
          <p:nvPr/>
        </p:nvGrpSpPr>
        <p:grpSpPr>
          <a:xfrm>
            <a:off x="5823044" y="3619348"/>
            <a:ext cx="1722912" cy="2601476"/>
            <a:chOff x="5823044" y="3619348"/>
            <a:chExt cx="1722912" cy="2601476"/>
          </a:xfrm>
        </p:grpSpPr>
        <p:sp>
          <p:nvSpPr>
            <p:cNvPr id="30" name="Tekstvak 29">
              <a:extLst>
                <a:ext uri="{FF2B5EF4-FFF2-40B4-BE49-F238E27FC236}">
                  <a16:creationId xmlns:a16="http://schemas.microsoft.com/office/drawing/2014/main" id="{FAF95B82-A07D-4070-87B3-4EF06698321D}"/>
                </a:ext>
              </a:extLst>
            </p:cNvPr>
            <p:cNvSpPr txBox="1"/>
            <p:nvPr/>
          </p:nvSpPr>
          <p:spPr>
            <a:xfrm>
              <a:off x="5824270" y="5666826"/>
              <a:ext cx="1721686" cy="553998"/>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Afwijkend</a:t>
              </a:r>
            </a:p>
            <a:p>
              <a:pPr algn="ctr"/>
              <a:r>
                <a:rPr lang="nl-NL" sz="1500" b="1" dirty="0">
                  <a:latin typeface="Arial" panose="020B0604020202020204" pitchFamily="34" charset="0"/>
                  <a:cs typeface="Arial" panose="020B0604020202020204" pitchFamily="34" charset="0"/>
                </a:rPr>
                <a:t>algoritme</a:t>
              </a:r>
            </a:p>
          </p:txBody>
        </p:sp>
        <p:sp>
          <p:nvSpPr>
            <p:cNvPr id="31" name="Rechthoek 30">
              <a:hlinkClick r:id="rId9" action="ppaction://hlinksldjump"/>
              <a:extLst>
                <a:ext uri="{FF2B5EF4-FFF2-40B4-BE49-F238E27FC236}">
                  <a16:creationId xmlns:a16="http://schemas.microsoft.com/office/drawing/2014/main" id="{FF7B8CC5-077C-487F-8464-050EBAA4CAAC}"/>
                </a:ext>
              </a:extLst>
            </p:cNvPr>
            <p:cNvSpPr/>
            <p:nvPr/>
          </p:nvSpPr>
          <p:spPr>
            <a:xfrm>
              <a:off x="5823044" y="3619348"/>
              <a:ext cx="1720800" cy="201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ounded Rectangle 21">
              <a:hlinkClick r:id="rId9" action="ppaction://hlinksldjump"/>
              <a:extLst>
                <a:ext uri="{FF2B5EF4-FFF2-40B4-BE49-F238E27FC236}">
                  <a16:creationId xmlns:a16="http://schemas.microsoft.com/office/drawing/2014/main" id="{D52AE45B-1988-4FF0-A2A6-12BD039AC332}"/>
                </a:ext>
              </a:extLst>
            </p:cNvPr>
            <p:cNvSpPr>
              <a:spLocks noChangeAspect="1"/>
            </p:cNvSpPr>
            <p:nvPr/>
          </p:nvSpPr>
          <p:spPr>
            <a:xfrm>
              <a:off x="6152706" y="4606815"/>
              <a:ext cx="952768" cy="325895"/>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3" name="Rounded Rectangle 22">
              <a:hlinkClick r:id="rId9" action="ppaction://hlinksldjump"/>
              <a:extLst>
                <a:ext uri="{FF2B5EF4-FFF2-40B4-BE49-F238E27FC236}">
                  <a16:creationId xmlns:a16="http://schemas.microsoft.com/office/drawing/2014/main" id="{18FB7DFC-F1E6-46F9-A1C9-9EBD59E442A7}"/>
                </a:ext>
              </a:extLst>
            </p:cNvPr>
            <p:cNvSpPr>
              <a:spLocks noChangeAspect="1"/>
            </p:cNvSpPr>
            <p:nvPr/>
          </p:nvSpPr>
          <p:spPr>
            <a:xfrm>
              <a:off x="6152706" y="3953990"/>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4" name="Rounded Rectangle 23">
              <a:hlinkClick r:id="rId9" action="ppaction://hlinksldjump"/>
              <a:extLst>
                <a:ext uri="{FF2B5EF4-FFF2-40B4-BE49-F238E27FC236}">
                  <a16:creationId xmlns:a16="http://schemas.microsoft.com/office/drawing/2014/main" id="{D829061E-D44A-4655-AC20-62FD311CCB55}"/>
                </a:ext>
              </a:extLst>
            </p:cNvPr>
            <p:cNvSpPr>
              <a:spLocks noChangeAspect="1"/>
            </p:cNvSpPr>
            <p:nvPr/>
          </p:nvSpPr>
          <p:spPr>
            <a:xfrm>
              <a:off x="6152706" y="4171468"/>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5" name="Rounded Rectangle 24">
              <a:hlinkClick r:id="rId9" action="ppaction://hlinksldjump"/>
              <a:extLst>
                <a:ext uri="{FF2B5EF4-FFF2-40B4-BE49-F238E27FC236}">
                  <a16:creationId xmlns:a16="http://schemas.microsoft.com/office/drawing/2014/main" id="{72C7BA6F-EDE0-45B1-B9A2-DF0FF228A08B}"/>
                </a:ext>
              </a:extLst>
            </p:cNvPr>
            <p:cNvSpPr>
              <a:spLocks noChangeAspect="1"/>
            </p:cNvSpPr>
            <p:nvPr/>
          </p:nvSpPr>
          <p:spPr>
            <a:xfrm>
              <a:off x="6152706" y="3738010"/>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6" name="Rounded Rectangle 25">
              <a:hlinkClick r:id="rId9" action="ppaction://hlinksldjump"/>
              <a:extLst>
                <a:ext uri="{FF2B5EF4-FFF2-40B4-BE49-F238E27FC236}">
                  <a16:creationId xmlns:a16="http://schemas.microsoft.com/office/drawing/2014/main" id="{3961BF36-5425-4704-879A-1DF09D56D837}"/>
                </a:ext>
              </a:extLst>
            </p:cNvPr>
            <p:cNvSpPr>
              <a:spLocks noChangeAspect="1"/>
            </p:cNvSpPr>
            <p:nvPr/>
          </p:nvSpPr>
          <p:spPr>
            <a:xfrm>
              <a:off x="6152706" y="4388946"/>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latin typeface="Arial" pitchFamily="34" charset="0"/>
                <a:cs typeface="Arial" pitchFamily="34" charset="0"/>
              </a:endParaRPr>
            </a:p>
          </p:txBody>
        </p:sp>
        <p:sp>
          <p:nvSpPr>
            <p:cNvPr id="37" name="Rounded Rectangle 27">
              <a:extLst>
                <a:ext uri="{FF2B5EF4-FFF2-40B4-BE49-F238E27FC236}">
                  <a16:creationId xmlns:a16="http://schemas.microsoft.com/office/drawing/2014/main" id="{93DB7263-76A3-49C9-A94C-8058C0284AB4}"/>
                </a:ext>
              </a:extLst>
            </p:cNvPr>
            <p:cNvSpPr>
              <a:spLocks noChangeAspect="1"/>
            </p:cNvSpPr>
            <p:nvPr/>
          </p:nvSpPr>
          <p:spPr>
            <a:xfrm>
              <a:off x="6152706" y="4958765"/>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8" name="Rounded Rectangle 27">
              <a:hlinkClick r:id="rId9" action="ppaction://hlinksldjump"/>
              <a:extLst>
                <a:ext uri="{FF2B5EF4-FFF2-40B4-BE49-F238E27FC236}">
                  <a16:creationId xmlns:a16="http://schemas.microsoft.com/office/drawing/2014/main" id="{FA164E3B-48B3-4826-9C74-B25061508C58}"/>
                </a:ext>
              </a:extLst>
            </p:cNvPr>
            <p:cNvSpPr>
              <a:spLocks/>
            </p:cNvSpPr>
            <p:nvPr/>
          </p:nvSpPr>
          <p:spPr>
            <a:xfrm>
              <a:off x="6152706" y="5176218"/>
              <a:ext cx="966837" cy="340468"/>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9" name="Pijl: omlaag 38">
              <a:hlinkClick r:id="rId9" action="ppaction://hlinksldjump"/>
              <a:extLst>
                <a:ext uri="{FF2B5EF4-FFF2-40B4-BE49-F238E27FC236}">
                  <a16:creationId xmlns:a16="http://schemas.microsoft.com/office/drawing/2014/main" id="{B5612E51-4150-473D-8673-5B69E8C0B9B3}"/>
                </a:ext>
              </a:extLst>
            </p:cNvPr>
            <p:cNvSpPr/>
            <p:nvPr/>
          </p:nvSpPr>
          <p:spPr>
            <a:xfrm>
              <a:off x="7123330" y="3738010"/>
              <a:ext cx="232345" cy="1778676"/>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nl-NL" sz="2200" b="1" dirty="0">
                <a:latin typeface="Arial" panose="020B0604020202020204" pitchFamily="34" charset="0"/>
                <a:cs typeface="Arial" panose="020B0604020202020204" pitchFamily="34" charset="0"/>
              </a:endParaRPr>
            </a:p>
          </p:txBody>
        </p:sp>
      </p:grpSp>
      <p:grpSp>
        <p:nvGrpSpPr>
          <p:cNvPr id="5" name="Groep 4">
            <a:extLst>
              <a:ext uri="{FF2B5EF4-FFF2-40B4-BE49-F238E27FC236}">
                <a16:creationId xmlns:a16="http://schemas.microsoft.com/office/drawing/2014/main" id="{16ABDC96-87C4-4452-AAF2-8D717DD2B8FC}"/>
              </a:ext>
            </a:extLst>
          </p:cNvPr>
          <p:cNvGrpSpPr/>
          <p:nvPr/>
        </p:nvGrpSpPr>
        <p:grpSpPr>
          <a:xfrm>
            <a:off x="1703389" y="993692"/>
            <a:ext cx="1735809" cy="2334193"/>
            <a:chOff x="3166429" y="972176"/>
            <a:chExt cx="1735809" cy="2334193"/>
          </a:xfrm>
        </p:grpSpPr>
        <p:sp>
          <p:nvSpPr>
            <p:cNvPr id="41" name="Tekstvak 40">
              <a:extLst>
                <a:ext uri="{FF2B5EF4-FFF2-40B4-BE49-F238E27FC236}">
                  <a16:creationId xmlns:a16="http://schemas.microsoft.com/office/drawing/2014/main" id="{CC6814DF-37E7-4694-8A22-43C2D5DB9C15}"/>
                </a:ext>
              </a:extLst>
            </p:cNvPr>
            <p:cNvSpPr txBox="1"/>
            <p:nvPr/>
          </p:nvSpPr>
          <p:spPr>
            <a:xfrm>
              <a:off x="3166429" y="2983204"/>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Opfrissen BLS</a:t>
              </a:r>
            </a:p>
          </p:txBody>
        </p:sp>
        <p:pic>
          <p:nvPicPr>
            <p:cNvPr id="42" name="Afbeelding 41">
              <a:hlinkClick r:id="rId10" action="ppaction://hlinksldjump"/>
              <a:extLst>
                <a:ext uri="{FF2B5EF4-FFF2-40B4-BE49-F238E27FC236}">
                  <a16:creationId xmlns:a16="http://schemas.microsoft.com/office/drawing/2014/main" id="{2396870A-9D20-4651-BD49-19BC115E95AD}"/>
                </a:ext>
              </a:extLst>
            </p:cNvPr>
            <p:cNvPicPr>
              <a:picLocks noChangeAspect="1"/>
            </p:cNvPicPr>
            <p:nvPr/>
          </p:nvPicPr>
          <p:blipFill rotWithShape="1">
            <a:blip r:embed="rId11"/>
            <a:srcRect l="55259" t="-3912" r="-1552" b="-6347"/>
            <a:stretch/>
          </p:blipFill>
          <p:spPr>
            <a:xfrm>
              <a:off x="3181438" y="972176"/>
              <a:ext cx="1720800" cy="2016000"/>
            </a:xfrm>
            <a:prstGeom prst="rect">
              <a:avLst/>
            </a:prstGeom>
            <a:solidFill>
              <a:schemeClr val="bg1"/>
            </a:solidFill>
            <a:ln w="19050">
              <a:solidFill>
                <a:schemeClr val="tx1"/>
              </a:solidFill>
            </a:ln>
          </p:spPr>
        </p:pic>
      </p:grpSp>
      <p:grpSp>
        <p:nvGrpSpPr>
          <p:cNvPr id="14" name="Groep 13">
            <a:extLst>
              <a:ext uri="{FF2B5EF4-FFF2-40B4-BE49-F238E27FC236}">
                <a16:creationId xmlns:a16="http://schemas.microsoft.com/office/drawing/2014/main" id="{14693755-08A8-AC58-AF34-34640EC58A83}"/>
              </a:ext>
            </a:extLst>
          </p:cNvPr>
          <p:cNvGrpSpPr/>
          <p:nvPr/>
        </p:nvGrpSpPr>
        <p:grpSpPr>
          <a:xfrm>
            <a:off x="3748650" y="993692"/>
            <a:ext cx="1735809" cy="2334193"/>
            <a:chOff x="3748650" y="993692"/>
            <a:chExt cx="1735809" cy="2334193"/>
          </a:xfrm>
        </p:grpSpPr>
        <p:sp>
          <p:nvSpPr>
            <p:cNvPr id="4" name="Tekstvak 3">
              <a:extLst>
                <a:ext uri="{FF2B5EF4-FFF2-40B4-BE49-F238E27FC236}">
                  <a16:creationId xmlns:a16="http://schemas.microsoft.com/office/drawing/2014/main" id="{7E5EDEDC-CC1C-5577-8743-1CDFF5102233}"/>
                </a:ext>
              </a:extLst>
            </p:cNvPr>
            <p:cNvSpPr txBox="1"/>
            <p:nvPr/>
          </p:nvSpPr>
          <p:spPr>
            <a:xfrm>
              <a:off x="3748650" y="3004720"/>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Opfrissen PBLS</a:t>
              </a:r>
            </a:p>
          </p:txBody>
        </p:sp>
        <p:pic>
          <p:nvPicPr>
            <p:cNvPr id="6" name="Afbeelding 5">
              <a:hlinkClick r:id="rId12" action="ppaction://hlinksldjump"/>
              <a:extLst>
                <a:ext uri="{FF2B5EF4-FFF2-40B4-BE49-F238E27FC236}">
                  <a16:creationId xmlns:a16="http://schemas.microsoft.com/office/drawing/2014/main" id="{CF3AEE45-3A55-40E1-9864-8542673BB5F6}"/>
                </a:ext>
              </a:extLst>
            </p:cNvPr>
            <p:cNvPicPr>
              <a:picLocks noChangeAspect="1"/>
            </p:cNvPicPr>
            <p:nvPr/>
          </p:nvPicPr>
          <p:blipFill>
            <a:blip r:embed="rId13">
              <a:extLst>
                <a:ext uri="{28A0092B-C50C-407E-A947-70E740481C1C}">
                  <a14:useLocalDpi xmlns:a14="http://schemas.microsoft.com/office/drawing/2010/main" val="0"/>
                </a:ext>
              </a:extLst>
            </a:blip>
            <a:srcRect l="21894" r="21894"/>
            <a:stretch/>
          </p:blipFill>
          <p:spPr>
            <a:xfrm>
              <a:off x="3763659" y="993692"/>
              <a:ext cx="1720800" cy="2016000"/>
            </a:xfrm>
            <a:prstGeom prst="rect">
              <a:avLst/>
            </a:prstGeom>
            <a:solidFill>
              <a:schemeClr val="bg1"/>
            </a:solidFill>
            <a:ln w="19050">
              <a:solidFill>
                <a:schemeClr val="tx1"/>
              </a:solidFill>
            </a:ln>
          </p:spPr>
        </p:pic>
      </p:grpSp>
      <p:grpSp>
        <p:nvGrpSpPr>
          <p:cNvPr id="16" name="Groep 15">
            <a:extLst>
              <a:ext uri="{FF2B5EF4-FFF2-40B4-BE49-F238E27FC236}">
                <a16:creationId xmlns:a16="http://schemas.microsoft.com/office/drawing/2014/main" id="{3D605048-1330-C9CD-18DC-26B2C4A13CD9}"/>
              </a:ext>
            </a:extLst>
          </p:cNvPr>
          <p:cNvGrpSpPr/>
          <p:nvPr/>
        </p:nvGrpSpPr>
        <p:grpSpPr>
          <a:xfrm>
            <a:off x="3748650" y="3619348"/>
            <a:ext cx="1721686" cy="2319256"/>
            <a:chOff x="3748650" y="3619348"/>
            <a:chExt cx="1721686" cy="2319256"/>
          </a:xfrm>
        </p:grpSpPr>
        <p:sp>
          <p:nvSpPr>
            <p:cNvPr id="8" name="Tekstvak 7">
              <a:extLst>
                <a:ext uri="{FF2B5EF4-FFF2-40B4-BE49-F238E27FC236}">
                  <a16:creationId xmlns:a16="http://schemas.microsoft.com/office/drawing/2014/main" id="{F10B64F0-3E70-6B3D-5EA8-EB9294237F2B}"/>
                </a:ext>
              </a:extLst>
            </p:cNvPr>
            <p:cNvSpPr txBox="1"/>
            <p:nvPr/>
          </p:nvSpPr>
          <p:spPr>
            <a:xfrm>
              <a:off x="3748650" y="5615439"/>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Verslikking kind</a:t>
              </a:r>
            </a:p>
          </p:txBody>
        </p:sp>
        <p:pic>
          <p:nvPicPr>
            <p:cNvPr id="11" name="Afbeelding 10">
              <a:hlinkClick r:id="rId14" action="ppaction://hlinksldjump"/>
              <a:extLst>
                <a:ext uri="{FF2B5EF4-FFF2-40B4-BE49-F238E27FC236}">
                  <a16:creationId xmlns:a16="http://schemas.microsoft.com/office/drawing/2014/main" id="{866A9040-A0BC-4E89-068E-FF9764EA1D3E}"/>
                </a:ext>
              </a:extLst>
            </p:cNvPr>
            <p:cNvPicPr>
              <a:picLocks noChangeAspect="1"/>
            </p:cNvPicPr>
            <p:nvPr/>
          </p:nvPicPr>
          <p:blipFill>
            <a:blip r:embed="rId15">
              <a:extLst>
                <a:ext uri="{28A0092B-C50C-407E-A947-70E740481C1C}">
                  <a14:useLocalDpi xmlns:a14="http://schemas.microsoft.com/office/drawing/2010/main" val="0"/>
                </a:ext>
              </a:extLst>
            </a:blip>
            <a:srcRect t="3391" b="3391"/>
            <a:stretch/>
          </p:blipFill>
          <p:spPr>
            <a:xfrm>
              <a:off x="3749536" y="3619348"/>
              <a:ext cx="1720800" cy="2015999"/>
            </a:xfrm>
            <a:prstGeom prst="rect">
              <a:avLst/>
            </a:prstGeom>
            <a:solidFill>
              <a:schemeClr val="bg1"/>
            </a:solidFill>
            <a:ln w="19050">
              <a:solidFill>
                <a:schemeClr val="tx1"/>
              </a:solidFill>
            </a:ln>
          </p:spPr>
        </p:pic>
      </p:grpSp>
    </p:spTree>
    <p:extLst>
      <p:ext uri="{BB962C8B-B14F-4D97-AF65-F5344CB8AC3E}">
        <p14:creationId xmlns:p14="http://schemas.microsoft.com/office/powerpoint/2010/main" val="3635958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OPEN LUCHTWEG</a:t>
            </a:r>
            <a:endParaRPr lang="nl-NL" sz="2800" dirty="0"/>
          </a:p>
        </p:txBody>
      </p:sp>
      <p:grpSp>
        <p:nvGrpSpPr>
          <p:cNvPr id="2" name="Groep 1">
            <a:extLst>
              <a:ext uri="{FF2B5EF4-FFF2-40B4-BE49-F238E27FC236}">
                <a16:creationId xmlns:a16="http://schemas.microsoft.com/office/drawing/2014/main" id="{CAED4558-D2A2-4876-A8CF-5D93C167E559}"/>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sp>
        <p:nvSpPr>
          <p:cNvPr id="14" name="Text Box 3">
            <a:extLst>
              <a:ext uri="{FF2B5EF4-FFF2-40B4-BE49-F238E27FC236}">
                <a16:creationId xmlns:a16="http://schemas.microsoft.com/office/drawing/2014/main" id="{5FA1F5F5-275F-42C8-898B-661C66F00120}"/>
              </a:ext>
            </a:extLst>
          </p:cNvPr>
          <p:cNvSpPr txBox="1">
            <a:spLocks noChangeArrowheads="1"/>
          </p:cNvSpPr>
          <p:nvPr/>
        </p:nvSpPr>
        <p:spPr bwMode="auto">
          <a:xfrm>
            <a:off x="6096000" y="4192585"/>
            <a:ext cx="4320000" cy="790563"/>
          </a:xfrm>
          <a:prstGeom prst="rect">
            <a:avLst/>
          </a:prstGeom>
          <a:noFill/>
          <a:ln w="9525">
            <a:noFill/>
            <a:miter lim="800000"/>
            <a:headEnd/>
            <a:tailEnd/>
          </a:ln>
        </p:spPr>
        <p:txBody>
          <a:bodyPr wrap="square" anchor="ctr" anchorCtr="0">
            <a:noAutofit/>
          </a:bodyPr>
          <a:lstStyle/>
          <a:p>
            <a:pPr>
              <a:spcBef>
                <a:spcPts val="1600"/>
              </a:spcBef>
            </a:pPr>
            <a:r>
              <a:rPr lang="en-GB" sz="2400" dirty="0" err="1">
                <a:latin typeface="Arial" panose="020B0604020202020204" pitchFamily="34" charset="0"/>
                <a:cs typeface="Arial" panose="020B0604020202020204" pitchFamily="34" charset="0"/>
              </a:rPr>
              <a:t>Kantel</a:t>
            </a:r>
            <a:r>
              <a:rPr lang="en-GB" sz="2400" dirty="0">
                <a:latin typeface="Arial" panose="020B0604020202020204" pitchFamily="34" charset="0"/>
                <a:cs typeface="Arial" panose="020B0604020202020204" pitchFamily="34" charset="0"/>
              </a:rPr>
              <a:t> het </a:t>
            </a:r>
            <a:r>
              <a:rPr lang="en-GB" sz="2400" dirty="0" err="1">
                <a:latin typeface="Arial" panose="020B0604020202020204" pitchFamily="34" charset="0"/>
                <a:cs typeface="Arial" panose="020B0604020202020204" pitchFamily="34" charset="0"/>
              </a:rPr>
              <a:t>hoofd</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én</a:t>
            </a:r>
            <a:r>
              <a:rPr lang="en-GB" sz="2400" dirty="0">
                <a:latin typeface="Arial" panose="020B0604020202020204" pitchFamily="34" charset="0"/>
                <a:cs typeface="Arial" panose="020B0604020202020204" pitchFamily="34" charset="0"/>
              </a:rPr>
              <a:t> lift de kin</a:t>
            </a:r>
          </a:p>
        </p:txBody>
      </p:sp>
      <p:pic>
        <p:nvPicPr>
          <p:cNvPr id="16" name="Afbeelding 15">
            <a:extLst>
              <a:ext uri="{FF2B5EF4-FFF2-40B4-BE49-F238E27FC236}">
                <a16:creationId xmlns:a16="http://schemas.microsoft.com/office/drawing/2014/main" id="{B43C5050-5F4D-41B6-BEC8-545272C6E3D7}"/>
              </a:ext>
            </a:extLst>
          </p:cNvPr>
          <p:cNvPicPr>
            <a:picLocks noChangeAspect="1"/>
          </p:cNvPicPr>
          <p:nvPr/>
        </p:nvPicPr>
        <p:blipFill rotWithShape="1">
          <a:blip r:embed="rId2"/>
          <a:srcRect l="44567"/>
          <a:stretch/>
        </p:blipFill>
        <p:spPr>
          <a:xfrm>
            <a:off x="0" y="1304219"/>
            <a:ext cx="4788982" cy="4249561"/>
          </a:xfrm>
          <a:prstGeom prst="rect">
            <a:avLst/>
          </a:prstGeom>
        </p:spPr>
      </p:pic>
    </p:spTree>
    <p:extLst>
      <p:ext uri="{BB962C8B-B14F-4D97-AF65-F5344CB8AC3E}">
        <p14:creationId xmlns:p14="http://schemas.microsoft.com/office/powerpoint/2010/main" val="3138359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CONTROLEER ADEMHALING</a:t>
            </a:r>
            <a:endParaRPr lang="nl-NL" sz="2800" dirty="0"/>
          </a:p>
        </p:txBody>
      </p:sp>
      <p:grpSp>
        <p:nvGrpSpPr>
          <p:cNvPr id="2" name="Groep 1">
            <a:extLst>
              <a:ext uri="{FF2B5EF4-FFF2-40B4-BE49-F238E27FC236}">
                <a16:creationId xmlns:a16="http://schemas.microsoft.com/office/drawing/2014/main" id="{5F626FD5-A24B-4515-9EE6-76E167260D88}"/>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sp>
        <p:nvSpPr>
          <p:cNvPr id="13" name="Text Box 3">
            <a:extLst>
              <a:ext uri="{FF2B5EF4-FFF2-40B4-BE49-F238E27FC236}">
                <a16:creationId xmlns:a16="http://schemas.microsoft.com/office/drawing/2014/main" id="{953A2660-B4A8-4A9C-AD67-4166FA3586C2}"/>
              </a:ext>
            </a:extLst>
          </p:cNvPr>
          <p:cNvSpPr txBox="1">
            <a:spLocks noChangeArrowheads="1"/>
          </p:cNvSpPr>
          <p:nvPr/>
        </p:nvSpPr>
        <p:spPr bwMode="auto">
          <a:xfrm>
            <a:off x="6096000" y="3467107"/>
            <a:ext cx="4320000" cy="2571843"/>
          </a:xfrm>
          <a:prstGeom prst="rect">
            <a:avLst/>
          </a:prstGeom>
          <a:noFill/>
          <a:ln w="9525">
            <a:noFill/>
            <a:miter lim="800000"/>
            <a:headEnd/>
            <a:tailEnd/>
          </a:ln>
        </p:spPr>
        <p:txBody>
          <a:bodyPr wrap="square" anchor="ctr" anchorCtr="0">
            <a:noAutofit/>
          </a:bodyPr>
          <a:lstStyle/>
          <a:p>
            <a:pPr marL="342900" indent="-342900">
              <a:spcBef>
                <a:spcPts val="1600"/>
              </a:spcBef>
              <a:buFont typeface="Arial"/>
              <a:buChar char="•"/>
            </a:pPr>
            <a:r>
              <a:rPr lang="en-GB" sz="2400" dirty="0" err="1">
                <a:latin typeface="Arial" panose="020B0604020202020204" pitchFamily="34" charset="0"/>
                <a:cs typeface="Arial" panose="020B0604020202020204" pitchFamily="34" charset="0"/>
              </a:rPr>
              <a:t>Kijk</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luister</a:t>
            </a:r>
            <a:r>
              <a:rPr lang="en-GB" sz="2400" dirty="0">
                <a:latin typeface="Arial" panose="020B0604020202020204" pitchFamily="34" charset="0"/>
                <a:cs typeface="Arial" panose="020B0604020202020204" pitchFamily="34" charset="0"/>
              </a:rPr>
              <a:t> en </a:t>
            </a:r>
            <a:r>
              <a:rPr lang="en-GB" sz="2400" dirty="0" err="1">
                <a:latin typeface="Arial" panose="020B0604020202020204" pitchFamily="34" charset="0"/>
                <a:cs typeface="Arial" panose="020B0604020202020204" pitchFamily="34" charset="0"/>
              </a:rPr>
              <a:t>voel</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maximaal</a:t>
            </a:r>
            <a:r>
              <a:rPr lang="en-GB" sz="2400" dirty="0">
                <a:latin typeface="Arial" panose="020B0604020202020204" pitchFamily="34" charset="0"/>
                <a:cs typeface="Arial" panose="020B0604020202020204" pitchFamily="34" charset="0"/>
              </a:rPr>
              <a:t> 10 </a:t>
            </a:r>
            <a:r>
              <a:rPr lang="en-GB" sz="2400" dirty="0" err="1">
                <a:latin typeface="Arial" panose="020B0604020202020204" pitchFamily="34" charset="0"/>
                <a:cs typeface="Arial" panose="020B0604020202020204" pitchFamily="34" charset="0"/>
              </a:rPr>
              <a:t>seconden</a:t>
            </a:r>
            <a:endParaRPr lang="en-GB" sz="2400" dirty="0">
              <a:latin typeface="Arial" panose="020B0604020202020204" pitchFamily="34" charset="0"/>
              <a:cs typeface="Arial" panose="020B0604020202020204" pitchFamily="34" charset="0"/>
            </a:endParaRPr>
          </a:p>
          <a:p>
            <a:pPr marL="342900" indent="-342900">
              <a:spcBef>
                <a:spcPts val="1600"/>
              </a:spcBef>
              <a:buFont typeface="Arial"/>
              <a:buChar char="•"/>
            </a:pPr>
            <a:r>
              <a:rPr lang="en-GB" sz="2400" dirty="0" err="1">
                <a:latin typeface="Arial" panose="020B0604020202020204" pitchFamily="34" charset="0"/>
                <a:cs typeface="Arial" panose="020B0604020202020204" pitchFamily="34" charset="0"/>
              </a:rPr>
              <a:t>Ademhaling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niet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normaal</a:t>
            </a:r>
            <a:r>
              <a:rPr lang="en-GB" sz="2400" dirty="0">
                <a:latin typeface="Arial" panose="020B0604020202020204" pitchFamily="34" charset="0"/>
                <a:cs typeface="Arial" panose="020B0604020202020204" pitchFamily="34" charset="0"/>
              </a:rPr>
              <a:t> of </a:t>
            </a:r>
            <a:r>
              <a:rPr lang="en-GB" sz="2400" dirty="0" err="1">
                <a:latin typeface="Arial" panose="020B0604020202020204" pitchFamily="34" charset="0"/>
                <a:cs typeface="Arial" panose="020B0604020202020204" pitchFamily="34" charset="0"/>
              </a:rPr>
              <a:t>twijfel</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daarover</a:t>
            </a:r>
            <a:r>
              <a:rPr lang="en-GB" sz="2400" dirty="0">
                <a:latin typeface="Arial" panose="020B0604020202020204" pitchFamily="34" charset="0"/>
                <a:cs typeface="Arial" panose="020B0604020202020204" pitchFamily="34" charset="0"/>
              </a:rPr>
              <a:t>, start de reanimatie</a:t>
            </a:r>
          </a:p>
        </p:txBody>
      </p:sp>
      <p:pic>
        <p:nvPicPr>
          <p:cNvPr id="15" name="Afbeelding 14">
            <a:extLst>
              <a:ext uri="{FF2B5EF4-FFF2-40B4-BE49-F238E27FC236}">
                <a16:creationId xmlns:a16="http://schemas.microsoft.com/office/drawing/2014/main" id="{B1C786F9-BD5F-4E35-BC86-5D9C5FE9C149}"/>
              </a:ext>
            </a:extLst>
          </p:cNvPr>
          <p:cNvPicPr>
            <a:picLocks noChangeAspect="1"/>
          </p:cNvPicPr>
          <p:nvPr/>
        </p:nvPicPr>
        <p:blipFill rotWithShape="1">
          <a:blip r:embed="rId2"/>
          <a:srcRect l="31378"/>
          <a:stretch/>
        </p:blipFill>
        <p:spPr>
          <a:xfrm>
            <a:off x="0" y="1545740"/>
            <a:ext cx="5344611" cy="3642117"/>
          </a:xfrm>
          <a:prstGeom prst="rect">
            <a:avLst/>
          </a:prstGeom>
        </p:spPr>
      </p:pic>
    </p:spTree>
    <p:extLst>
      <p:ext uri="{BB962C8B-B14F-4D97-AF65-F5344CB8AC3E}">
        <p14:creationId xmlns:p14="http://schemas.microsoft.com/office/powerpoint/2010/main" val="3510367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GEEF 30 BORSTCOMPRESSIES</a:t>
            </a:r>
            <a:endParaRPr lang="nl-NL" sz="2800" dirty="0"/>
          </a:p>
        </p:txBody>
      </p:sp>
      <p:grpSp>
        <p:nvGrpSpPr>
          <p:cNvPr id="4" name="Groep 3">
            <a:extLst>
              <a:ext uri="{FF2B5EF4-FFF2-40B4-BE49-F238E27FC236}">
                <a16:creationId xmlns:a16="http://schemas.microsoft.com/office/drawing/2014/main" id="{D2E3F5B0-E3AC-4693-B52D-B01093C5AFE9}"/>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sp>
        <p:nvSpPr>
          <p:cNvPr id="14" name="Text Box 3">
            <a:extLst>
              <a:ext uri="{FF2B5EF4-FFF2-40B4-BE49-F238E27FC236}">
                <a16:creationId xmlns:a16="http://schemas.microsoft.com/office/drawing/2014/main" id="{E12122FC-A11E-459D-A651-4F87BFC526FB}"/>
              </a:ext>
            </a:extLst>
          </p:cNvPr>
          <p:cNvSpPr txBox="1">
            <a:spLocks noChangeArrowheads="1"/>
          </p:cNvSpPr>
          <p:nvPr/>
        </p:nvSpPr>
        <p:spPr bwMode="auto">
          <a:xfrm>
            <a:off x="6096000" y="2844000"/>
            <a:ext cx="4756727" cy="3762000"/>
          </a:xfrm>
          <a:prstGeom prst="rect">
            <a:avLst/>
          </a:prstGeom>
          <a:noFill/>
          <a:ln w="9525">
            <a:noFill/>
            <a:miter lim="800000"/>
            <a:headEnd/>
            <a:tailEnd/>
          </a:ln>
        </p:spPr>
        <p:txBody>
          <a:bodyPr wrap="square" anchor="ctr" anchorCtr="0">
            <a:noAutofit/>
          </a:bodyPr>
          <a:lstStyle/>
          <a:p>
            <a:pPr marL="342900" indent="-342900">
              <a:spcBef>
                <a:spcPts val="1200"/>
              </a:spcBef>
              <a:buFont typeface="Arial"/>
              <a:buChar char="•"/>
            </a:pPr>
            <a:r>
              <a:rPr lang="en-GB" sz="2400" dirty="0" err="1">
                <a:latin typeface="Arial" panose="020B0604020202020204" pitchFamily="34" charset="0"/>
                <a:cs typeface="Arial" panose="020B0604020202020204" pitchFamily="34" charset="0"/>
              </a:rPr>
              <a:t>Handen</a:t>
            </a:r>
            <a:r>
              <a:rPr lang="en-GB" sz="2400" dirty="0">
                <a:latin typeface="Arial" panose="020B0604020202020204" pitchFamily="34" charset="0"/>
                <a:cs typeface="Arial" panose="020B0604020202020204" pitchFamily="34" charset="0"/>
              </a:rPr>
              <a:t> midden op </a:t>
            </a:r>
            <a:r>
              <a:rPr lang="en-GB" sz="2400" dirty="0" err="1">
                <a:latin typeface="Arial" panose="020B0604020202020204" pitchFamily="34" charset="0"/>
                <a:cs typeface="Arial" panose="020B0604020202020204" pitchFamily="34" charset="0"/>
              </a:rPr>
              <a:t>borstkas</a:t>
            </a:r>
            <a:endParaRPr lang="en-GB" sz="2400" dirty="0">
              <a:latin typeface="Arial" panose="020B0604020202020204" pitchFamily="34" charset="0"/>
              <a:cs typeface="Arial" panose="020B0604020202020204" pitchFamily="34" charset="0"/>
            </a:endParaRPr>
          </a:p>
          <a:p>
            <a:pPr marL="342900" indent="-342900">
              <a:spcBef>
                <a:spcPts val="1200"/>
              </a:spcBef>
              <a:buFont typeface="Arial"/>
              <a:buChar char="•"/>
            </a:pPr>
            <a:r>
              <a:rPr lang="en-GB" sz="2400" dirty="0" err="1">
                <a:latin typeface="Arial" panose="020B0604020202020204" pitchFamily="34" charset="0"/>
                <a:cs typeface="Arial" panose="020B0604020202020204" pitchFamily="34" charset="0"/>
              </a:rPr>
              <a:t>Indrukken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borstbeen</a:t>
            </a:r>
            <a:r>
              <a:rPr lang="en-GB" sz="2400" dirty="0">
                <a:latin typeface="Arial" panose="020B0604020202020204" pitchFamily="34" charset="0"/>
                <a:cs typeface="Arial" panose="020B0604020202020204" pitchFamily="34" charset="0"/>
              </a:rPr>
              <a:t> 5-6 cm</a:t>
            </a:r>
          </a:p>
          <a:p>
            <a:pPr marL="342900" indent="-342900">
              <a:spcBef>
                <a:spcPts val="1200"/>
              </a:spcBef>
              <a:buFont typeface="Arial"/>
              <a:buChar char="•"/>
            </a:pPr>
            <a:r>
              <a:rPr lang="en-GB" sz="2400" dirty="0" err="1">
                <a:latin typeface="Arial" panose="020B0604020202020204" pitchFamily="34" charset="0"/>
                <a:cs typeface="Arial" panose="020B0604020202020204" pitchFamily="34" charset="0"/>
              </a:rPr>
              <a:t>Frequentie</a:t>
            </a:r>
            <a:r>
              <a:rPr lang="en-GB" sz="2400" dirty="0">
                <a:latin typeface="Arial" panose="020B0604020202020204" pitchFamily="34" charset="0"/>
                <a:cs typeface="Arial" panose="020B0604020202020204" pitchFamily="34" charset="0"/>
              </a:rPr>
              <a:t> 100-120/min</a:t>
            </a:r>
          </a:p>
          <a:p>
            <a:pPr marL="342900" indent="-342900">
              <a:spcBef>
                <a:spcPts val="1200"/>
              </a:spcBef>
              <a:buFont typeface="Arial"/>
              <a:buChar char="•"/>
            </a:pPr>
            <a:r>
              <a:rPr lang="en-GB" sz="2400" dirty="0" err="1">
                <a:latin typeface="Arial" panose="020B0604020202020204" pitchFamily="34" charset="0"/>
                <a:cs typeface="Arial" panose="020B0604020202020204" pitchFamily="34" charset="0"/>
              </a:rPr>
              <a:t>Gelijkmatig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indrukken</a:t>
            </a:r>
            <a:r>
              <a:rPr lang="en-GB" sz="2400" dirty="0">
                <a:latin typeface="Arial" panose="020B0604020202020204" pitchFamily="34" charset="0"/>
                <a:cs typeface="Arial" panose="020B0604020202020204" pitchFamily="34" charset="0"/>
              </a:rPr>
              <a:t> en </a:t>
            </a:r>
            <a:r>
              <a:rPr lang="en-GB" sz="2400" dirty="0" err="1">
                <a:latin typeface="Arial" panose="020B0604020202020204" pitchFamily="34" charset="0"/>
                <a:cs typeface="Arial" panose="020B0604020202020204" pitchFamily="34" charset="0"/>
              </a:rPr>
              <a:t>omhoog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komen</a:t>
            </a:r>
            <a:endParaRPr lang="en-GB" sz="2400" dirty="0">
              <a:latin typeface="Arial" panose="020B0604020202020204" pitchFamily="34" charset="0"/>
              <a:cs typeface="Arial" panose="020B0604020202020204" pitchFamily="34" charset="0"/>
            </a:endParaRPr>
          </a:p>
          <a:p>
            <a:pPr marL="342900" indent="-342900">
              <a:spcBef>
                <a:spcPts val="1200"/>
              </a:spcBef>
              <a:buFont typeface="Arial"/>
              <a:buChar char="•"/>
            </a:pPr>
            <a:r>
              <a:rPr lang="en-GB" sz="2400" dirty="0">
                <a:latin typeface="Arial" panose="020B0604020202020204" pitchFamily="34" charset="0"/>
                <a:cs typeface="Arial" panose="020B0604020202020204" pitchFamily="34" charset="0"/>
              </a:rPr>
              <a:t>Laat </a:t>
            </a:r>
            <a:r>
              <a:rPr lang="en-GB" sz="2400" dirty="0" err="1">
                <a:latin typeface="Arial" panose="020B0604020202020204" pitchFamily="34" charset="0"/>
                <a:cs typeface="Arial" panose="020B0604020202020204" pitchFamily="34" charset="0"/>
              </a:rPr>
              <a:t>volledig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omhoog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komen</a:t>
            </a:r>
            <a:endParaRPr lang="en-GB" sz="2400" dirty="0">
              <a:latin typeface="Arial" panose="020B0604020202020204" pitchFamily="34" charset="0"/>
              <a:cs typeface="Arial" panose="020B0604020202020204" pitchFamily="34" charset="0"/>
            </a:endParaRPr>
          </a:p>
        </p:txBody>
      </p:sp>
      <p:pic>
        <p:nvPicPr>
          <p:cNvPr id="16" name="Afbeelding 15">
            <a:extLst>
              <a:ext uri="{FF2B5EF4-FFF2-40B4-BE49-F238E27FC236}">
                <a16:creationId xmlns:a16="http://schemas.microsoft.com/office/drawing/2014/main" id="{E8CAEDEA-CD0F-4DE2-A6EC-C3D3B471D232}"/>
              </a:ext>
            </a:extLst>
          </p:cNvPr>
          <p:cNvPicPr>
            <a:picLocks noChangeAspect="1"/>
          </p:cNvPicPr>
          <p:nvPr/>
        </p:nvPicPr>
        <p:blipFill>
          <a:blip r:embed="rId2"/>
          <a:srcRect/>
          <a:stretch/>
        </p:blipFill>
        <p:spPr>
          <a:xfrm>
            <a:off x="869983" y="1434726"/>
            <a:ext cx="3549974" cy="3988548"/>
          </a:xfrm>
          <a:prstGeom prst="rect">
            <a:avLst/>
          </a:prstGeom>
        </p:spPr>
      </p:pic>
      <p:pic>
        <p:nvPicPr>
          <p:cNvPr id="17" name="Afbeelding 16">
            <a:extLst>
              <a:ext uri="{FF2B5EF4-FFF2-40B4-BE49-F238E27FC236}">
                <a16:creationId xmlns:a16="http://schemas.microsoft.com/office/drawing/2014/main" id="{0911A0E0-8EC3-4D42-AEAF-D398166FA785}"/>
              </a:ext>
            </a:extLst>
          </p:cNvPr>
          <p:cNvPicPr>
            <a:picLocks noChangeAspect="1"/>
          </p:cNvPicPr>
          <p:nvPr/>
        </p:nvPicPr>
        <p:blipFill>
          <a:blip r:embed="rId3"/>
          <a:srcRect t="610" b="610"/>
          <a:stretch/>
        </p:blipFill>
        <p:spPr>
          <a:xfrm>
            <a:off x="3006608" y="1243237"/>
            <a:ext cx="1625359" cy="1603889"/>
          </a:xfrm>
          <a:prstGeom prst="rect">
            <a:avLst/>
          </a:prstGeom>
        </p:spPr>
      </p:pic>
    </p:spTree>
    <p:extLst>
      <p:ext uri="{BB962C8B-B14F-4D97-AF65-F5344CB8AC3E}">
        <p14:creationId xmlns:p14="http://schemas.microsoft.com/office/powerpoint/2010/main" val="3091356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GEEF 2 BEADEMINGEN</a:t>
            </a:r>
            <a:endParaRPr lang="nl-NL" sz="2800" dirty="0"/>
          </a:p>
        </p:txBody>
      </p:sp>
      <p:grpSp>
        <p:nvGrpSpPr>
          <p:cNvPr id="2" name="Groep 1">
            <a:extLst>
              <a:ext uri="{FF2B5EF4-FFF2-40B4-BE49-F238E27FC236}">
                <a16:creationId xmlns:a16="http://schemas.microsoft.com/office/drawing/2014/main" id="{F6243738-1749-41EC-90EF-415E52C10487}"/>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pic>
        <p:nvPicPr>
          <p:cNvPr id="15" name="Afbeelding 14">
            <a:extLst>
              <a:ext uri="{FF2B5EF4-FFF2-40B4-BE49-F238E27FC236}">
                <a16:creationId xmlns:a16="http://schemas.microsoft.com/office/drawing/2014/main" id="{97BA3DEE-48F8-4ACC-82FE-A18402E019C6}"/>
              </a:ext>
            </a:extLst>
          </p:cNvPr>
          <p:cNvPicPr>
            <a:picLocks noChangeAspect="1"/>
          </p:cNvPicPr>
          <p:nvPr/>
        </p:nvPicPr>
        <p:blipFill rotWithShape="1">
          <a:blip r:embed="rId2"/>
          <a:srcRect l="48831" r="1"/>
          <a:stretch/>
        </p:blipFill>
        <p:spPr>
          <a:xfrm>
            <a:off x="0" y="1545740"/>
            <a:ext cx="4336540" cy="3762000"/>
          </a:xfrm>
          <a:prstGeom prst="rect">
            <a:avLst/>
          </a:prstGeom>
        </p:spPr>
      </p:pic>
      <p:sp>
        <p:nvSpPr>
          <p:cNvPr id="26" name="Text Box 3">
            <a:extLst>
              <a:ext uri="{FF2B5EF4-FFF2-40B4-BE49-F238E27FC236}">
                <a16:creationId xmlns:a16="http://schemas.microsoft.com/office/drawing/2014/main" id="{D6B5AC55-0FF7-4683-84BA-990748691709}"/>
              </a:ext>
            </a:extLst>
          </p:cNvPr>
          <p:cNvSpPr txBox="1">
            <a:spLocks noChangeArrowheads="1"/>
          </p:cNvSpPr>
          <p:nvPr/>
        </p:nvSpPr>
        <p:spPr bwMode="auto">
          <a:xfrm>
            <a:off x="5738733" y="2649419"/>
            <a:ext cx="4674919" cy="3762000"/>
          </a:xfrm>
          <a:prstGeom prst="rect">
            <a:avLst/>
          </a:prstGeom>
          <a:noFill/>
          <a:ln w="9525">
            <a:noFill/>
            <a:miter lim="800000"/>
            <a:headEnd/>
            <a:tailEnd/>
          </a:ln>
        </p:spPr>
        <p:txBody>
          <a:bodyPr wrap="square" anchor="ctr" anchorCtr="0">
            <a:noAutofit/>
          </a:bodyPr>
          <a:lstStyle/>
          <a:p>
            <a:pPr marL="342900" indent="-342900">
              <a:spcBef>
                <a:spcPts val="1600"/>
              </a:spcBef>
              <a:buFont typeface="Arial"/>
              <a:buChar char="•"/>
            </a:pPr>
            <a:r>
              <a:rPr lang="en-GB" sz="2400" dirty="0">
                <a:latin typeface="Arial" panose="020B0604020202020204" pitchFamily="34" charset="0"/>
                <a:cs typeface="Arial" panose="020B0604020202020204" pitchFamily="34" charset="0"/>
              </a:rPr>
              <a:t>Open de </a:t>
            </a:r>
            <a:r>
              <a:rPr lang="en-GB" sz="2400" dirty="0" err="1">
                <a:latin typeface="Arial" panose="020B0604020202020204" pitchFamily="34" charset="0"/>
                <a:cs typeface="Arial" panose="020B0604020202020204" pitchFamily="34" charset="0"/>
              </a:rPr>
              <a:t>luchtweg</a:t>
            </a:r>
            <a:endParaRPr lang="en-GB" sz="2400" dirty="0">
              <a:latin typeface="Arial" panose="020B0604020202020204" pitchFamily="34" charset="0"/>
              <a:cs typeface="Arial" panose="020B0604020202020204" pitchFamily="34" charset="0"/>
            </a:endParaRPr>
          </a:p>
          <a:p>
            <a:pPr marL="342900" indent="-342900">
              <a:spcBef>
                <a:spcPts val="1600"/>
              </a:spcBef>
              <a:buFont typeface="Arial"/>
              <a:buChar char="•"/>
            </a:pPr>
            <a:r>
              <a:rPr lang="en-GB" sz="2400" dirty="0">
                <a:latin typeface="Arial" panose="020B0604020202020204" pitchFamily="34" charset="0"/>
                <a:cs typeface="Arial" panose="020B0604020202020204" pitchFamily="34" charset="0"/>
              </a:rPr>
              <a:t>Lippen </a:t>
            </a:r>
            <a:r>
              <a:rPr lang="en-GB" sz="2400" dirty="0" err="1">
                <a:latin typeface="Arial" panose="020B0604020202020204" pitchFamily="34" charset="0"/>
                <a:cs typeface="Arial" panose="020B0604020202020204" pitchFamily="34" charset="0"/>
              </a:rPr>
              <a:t>rond</a:t>
            </a:r>
            <a:r>
              <a:rPr lang="en-GB" sz="2400" dirty="0">
                <a:latin typeface="Arial" panose="020B0604020202020204" pitchFamily="34" charset="0"/>
                <a:cs typeface="Arial" panose="020B0604020202020204" pitchFamily="34" charset="0"/>
              </a:rPr>
              <a:t> de </a:t>
            </a:r>
            <a:r>
              <a:rPr lang="en-GB" sz="2400" dirty="0" err="1">
                <a:latin typeface="Arial" panose="020B0604020202020204" pitchFamily="34" charset="0"/>
                <a:cs typeface="Arial" panose="020B0604020202020204" pitchFamily="34" charset="0"/>
              </a:rPr>
              <a:t>mond</a:t>
            </a:r>
            <a:endParaRPr lang="en-GB" sz="2400" dirty="0">
              <a:latin typeface="Arial" panose="020B0604020202020204" pitchFamily="34" charset="0"/>
              <a:cs typeface="Arial" panose="020B0604020202020204" pitchFamily="34" charset="0"/>
            </a:endParaRPr>
          </a:p>
          <a:p>
            <a:pPr marL="342900" indent="-342900">
              <a:spcBef>
                <a:spcPts val="1600"/>
              </a:spcBef>
              <a:buFont typeface="Arial"/>
              <a:buChar char="•"/>
            </a:pPr>
            <a:r>
              <a:rPr lang="en-GB" sz="2400" dirty="0" err="1">
                <a:latin typeface="Arial" panose="020B0604020202020204" pitchFamily="34" charset="0"/>
                <a:cs typeface="Arial" panose="020B0604020202020204" pitchFamily="34" charset="0"/>
              </a:rPr>
              <a:t>Knijp</a:t>
            </a:r>
            <a:r>
              <a:rPr lang="en-GB" sz="2400" dirty="0">
                <a:latin typeface="Arial" panose="020B0604020202020204" pitchFamily="34" charset="0"/>
                <a:cs typeface="Arial" panose="020B0604020202020204" pitchFamily="34" charset="0"/>
              </a:rPr>
              <a:t> de </a:t>
            </a:r>
            <a:r>
              <a:rPr lang="en-GB" sz="2400" dirty="0" err="1">
                <a:latin typeface="Arial" panose="020B0604020202020204" pitchFamily="34" charset="0"/>
                <a:cs typeface="Arial" panose="020B0604020202020204" pitchFamily="34" charset="0"/>
              </a:rPr>
              <a:t>neus</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dicht</a:t>
            </a:r>
            <a:endParaRPr lang="en-GB" sz="2400" dirty="0">
              <a:latin typeface="Arial" panose="020B0604020202020204" pitchFamily="34" charset="0"/>
              <a:cs typeface="Arial" panose="020B0604020202020204" pitchFamily="34" charset="0"/>
            </a:endParaRPr>
          </a:p>
          <a:p>
            <a:pPr marL="342900" indent="-342900">
              <a:spcBef>
                <a:spcPts val="1600"/>
              </a:spcBef>
              <a:buFont typeface="Arial"/>
              <a:buChar char="•"/>
            </a:pPr>
            <a:r>
              <a:rPr lang="en-GB" sz="2400" dirty="0" err="1">
                <a:latin typeface="Arial" panose="020B0604020202020204" pitchFamily="34" charset="0"/>
                <a:cs typeface="Arial" panose="020B0604020202020204" pitchFamily="34" charset="0"/>
              </a:rPr>
              <a:t>Blaas</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rustig</a:t>
            </a:r>
            <a:r>
              <a:rPr lang="en-GB" sz="2400" dirty="0">
                <a:latin typeface="Arial" panose="020B0604020202020204" pitchFamily="34" charset="0"/>
                <a:cs typeface="Arial" panose="020B0604020202020204" pitchFamily="34" charset="0"/>
              </a:rPr>
              <a:t> in tot de </a:t>
            </a:r>
            <a:r>
              <a:rPr lang="en-GB" sz="2400" dirty="0" err="1">
                <a:latin typeface="Arial" panose="020B0604020202020204" pitchFamily="34" charset="0"/>
                <a:cs typeface="Arial" panose="020B0604020202020204" pitchFamily="34" charset="0"/>
              </a:rPr>
              <a:t>borstkas</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omhoog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komt</a:t>
            </a:r>
            <a:endParaRPr lang="en-GB" sz="2400" dirty="0">
              <a:latin typeface="Arial" panose="020B0604020202020204" pitchFamily="34" charset="0"/>
              <a:cs typeface="Arial" panose="020B0604020202020204" pitchFamily="34" charset="0"/>
            </a:endParaRPr>
          </a:p>
          <a:p>
            <a:pPr marL="342900" indent="-342900">
              <a:spcBef>
                <a:spcPts val="1000"/>
              </a:spcBef>
              <a:buFont typeface="Arial"/>
              <a:buChar char="•"/>
            </a:pPr>
            <a:r>
              <a:rPr lang="en-GB" sz="2400" dirty="0" err="1">
                <a:latin typeface="Arial" panose="020B0604020202020204" pitchFamily="34" charset="0"/>
                <a:cs typeface="Arial" panose="020B0604020202020204" pitchFamily="34" charset="0"/>
              </a:rPr>
              <a:t>Onderbreek</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borstcompressies</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niet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langer</a:t>
            </a:r>
            <a:r>
              <a:rPr lang="en-GB" sz="2400" dirty="0">
                <a:latin typeface="Arial" panose="020B0604020202020204" pitchFamily="34" charset="0"/>
                <a:cs typeface="Arial" panose="020B0604020202020204" pitchFamily="34" charset="0"/>
              </a:rPr>
              <a:t> dan 10 </a:t>
            </a:r>
            <a:r>
              <a:rPr lang="en-GB" sz="2400" dirty="0" err="1">
                <a:latin typeface="Arial" panose="020B0604020202020204" pitchFamily="34" charset="0"/>
                <a:cs typeface="Arial" panose="020B0604020202020204" pitchFamily="34" charset="0"/>
              </a:rPr>
              <a:t>seconden</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1403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ZET DE AED AAN</a:t>
            </a:r>
            <a:endParaRPr lang="nl-NL" sz="2800" dirty="0"/>
          </a:p>
        </p:txBody>
      </p:sp>
      <p:grpSp>
        <p:nvGrpSpPr>
          <p:cNvPr id="4" name="Groep 3">
            <a:extLst>
              <a:ext uri="{FF2B5EF4-FFF2-40B4-BE49-F238E27FC236}">
                <a16:creationId xmlns:a16="http://schemas.microsoft.com/office/drawing/2014/main" id="{1114B813-7CEE-4103-8742-28F06A67DD58}"/>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sp>
        <p:nvSpPr>
          <p:cNvPr id="14" name="Text Box 3">
            <a:extLst>
              <a:ext uri="{FF2B5EF4-FFF2-40B4-BE49-F238E27FC236}">
                <a16:creationId xmlns:a16="http://schemas.microsoft.com/office/drawing/2014/main" id="{5ADE7F0C-312F-4620-9D96-B1E6B8A7F6C3}"/>
              </a:ext>
            </a:extLst>
          </p:cNvPr>
          <p:cNvSpPr txBox="1">
            <a:spLocks noChangeArrowheads="1"/>
          </p:cNvSpPr>
          <p:nvPr/>
        </p:nvSpPr>
        <p:spPr bwMode="auto">
          <a:xfrm>
            <a:off x="7314501" y="3941593"/>
            <a:ext cx="4320000" cy="1307715"/>
          </a:xfrm>
          <a:prstGeom prst="rect">
            <a:avLst/>
          </a:prstGeom>
          <a:noFill/>
          <a:ln w="9525">
            <a:noFill/>
            <a:miter lim="800000"/>
            <a:headEnd/>
            <a:tailEnd/>
          </a:ln>
        </p:spPr>
        <p:txBody>
          <a:bodyPr wrap="square" anchor="ctr" anchorCtr="0">
            <a:noAutofit/>
          </a:bodyPr>
          <a:lstStyle/>
          <a:p>
            <a:pPr marL="342900" indent="-342900">
              <a:spcBef>
                <a:spcPts val="1600"/>
              </a:spcBef>
              <a:buFont typeface="Arial"/>
              <a:buChar char="•"/>
            </a:pPr>
            <a:r>
              <a:rPr lang="en-GB" sz="2400" dirty="0" err="1"/>
              <a:t>Er</a:t>
            </a:r>
            <a:r>
              <a:rPr lang="en-GB" sz="2400" dirty="0"/>
              <a:t> </a:t>
            </a:r>
            <a:r>
              <a:rPr lang="en-GB" sz="2400" dirty="0" err="1"/>
              <a:t>zijn</a:t>
            </a:r>
            <a:r>
              <a:rPr lang="en-GB" sz="2400" dirty="0"/>
              <a:t> </a:t>
            </a:r>
            <a:r>
              <a:rPr lang="en-GB" sz="2400" dirty="0" err="1"/>
              <a:t>verschillende</a:t>
            </a:r>
            <a:r>
              <a:rPr lang="en-GB" sz="2400" dirty="0"/>
              <a:t> AED’s</a:t>
            </a:r>
          </a:p>
          <a:p>
            <a:pPr marL="342900" indent="-342900">
              <a:spcBef>
                <a:spcPts val="1600"/>
              </a:spcBef>
              <a:buFont typeface="Arial"/>
              <a:buChar char="•"/>
            </a:pPr>
            <a:r>
              <a:rPr lang="en-GB" sz="2400" dirty="0" err="1"/>
              <a:t>Volg</a:t>
            </a:r>
            <a:r>
              <a:rPr lang="en-GB" sz="2400" dirty="0"/>
              <a:t> de </a:t>
            </a:r>
            <a:r>
              <a:rPr lang="en-GB" sz="2400" dirty="0" err="1"/>
              <a:t>instructies</a:t>
            </a:r>
            <a:endParaRPr lang="en-GB" sz="2400" i="1" dirty="0"/>
          </a:p>
        </p:txBody>
      </p:sp>
      <p:pic>
        <p:nvPicPr>
          <p:cNvPr id="16" name="Afbeelding 15">
            <a:extLst>
              <a:ext uri="{FF2B5EF4-FFF2-40B4-BE49-F238E27FC236}">
                <a16:creationId xmlns:a16="http://schemas.microsoft.com/office/drawing/2014/main" id="{85F93A53-7196-45E0-8FD5-C3357EBC80F2}"/>
              </a:ext>
            </a:extLst>
          </p:cNvPr>
          <p:cNvPicPr>
            <a:picLocks noChangeAspect="1"/>
          </p:cNvPicPr>
          <p:nvPr/>
        </p:nvPicPr>
        <p:blipFill rotWithShape="1">
          <a:blip r:embed="rId2"/>
          <a:srcRect l="19019"/>
          <a:stretch/>
        </p:blipFill>
        <p:spPr>
          <a:xfrm>
            <a:off x="0" y="1328368"/>
            <a:ext cx="5361556" cy="4040729"/>
          </a:xfrm>
          <a:prstGeom prst="rect">
            <a:avLst/>
          </a:prstGeom>
        </p:spPr>
      </p:pic>
    </p:spTree>
    <p:extLst>
      <p:ext uri="{BB962C8B-B14F-4D97-AF65-F5344CB8AC3E}">
        <p14:creationId xmlns:p14="http://schemas.microsoft.com/office/powerpoint/2010/main" val="4294680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5143C5D2-D063-4023-844A-AE9A9904E1D8}"/>
              </a:ext>
            </a:extLst>
          </p:cNvPr>
          <p:cNvGrpSpPr/>
          <p:nvPr/>
        </p:nvGrpSpPr>
        <p:grpSpPr>
          <a:xfrm>
            <a:off x="3890318" y="1265898"/>
            <a:ext cx="4411364" cy="4326203"/>
            <a:chOff x="3062872" y="870106"/>
            <a:chExt cx="4411364" cy="4326203"/>
          </a:xfrm>
        </p:grpSpPr>
        <p:sp>
          <p:nvSpPr>
            <p:cNvPr id="3" name="Rounded Rectangle 21">
              <a:extLst>
                <a:ext uri="{FF2B5EF4-FFF2-40B4-BE49-F238E27FC236}">
                  <a16:creationId xmlns:a16="http://schemas.microsoft.com/office/drawing/2014/main" id="{C601C3DB-7C4E-4F50-8D23-39D55873DD74}"/>
                </a:ext>
              </a:extLst>
            </p:cNvPr>
            <p:cNvSpPr>
              <a:spLocks noChangeAspect="1"/>
            </p:cNvSpPr>
            <p:nvPr/>
          </p:nvSpPr>
          <p:spPr>
            <a:xfrm>
              <a:off x="3062872" y="2983265"/>
              <a:ext cx="3493862" cy="79266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30 borstcompressies</a:t>
              </a:r>
            </a:p>
            <a:p>
              <a:pPr algn="ctr"/>
              <a:r>
                <a:rPr lang="en-US" sz="2200" b="1" dirty="0">
                  <a:latin typeface="Arial" pitchFamily="34" charset="0"/>
                  <a:cs typeface="Arial" pitchFamily="34" charset="0"/>
                </a:rPr>
                <a:t>2 </a:t>
              </a:r>
              <a:r>
                <a:rPr lang="en-US" sz="2200" b="1" dirty="0" err="1">
                  <a:latin typeface="Arial" pitchFamily="34" charset="0"/>
                  <a:cs typeface="Arial" pitchFamily="34" charset="0"/>
                </a:rPr>
                <a:t>beademingen</a:t>
              </a:r>
              <a:endParaRPr lang="en-US" sz="2200" b="1" dirty="0">
                <a:latin typeface="Arial" pitchFamily="34" charset="0"/>
                <a:cs typeface="Arial" pitchFamily="34" charset="0"/>
              </a:endParaRPr>
            </a:p>
          </p:txBody>
        </p:sp>
        <p:sp>
          <p:nvSpPr>
            <p:cNvPr id="4" name="Rounded Rectangle 22">
              <a:extLst>
                <a:ext uri="{FF2B5EF4-FFF2-40B4-BE49-F238E27FC236}">
                  <a16:creationId xmlns:a16="http://schemas.microsoft.com/office/drawing/2014/main" id="{436DE4AB-25EF-495F-8745-B153A1B57EC7}"/>
                </a:ext>
              </a:extLst>
            </p:cNvPr>
            <p:cNvSpPr>
              <a:spLocks noChangeAspect="1"/>
            </p:cNvSpPr>
            <p:nvPr/>
          </p:nvSpPr>
          <p:spPr>
            <a:xfrm>
              <a:off x="3062872" y="1395426"/>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a:t>
              </a:r>
              <a:r>
                <a:rPr lang="en-US" sz="2200" b="1" dirty="0" err="1">
                  <a:latin typeface="Arial" pitchFamily="34" charset="0"/>
                  <a:cs typeface="Arial" pitchFamily="34" charset="0"/>
                </a:rPr>
                <a:t>laat</a:t>
              </a:r>
              <a:r>
                <a:rPr lang="en-US" sz="2200" b="1" dirty="0">
                  <a:latin typeface="Arial" pitchFamily="34" charset="0"/>
                  <a:cs typeface="Arial" pitchFamily="34" charset="0"/>
                </a:rPr>
                <a:t>) 112 </a:t>
              </a:r>
              <a:r>
                <a:rPr lang="en-US" sz="2200" b="1" dirty="0" err="1">
                  <a:latin typeface="Arial" pitchFamily="34" charset="0"/>
                  <a:cs typeface="Arial" pitchFamily="34" charset="0"/>
                </a:rPr>
                <a:t>bellen</a:t>
              </a:r>
              <a:r>
                <a:rPr lang="en-US" sz="2200" b="1" dirty="0">
                  <a:latin typeface="Arial" pitchFamily="34" charset="0"/>
                  <a:cs typeface="Arial" pitchFamily="34" charset="0"/>
                </a:rPr>
                <a:t> + AED</a:t>
              </a:r>
            </a:p>
          </p:txBody>
        </p:sp>
        <p:sp>
          <p:nvSpPr>
            <p:cNvPr id="5" name="Rounded Rectangle 23">
              <a:extLst>
                <a:ext uri="{FF2B5EF4-FFF2-40B4-BE49-F238E27FC236}">
                  <a16:creationId xmlns:a16="http://schemas.microsoft.com/office/drawing/2014/main" id="{F972E58A-D628-4751-99F3-FDD3E51304C7}"/>
                </a:ext>
              </a:extLst>
            </p:cNvPr>
            <p:cNvSpPr>
              <a:spLocks noChangeAspect="1"/>
            </p:cNvSpPr>
            <p:nvPr/>
          </p:nvSpPr>
          <p:spPr>
            <a:xfrm>
              <a:off x="3062872" y="1924389"/>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Open </a:t>
              </a:r>
              <a:r>
                <a:rPr lang="en-US" sz="2200" b="1" dirty="0" err="1">
                  <a:latin typeface="Arial" pitchFamily="34" charset="0"/>
                  <a:cs typeface="Arial" pitchFamily="34" charset="0"/>
                </a:rPr>
                <a:t>luchtweg</a:t>
              </a:r>
              <a:endParaRPr lang="en-US" sz="2200" b="1" dirty="0">
                <a:latin typeface="Arial" pitchFamily="34" charset="0"/>
                <a:cs typeface="Arial" pitchFamily="34" charset="0"/>
              </a:endParaRPr>
            </a:p>
          </p:txBody>
        </p:sp>
        <p:sp>
          <p:nvSpPr>
            <p:cNvPr id="6" name="Rounded Rectangle 24">
              <a:extLst>
                <a:ext uri="{FF2B5EF4-FFF2-40B4-BE49-F238E27FC236}">
                  <a16:creationId xmlns:a16="http://schemas.microsoft.com/office/drawing/2014/main" id="{BC3F62D9-AB5D-49B3-AF83-6FBA7EF04010}"/>
                </a:ext>
              </a:extLst>
            </p:cNvPr>
            <p:cNvSpPr>
              <a:spLocks noChangeAspect="1"/>
            </p:cNvSpPr>
            <p:nvPr/>
          </p:nvSpPr>
          <p:spPr>
            <a:xfrm>
              <a:off x="3062872" y="870106"/>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Slachtoffer</a:t>
              </a:r>
              <a:r>
                <a:rPr lang="en-US" sz="2200" b="1" dirty="0">
                  <a:latin typeface="Arial" pitchFamily="34" charset="0"/>
                  <a:cs typeface="Arial" pitchFamily="34" charset="0"/>
                </a:rPr>
                <a:t> </a:t>
              </a:r>
              <a:r>
                <a:rPr lang="en-US" sz="2200" b="1" dirty="0" err="1">
                  <a:latin typeface="Arial" pitchFamily="34" charset="0"/>
                  <a:cs typeface="Arial" pitchFamily="34" charset="0"/>
                </a:rPr>
                <a:t>reageert</a:t>
              </a:r>
              <a:r>
                <a:rPr lang="en-US" sz="2200" b="1" dirty="0">
                  <a:latin typeface="Arial" pitchFamily="34" charset="0"/>
                  <a:cs typeface="Arial" pitchFamily="34" charset="0"/>
                </a:rPr>
                <a:t> </a:t>
              </a:r>
              <a:r>
                <a:rPr lang="en-US" sz="2200" b="1" dirty="0" err="1">
                  <a:latin typeface="Arial" pitchFamily="34" charset="0"/>
                  <a:cs typeface="Arial" pitchFamily="34" charset="0"/>
                </a:rPr>
                <a:t>niet</a:t>
              </a:r>
              <a:endParaRPr lang="en-US" sz="2200" b="1" dirty="0">
                <a:latin typeface="Arial" pitchFamily="34" charset="0"/>
                <a:cs typeface="Arial" pitchFamily="34" charset="0"/>
              </a:endParaRPr>
            </a:p>
          </p:txBody>
        </p:sp>
        <p:sp>
          <p:nvSpPr>
            <p:cNvPr id="7" name="Rounded Rectangle 25">
              <a:extLst>
                <a:ext uri="{FF2B5EF4-FFF2-40B4-BE49-F238E27FC236}">
                  <a16:creationId xmlns:a16="http://schemas.microsoft.com/office/drawing/2014/main" id="{E034C35D-F814-482C-B695-197B1871E02C}"/>
                </a:ext>
              </a:extLst>
            </p:cNvPr>
            <p:cNvSpPr>
              <a:spLocks noChangeAspect="1"/>
            </p:cNvSpPr>
            <p:nvPr/>
          </p:nvSpPr>
          <p:spPr>
            <a:xfrm>
              <a:off x="3062872" y="2453352"/>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latin typeface="Arial" pitchFamily="34" charset="0"/>
                  <a:cs typeface="Arial" pitchFamily="34" charset="0"/>
                </a:rPr>
                <a:t>Ademhaling</a:t>
              </a:r>
              <a:r>
                <a:rPr lang="en-US" sz="2100" b="1" dirty="0">
                  <a:latin typeface="Arial" pitchFamily="34" charset="0"/>
                  <a:cs typeface="Arial" pitchFamily="34" charset="0"/>
                </a:rPr>
                <a:t> </a:t>
              </a:r>
              <a:r>
                <a:rPr lang="en-US" sz="2100" b="1" dirty="0" err="1">
                  <a:latin typeface="Arial" pitchFamily="34" charset="0"/>
                  <a:cs typeface="Arial" pitchFamily="34" charset="0"/>
                </a:rPr>
                <a:t>niet</a:t>
              </a:r>
              <a:r>
                <a:rPr lang="en-US" sz="2100" b="1" dirty="0">
                  <a:latin typeface="Arial" pitchFamily="34" charset="0"/>
                  <a:cs typeface="Arial" pitchFamily="34" charset="0"/>
                </a:rPr>
                <a:t> </a:t>
              </a:r>
              <a:r>
                <a:rPr lang="en-US" sz="2100" b="1" dirty="0" err="1">
                  <a:latin typeface="Arial" pitchFamily="34" charset="0"/>
                  <a:cs typeface="Arial" pitchFamily="34" charset="0"/>
                </a:rPr>
                <a:t>normaal</a:t>
              </a:r>
              <a:endParaRPr lang="en-US" sz="2100" b="1" dirty="0">
                <a:latin typeface="Arial" pitchFamily="34" charset="0"/>
                <a:cs typeface="Arial" pitchFamily="34" charset="0"/>
              </a:endParaRPr>
            </a:p>
          </p:txBody>
        </p:sp>
        <p:sp>
          <p:nvSpPr>
            <p:cNvPr id="8" name="Rounded Rectangle 27">
              <a:extLst>
                <a:ext uri="{FF2B5EF4-FFF2-40B4-BE49-F238E27FC236}">
                  <a16:creationId xmlns:a16="http://schemas.microsoft.com/office/drawing/2014/main" id="{F7D1BEE9-E2A5-4BAA-8836-B59D50AFF386}"/>
                </a:ext>
              </a:extLst>
            </p:cNvPr>
            <p:cNvSpPr>
              <a:spLocks noChangeAspect="1"/>
            </p:cNvSpPr>
            <p:nvPr/>
          </p:nvSpPr>
          <p:spPr>
            <a:xfrm>
              <a:off x="3062872" y="3839300"/>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Ga door 30:2</a:t>
              </a:r>
            </a:p>
          </p:txBody>
        </p:sp>
        <p:sp>
          <p:nvSpPr>
            <p:cNvPr id="9" name="Rounded Rectangle 27">
              <a:extLst>
                <a:ext uri="{FF2B5EF4-FFF2-40B4-BE49-F238E27FC236}">
                  <a16:creationId xmlns:a16="http://schemas.microsoft.com/office/drawing/2014/main" id="{F8335EAB-BEAC-4D79-A9E7-8501C7DA2D05}"/>
                </a:ext>
              </a:extLst>
            </p:cNvPr>
            <p:cNvSpPr>
              <a:spLocks/>
            </p:cNvSpPr>
            <p:nvPr/>
          </p:nvSpPr>
          <p:spPr>
            <a:xfrm>
              <a:off x="3062872" y="4368203"/>
              <a:ext cx="3545452" cy="82810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Activeer</a:t>
              </a:r>
              <a:r>
                <a:rPr lang="en-US" sz="2200" b="1" dirty="0">
                  <a:latin typeface="Arial" pitchFamily="34" charset="0"/>
                  <a:cs typeface="Arial" pitchFamily="34" charset="0"/>
                </a:rPr>
                <a:t> AED, </a:t>
              </a:r>
            </a:p>
            <a:p>
              <a:pPr algn="ctr"/>
              <a:r>
                <a:rPr lang="en-US" sz="2200" b="1" dirty="0" err="1">
                  <a:latin typeface="Arial" pitchFamily="34" charset="0"/>
                  <a:cs typeface="Arial" pitchFamily="34" charset="0"/>
                </a:rPr>
                <a:t>zodra</a:t>
              </a:r>
              <a:r>
                <a:rPr lang="en-US" sz="2200" b="1" dirty="0">
                  <a:latin typeface="Arial" pitchFamily="34" charset="0"/>
                  <a:cs typeface="Arial" pitchFamily="34" charset="0"/>
                </a:rPr>
                <a:t> </a:t>
              </a:r>
              <a:r>
                <a:rPr lang="en-US" sz="2200" b="1" dirty="0" err="1">
                  <a:latin typeface="Arial" pitchFamily="34" charset="0"/>
                  <a:cs typeface="Arial" pitchFamily="34" charset="0"/>
                </a:rPr>
                <a:t>deze</a:t>
              </a:r>
              <a:r>
                <a:rPr lang="en-US" sz="2200" b="1" dirty="0">
                  <a:latin typeface="Arial" pitchFamily="34" charset="0"/>
                  <a:cs typeface="Arial" pitchFamily="34" charset="0"/>
                </a:rPr>
                <a:t> </a:t>
              </a:r>
              <a:r>
                <a:rPr lang="en-US" sz="2200" b="1" dirty="0" err="1">
                  <a:latin typeface="Arial" pitchFamily="34" charset="0"/>
                  <a:cs typeface="Arial" pitchFamily="34" charset="0"/>
                </a:rPr>
                <a:t>er</a:t>
              </a:r>
              <a:r>
                <a:rPr lang="en-US" sz="2200" b="1" dirty="0">
                  <a:latin typeface="Arial" pitchFamily="34" charset="0"/>
                  <a:cs typeface="Arial" pitchFamily="34" charset="0"/>
                </a:rPr>
                <a:t> is</a:t>
              </a:r>
            </a:p>
          </p:txBody>
        </p:sp>
        <p:sp>
          <p:nvSpPr>
            <p:cNvPr id="10" name="Pijl: omlaag 9">
              <a:extLst>
                <a:ext uri="{FF2B5EF4-FFF2-40B4-BE49-F238E27FC236}">
                  <a16:creationId xmlns:a16="http://schemas.microsoft.com/office/drawing/2014/main" id="{D003B8C7-B3B1-42BF-98CC-DAE8113564C8}"/>
                </a:ext>
              </a:extLst>
            </p:cNvPr>
            <p:cNvSpPr/>
            <p:nvPr/>
          </p:nvSpPr>
          <p:spPr>
            <a:xfrm>
              <a:off x="6622213" y="870106"/>
              <a:ext cx="852023" cy="4326203"/>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2200" b="1" dirty="0">
                  <a:latin typeface="Arial" panose="020B0604020202020204" pitchFamily="34" charset="0"/>
                  <a:cs typeface="Arial" panose="020B0604020202020204" pitchFamily="34" charset="0"/>
                </a:rPr>
                <a:t>Let op veiligheid</a:t>
              </a:r>
            </a:p>
          </p:txBody>
        </p:sp>
      </p:grpSp>
    </p:spTree>
    <p:extLst>
      <p:ext uri="{BB962C8B-B14F-4D97-AF65-F5344CB8AC3E}">
        <p14:creationId xmlns:p14="http://schemas.microsoft.com/office/powerpoint/2010/main" val="1108252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385942" y="252000"/>
            <a:ext cx="742011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Snelkoppelingen naar opfrismodules</a:t>
            </a:r>
            <a:endParaRPr lang="nl-NL" sz="2800" dirty="0"/>
          </a:p>
        </p:txBody>
      </p:sp>
      <p:grpSp>
        <p:nvGrpSpPr>
          <p:cNvPr id="2" name="Groep 1">
            <a:extLst>
              <a:ext uri="{FF2B5EF4-FFF2-40B4-BE49-F238E27FC236}">
                <a16:creationId xmlns:a16="http://schemas.microsoft.com/office/drawing/2014/main" id="{152781A7-B296-5090-4F04-7524C9EC5C82}"/>
              </a:ext>
            </a:extLst>
          </p:cNvPr>
          <p:cNvGrpSpPr/>
          <p:nvPr/>
        </p:nvGrpSpPr>
        <p:grpSpPr>
          <a:xfrm>
            <a:off x="5793912" y="989011"/>
            <a:ext cx="1749932" cy="2344137"/>
            <a:chOff x="5793912" y="989011"/>
            <a:chExt cx="1749932" cy="2344137"/>
          </a:xfrm>
        </p:grpSpPr>
        <p:pic>
          <p:nvPicPr>
            <p:cNvPr id="17" name="Afbeelding 16">
              <a:hlinkClick r:id="rId2" action="ppaction://hlinksldjump"/>
              <a:extLst>
                <a:ext uri="{FF2B5EF4-FFF2-40B4-BE49-F238E27FC236}">
                  <a16:creationId xmlns:a16="http://schemas.microsoft.com/office/drawing/2014/main" id="{426A54E2-1716-42BB-A8A3-4A87DA9CC3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66" r="-21208"/>
            <a:stretch/>
          </p:blipFill>
          <p:spPr>
            <a:xfrm>
              <a:off x="5793912" y="989011"/>
              <a:ext cx="1719574" cy="2016000"/>
            </a:xfrm>
            <a:prstGeom prst="rect">
              <a:avLst/>
            </a:prstGeom>
            <a:solidFill>
              <a:schemeClr val="bg1"/>
            </a:solidFill>
            <a:ln w="19050">
              <a:solidFill>
                <a:schemeClr val="tx1"/>
              </a:solidFill>
            </a:ln>
          </p:spPr>
        </p:pic>
        <p:sp>
          <p:nvSpPr>
            <p:cNvPr id="18" name="Tekstvak 17">
              <a:extLst>
                <a:ext uri="{FF2B5EF4-FFF2-40B4-BE49-F238E27FC236}">
                  <a16:creationId xmlns:a16="http://schemas.microsoft.com/office/drawing/2014/main" id="{DA1C0DBD-48BF-4A6B-859C-B84E625B2853}"/>
                </a:ext>
              </a:extLst>
            </p:cNvPr>
            <p:cNvSpPr txBox="1"/>
            <p:nvPr/>
          </p:nvSpPr>
          <p:spPr>
            <a:xfrm>
              <a:off x="5822158" y="3009983"/>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First </a:t>
              </a:r>
              <a:r>
                <a:rPr lang="nl-NL" sz="1500" b="1" dirty="0" err="1">
                  <a:latin typeface="Arial" panose="020B0604020202020204" pitchFamily="34" charset="0"/>
                  <a:cs typeface="Arial" panose="020B0604020202020204" pitchFamily="34" charset="0"/>
                </a:rPr>
                <a:t>responders</a:t>
              </a:r>
              <a:endParaRPr lang="nl-NL" sz="1500" b="1" dirty="0">
                <a:latin typeface="Arial" panose="020B0604020202020204" pitchFamily="34" charset="0"/>
                <a:cs typeface="Arial" panose="020B0604020202020204" pitchFamily="34" charset="0"/>
              </a:endParaRPr>
            </a:p>
          </p:txBody>
        </p:sp>
      </p:grpSp>
      <p:grpSp>
        <p:nvGrpSpPr>
          <p:cNvPr id="43" name="Groep 42">
            <a:extLst>
              <a:ext uri="{FF2B5EF4-FFF2-40B4-BE49-F238E27FC236}">
                <a16:creationId xmlns:a16="http://schemas.microsoft.com/office/drawing/2014/main" id="{46F64134-E18F-4626-B989-93A7F74B7BDB}"/>
              </a:ext>
            </a:extLst>
          </p:cNvPr>
          <p:cNvGrpSpPr/>
          <p:nvPr/>
        </p:nvGrpSpPr>
        <p:grpSpPr>
          <a:xfrm>
            <a:off x="7851185" y="989011"/>
            <a:ext cx="1749932" cy="2574970"/>
            <a:chOff x="3152306" y="3572951"/>
            <a:chExt cx="1749932" cy="2574970"/>
          </a:xfrm>
        </p:grpSpPr>
        <p:pic>
          <p:nvPicPr>
            <p:cNvPr id="20" name="Afbeelding 19">
              <a:hlinkClick r:id="rId4" action="ppaction://hlinksldjump"/>
              <a:extLst>
                <a:ext uri="{FF2B5EF4-FFF2-40B4-BE49-F238E27FC236}">
                  <a16:creationId xmlns:a16="http://schemas.microsoft.com/office/drawing/2014/main" id="{9C030CDC-04D2-404A-BFA9-2DD7AC47C8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1" t="-15022" r="-3924" b="-23532"/>
            <a:stretch/>
          </p:blipFill>
          <p:spPr>
            <a:xfrm>
              <a:off x="3180552" y="3572951"/>
              <a:ext cx="1721686" cy="2016000"/>
            </a:xfrm>
            <a:prstGeom prst="rect">
              <a:avLst/>
            </a:prstGeom>
            <a:solidFill>
              <a:schemeClr val="bg1"/>
            </a:solidFill>
            <a:ln w="19050">
              <a:solidFill>
                <a:schemeClr val="tx1"/>
              </a:solidFill>
            </a:ln>
          </p:spPr>
        </p:pic>
        <p:sp>
          <p:nvSpPr>
            <p:cNvPr id="21" name="Tekstvak 20">
              <a:extLst>
                <a:ext uri="{FF2B5EF4-FFF2-40B4-BE49-F238E27FC236}">
                  <a16:creationId xmlns:a16="http://schemas.microsoft.com/office/drawing/2014/main" id="{734C7F2E-9C5C-4E1B-8B7A-92E5CF6E61E6}"/>
                </a:ext>
              </a:extLst>
            </p:cNvPr>
            <p:cNvSpPr txBox="1"/>
            <p:nvPr/>
          </p:nvSpPr>
          <p:spPr>
            <a:xfrm>
              <a:off x="3152306" y="5593923"/>
              <a:ext cx="1749932" cy="553998"/>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Beademen met hulpmiddelen</a:t>
              </a:r>
            </a:p>
          </p:txBody>
        </p:sp>
      </p:grpSp>
      <p:grpSp>
        <p:nvGrpSpPr>
          <p:cNvPr id="45" name="Groep 44">
            <a:extLst>
              <a:ext uri="{FF2B5EF4-FFF2-40B4-BE49-F238E27FC236}">
                <a16:creationId xmlns:a16="http://schemas.microsoft.com/office/drawing/2014/main" id="{70D0EDF3-015F-478E-ACC3-F09AD2D05C63}"/>
              </a:ext>
            </a:extLst>
          </p:cNvPr>
          <p:cNvGrpSpPr/>
          <p:nvPr/>
        </p:nvGrpSpPr>
        <p:grpSpPr>
          <a:xfrm>
            <a:off x="1703389" y="3619348"/>
            <a:ext cx="1721686" cy="2550089"/>
            <a:chOff x="5234714" y="3572951"/>
            <a:chExt cx="1721686" cy="2550089"/>
          </a:xfrm>
        </p:grpSpPr>
        <p:sp>
          <p:nvSpPr>
            <p:cNvPr id="23" name="Tekstvak 22">
              <a:extLst>
                <a:ext uri="{FF2B5EF4-FFF2-40B4-BE49-F238E27FC236}">
                  <a16:creationId xmlns:a16="http://schemas.microsoft.com/office/drawing/2014/main" id="{342672D6-5C34-4591-9367-01DD3AE79D2B}"/>
                </a:ext>
              </a:extLst>
            </p:cNvPr>
            <p:cNvSpPr txBox="1"/>
            <p:nvPr/>
          </p:nvSpPr>
          <p:spPr>
            <a:xfrm>
              <a:off x="5234714" y="5569042"/>
              <a:ext cx="1721686" cy="553998"/>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Niet-technische vaardigheden</a:t>
              </a:r>
            </a:p>
          </p:txBody>
        </p:sp>
        <p:pic>
          <p:nvPicPr>
            <p:cNvPr id="24" name="Afbeelding 23">
              <a:hlinkClick r:id="rId6" action="ppaction://hlinksldjump"/>
              <a:extLst>
                <a:ext uri="{FF2B5EF4-FFF2-40B4-BE49-F238E27FC236}">
                  <a16:creationId xmlns:a16="http://schemas.microsoft.com/office/drawing/2014/main" id="{EEFEFC72-B61A-47F0-8E48-3EDDCA5F75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5076" b="-28143"/>
            <a:stretch/>
          </p:blipFill>
          <p:spPr>
            <a:xfrm>
              <a:off x="5235600" y="3572951"/>
              <a:ext cx="1720800" cy="2015999"/>
            </a:xfrm>
            <a:prstGeom prst="rect">
              <a:avLst/>
            </a:prstGeom>
            <a:solidFill>
              <a:schemeClr val="bg1"/>
            </a:solidFill>
            <a:ln w="19050">
              <a:solidFill>
                <a:schemeClr val="tx1"/>
              </a:solidFill>
            </a:ln>
          </p:spPr>
        </p:pic>
      </p:grpSp>
      <p:grpSp>
        <p:nvGrpSpPr>
          <p:cNvPr id="10" name="Groep 9">
            <a:extLst>
              <a:ext uri="{FF2B5EF4-FFF2-40B4-BE49-F238E27FC236}">
                <a16:creationId xmlns:a16="http://schemas.microsoft.com/office/drawing/2014/main" id="{D2ACEE58-2919-CC37-BA03-58B525DC2224}"/>
              </a:ext>
            </a:extLst>
          </p:cNvPr>
          <p:cNvGrpSpPr/>
          <p:nvPr/>
        </p:nvGrpSpPr>
        <p:grpSpPr>
          <a:xfrm>
            <a:off x="5823044" y="3619348"/>
            <a:ext cx="1722912" cy="2601476"/>
            <a:chOff x="5823044" y="3619348"/>
            <a:chExt cx="1722912" cy="2601476"/>
          </a:xfrm>
        </p:grpSpPr>
        <p:sp>
          <p:nvSpPr>
            <p:cNvPr id="30" name="Tekstvak 29">
              <a:extLst>
                <a:ext uri="{FF2B5EF4-FFF2-40B4-BE49-F238E27FC236}">
                  <a16:creationId xmlns:a16="http://schemas.microsoft.com/office/drawing/2014/main" id="{FAF95B82-A07D-4070-87B3-4EF06698321D}"/>
                </a:ext>
              </a:extLst>
            </p:cNvPr>
            <p:cNvSpPr txBox="1"/>
            <p:nvPr/>
          </p:nvSpPr>
          <p:spPr>
            <a:xfrm>
              <a:off x="5824270" y="5666826"/>
              <a:ext cx="1721686" cy="553998"/>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Afwijkend</a:t>
              </a:r>
            </a:p>
            <a:p>
              <a:pPr algn="ctr"/>
              <a:r>
                <a:rPr lang="nl-NL" sz="1500" b="1" dirty="0">
                  <a:latin typeface="Arial" panose="020B0604020202020204" pitchFamily="34" charset="0"/>
                  <a:cs typeface="Arial" panose="020B0604020202020204" pitchFamily="34" charset="0"/>
                </a:rPr>
                <a:t>algoritme</a:t>
              </a:r>
            </a:p>
          </p:txBody>
        </p:sp>
        <p:sp>
          <p:nvSpPr>
            <p:cNvPr id="31" name="Rechthoek 30">
              <a:hlinkClick r:id="rId8" action="ppaction://hlinksldjump"/>
              <a:extLst>
                <a:ext uri="{FF2B5EF4-FFF2-40B4-BE49-F238E27FC236}">
                  <a16:creationId xmlns:a16="http://schemas.microsoft.com/office/drawing/2014/main" id="{FF7B8CC5-077C-487F-8464-050EBAA4CAAC}"/>
                </a:ext>
              </a:extLst>
            </p:cNvPr>
            <p:cNvSpPr/>
            <p:nvPr/>
          </p:nvSpPr>
          <p:spPr>
            <a:xfrm>
              <a:off x="5823044" y="3619348"/>
              <a:ext cx="1720800" cy="201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ounded Rectangle 21">
              <a:hlinkClick r:id="rId8" action="ppaction://hlinksldjump"/>
              <a:extLst>
                <a:ext uri="{FF2B5EF4-FFF2-40B4-BE49-F238E27FC236}">
                  <a16:creationId xmlns:a16="http://schemas.microsoft.com/office/drawing/2014/main" id="{D52AE45B-1988-4FF0-A2A6-12BD039AC332}"/>
                </a:ext>
              </a:extLst>
            </p:cNvPr>
            <p:cNvSpPr>
              <a:spLocks noChangeAspect="1"/>
            </p:cNvSpPr>
            <p:nvPr/>
          </p:nvSpPr>
          <p:spPr>
            <a:xfrm>
              <a:off x="6152706" y="4606815"/>
              <a:ext cx="952768" cy="325895"/>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3" name="Rounded Rectangle 22">
              <a:hlinkClick r:id="rId8" action="ppaction://hlinksldjump"/>
              <a:extLst>
                <a:ext uri="{FF2B5EF4-FFF2-40B4-BE49-F238E27FC236}">
                  <a16:creationId xmlns:a16="http://schemas.microsoft.com/office/drawing/2014/main" id="{18FB7DFC-F1E6-46F9-A1C9-9EBD59E442A7}"/>
                </a:ext>
              </a:extLst>
            </p:cNvPr>
            <p:cNvSpPr>
              <a:spLocks noChangeAspect="1"/>
            </p:cNvSpPr>
            <p:nvPr/>
          </p:nvSpPr>
          <p:spPr>
            <a:xfrm>
              <a:off x="6152706" y="3953990"/>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4" name="Rounded Rectangle 23">
              <a:hlinkClick r:id="rId8" action="ppaction://hlinksldjump"/>
              <a:extLst>
                <a:ext uri="{FF2B5EF4-FFF2-40B4-BE49-F238E27FC236}">
                  <a16:creationId xmlns:a16="http://schemas.microsoft.com/office/drawing/2014/main" id="{D829061E-D44A-4655-AC20-62FD311CCB55}"/>
                </a:ext>
              </a:extLst>
            </p:cNvPr>
            <p:cNvSpPr>
              <a:spLocks noChangeAspect="1"/>
            </p:cNvSpPr>
            <p:nvPr/>
          </p:nvSpPr>
          <p:spPr>
            <a:xfrm>
              <a:off x="6152706" y="4171468"/>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5" name="Rounded Rectangle 24">
              <a:hlinkClick r:id="rId8" action="ppaction://hlinksldjump"/>
              <a:extLst>
                <a:ext uri="{FF2B5EF4-FFF2-40B4-BE49-F238E27FC236}">
                  <a16:creationId xmlns:a16="http://schemas.microsoft.com/office/drawing/2014/main" id="{72C7BA6F-EDE0-45B1-B9A2-DF0FF228A08B}"/>
                </a:ext>
              </a:extLst>
            </p:cNvPr>
            <p:cNvSpPr>
              <a:spLocks noChangeAspect="1"/>
            </p:cNvSpPr>
            <p:nvPr/>
          </p:nvSpPr>
          <p:spPr>
            <a:xfrm>
              <a:off x="6152706" y="3738010"/>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6" name="Rounded Rectangle 25">
              <a:hlinkClick r:id="rId8" action="ppaction://hlinksldjump"/>
              <a:extLst>
                <a:ext uri="{FF2B5EF4-FFF2-40B4-BE49-F238E27FC236}">
                  <a16:creationId xmlns:a16="http://schemas.microsoft.com/office/drawing/2014/main" id="{3961BF36-5425-4704-879A-1DF09D56D837}"/>
                </a:ext>
              </a:extLst>
            </p:cNvPr>
            <p:cNvSpPr>
              <a:spLocks noChangeAspect="1"/>
            </p:cNvSpPr>
            <p:nvPr/>
          </p:nvSpPr>
          <p:spPr>
            <a:xfrm>
              <a:off x="6152706" y="4388946"/>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latin typeface="Arial" pitchFamily="34" charset="0"/>
                <a:cs typeface="Arial" pitchFamily="34" charset="0"/>
              </a:endParaRPr>
            </a:p>
          </p:txBody>
        </p:sp>
        <p:sp>
          <p:nvSpPr>
            <p:cNvPr id="37" name="Rounded Rectangle 27">
              <a:extLst>
                <a:ext uri="{FF2B5EF4-FFF2-40B4-BE49-F238E27FC236}">
                  <a16:creationId xmlns:a16="http://schemas.microsoft.com/office/drawing/2014/main" id="{93DB7263-76A3-49C9-A94C-8058C0284AB4}"/>
                </a:ext>
              </a:extLst>
            </p:cNvPr>
            <p:cNvSpPr>
              <a:spLocks noChangeAspect="1"/>
            </p:cNvSpPr>
            <p:nvPr/>
          </p:nvSpPr>
          <p:spPr>
            <a:xfrm>
              <a:off x="6152706" y="4958765"/>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8" name="Rounded Rectangle 27">
              <a:hlinkClick r:id="rId8" action="ppaction://hlinksldjump"/>
              <a:extLst>
                <a:ext uri="{FF2B5EF4-FFF2-40B4-BE49-F238E27FC236}">
                  <a16:creationId xmlns:a16="http://schemas.microsoft.com/office/drawing/2014/main" id="{FA164E3B-48B3-4826-9C74-B25061508C58}"/>
                </a:ext>
              </a:extLst>
            </p:cNvPr>
            <p:cNvSpPr>
              <a:spLocks/>
            </p:cNvSpPr>
            <p:nvPr/>
          </p:nvSpPr>
          <p:spPr>
            <a:xfrm>
              <a:off x="6152706" y="5176218"/>
              <a:ext cx="966837" cy="340468"/>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9" name="Pijl: omlaag 38">
              <a:hlinkClick r:id="rId8" action="ppaction://hlinksldjump"/>
              <a:extLst>
                <a:ext uri="{FF2B5EF4-FFF2-40B4-BE49-F238E27FC236}">
                  <a16:creationId xmlns:a16="http://schemas.microsoft.com/office/drawing/2014/main" id="{B5612E51-4150-473D-8673-5B69E8C0B9B3}"/>
                </a:ext>
              </a:extLst>
            </p:cNvPr>
            <p:cNvSpPr/>
            <p:nvPr/>
          </p:nvSpPr>
          <p:spPr>
            <a:xfrm>
              <a:off x="7123330" y="3738010"/>
              <a:ext cx="232345" cy="1778676"/>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nl-NL" sz="2200" b="1" dirty="0">
                <a:latin typeface="Arial" panose="020B0604020202020204" pitchFamily="34" charset="0"/>
                <a:cs typeface="Arial" panose="020B0604020202020204" pitchFamily="34" charset="0"/>
              </a:endParaRPr>
            </a:p>
          </p:txBody>
        </p:sp>
      </p:grpSp>
      <p:grpSp>
        <p:nvGrpSpPr>
          <p:cNvPr id="5" name="Groep 4">
            <a:extLst>
              <a:ext uri="{FF2B5EF4-FFF2-40B4-BE49-F238E27FC236}">
                <a16:creationId xmlns:a16="http://schemas.microsoft.com/office/drawing/2014/main" id="{16ABDC96-87C4-4452-AAF2-8D717DD2B8FC}"/>
              </a:ext>
            </a:extLst>
          </p:cNvPr>
          <p:cNvGrpSpPr/>
          <p:nvPr/>
        </p:nvGrpSpPr>
        <p:grpSpPr>
          <a:xfrm>
            <a:off x="1703389" y="993692"/>
            <a:ext cx="1735809" cy="2334193"/>
            <a:chOff x="3166429" y="972176"/>
            <a:chExt cx="1735809" cy="2334193"/>
          </a:xfrm>
        </p:grpSpPr>
        <p:sp>
          <p:nvSpPr>
            <p:cNvPr id="41" name="Tekstvak 40">
              <a:extLst>
                <a:ext uri="{FF2B5EF4-FFF2-40B4-BE49-F238E27FC236}">
                  <a16:creationId xmlns:a16="http://schemas.microsoft.com/office/drawing/2014/main" id="{CC6814DF-37E7-4694-8A22-43C2D5DB9C15}"/>
                </a:ext>
              </a:extLst>
            </p:cNvPr>
            <p:cNvSpPr txBox="1"/>
            <p:nvPr/>
          </p:nvSpPr>
          <p:spPr>
            <a:xfrm>
              <a:off x="3166429" y="2983204"/>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Opfrissen BLS</a:t>
              </a:r>
            </a:p>
          </p:txBody>
        </p:sp>
        <p:pic>
          <p:nvPicPr>
            <p:cNvPr id="42" name="Afbeelding 41">
              <a:hlinkClick r:id="rId9" action="ppaction://hlinksldjump"/>
              <a:extLst>
                <a:ext uri="{FF2B5EF4-FFF2-40B4-BE49-F238E27FC236}">
                  <a16:creationId xmlns:a16="http://schemas.microsoft.com/office/drawing/2014/main" id="{2396870A-9D20-4651-BD49-19BC115E95AD}"/>
                </a:ext>
              </a:extLst>
            </p:cNvPr>
            <p:cNvPicPr>
              <a:picLocks noChangeAspect="1"/>
            </p:cNvPicPr>
            <p:nvPr/>
          </p:nvPicPr>
          <p:blipFill rotWithShape="1">
            <a:blip r:embed="rId10"/>
            <a:srcRect l="55259" t="-3912" r="-1552" b="-6347"/>
            <a:stretch/>
          </p:blipFill>
          <p:spPr>
            <a:xfrm>
              <a:off x="3181438" y="972176"/>
              <a:ext cx="1720800" cy="2016000"/>
            </a:xfrm>
            <a:prstGeom prst="rect">
              <a:avLst/>
            </a:prstGeom>
            <a:solidFill>
              <a:schemeClr val="bg1"/>
            </a:solidFill>
            <a:ln w="19050">
              <a:solidFill>
                <a:schemeClr val="tx1"/>
              </a:solidFill>
            </a:ln>
          </p:spPr>
        </p:pic>
      </p:grpSp>
      <p:grpSp>
        <p:nvGrpSpPr>
          <p:cNvPr id="14" name="Groep 13">
            <a:extLst>
              <a:ext uri="{FF2B5EF4-FFF2-40B4-BE49-F238E27FC236}">
                <a16:creationId xmlns:a16="http://schemas.microsoft.com/office/drawing/2014/main" id="{14693755-08A8-AC58-AF34-34640EC58A83}"/>
              </a:ext>
            </a:extLst>
          </p:cNvPr>
          <p:cNvGrpSpPr/>
          <p:nvPr/>
        </p:nvGrpSpPr>
        <p:grpSpPr>
          <a:xfrm>
            <a:off x="3748650" y="993692"/>
            <a:ext cx="1735809" cy="2334193"/>
            <a:chOff x="3748650" y="993692"/>
            <a:chExt cx="1735809" cy="2334193"/>
          </a:xfrm>
        </p:grpSpPr>
        <p:sp>
          <p:nvSpPr>
            <p:cNvPr id="4" name="Tekstvak 3">
              <a:extLst>
                <a:ext uri="{FF2B5EF4-FFF2-40B4-BE49-F238E27FC236}">
                  <a16:creationId xmlns:a16="http://schemas.microsoft.com/office/drawing/2014/main" id="{7E5EDEDC-CC1C-5577-8743-1CDFF5102233}"/>
                </a:ext>
              </a:extLst>
            </p:cNvPr>
            <p:cNvSpPr txBox="1"/>
            <p:nvPr/>
          </p:nvSpPr>
          <p:spPr>
            <a:xfrm>
              <a:off x="3748650" y="3004720"/>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Opfrissen PBLS</a:t>
              </a:r>
            </a:p>
          </p:txBody>
        </p:sp>
        <p:pic>
          <p:nvPicPr>
            <p:cNvPr id="6" name="Afbeelding 5">
              <a:hlinkClick r:id="rId11" action="ppaction://hlinksldjump"/>
              <a:extLst>
                <a:ext uri="{FF2B5EF4-FFF2-40B4-BE49-F238E27FC236}">
                  <a16:creationId xmlns:a16="http://schemas.microsoft.com/office/drawing/2014/main" id="{CF3AEE45-3A55-40E1-9864-8542673BB5F6}"/>
                </a:ext>
              </a:extLst>
            </p:cNvPr>
            <p:cNvPicPr>
              <a:picLocks noChangeAspect="1"/>
            </p:cNvPicPr>
            <p:nvPr/>
          </p:nvPicPr>
          <p:blipFill>
            <a:blip r:embed="rId12">
              <a:extLst>
                <a:ext uri="{28A0092B-C50C-407E-A947-70E740481C1C}">
                  <a14:useLocalDpi xmlns:a14="http://schemas.microsoft.com/office/drawing/2010/main" val="0"/>
                </a:ext>
              </a:extLst>
            </a:blip>
            <a:srcRect l="21894" r="21894"/>
            <a:stretch/>
          </p:blipFill>
          <p:spPr>
            <a:xfrm>
              <a:off x="3763659" y="993692"/>
              <a:ext cx="1720800" cy="2016000"/>
            </a:xfrm>
            <a:prstGeom prst="rect">
              <a:avLst/>
            </a:prstGeom>
            <a:solidFill>
              <a:schemeClr val="bg1"/>
            </a:solidFill>
            <a:ln w="19050">
              <a:solidFill>
                <a:schemeClr val="tx1"/>
              </a:solidFill>
            </a:ln>
          </p:spPr>
        </p:pic>
      </p:grpSp>
      <p:grpSp>
        <p:nvGrpSpPr>
          <p:cNvPr id="16" name="Groep 15">
            <a:extLst>
              <a:ext uri="{FF2B5EF4-FFF2-40B4-BE49-F238E27FC236}">
                <a16:creationId xmlns:a16="http://schemas.microsoft.com/office/drawing/2014/main" id="{3D605048-1330-C9CD-18DC-26B2C4A13CD9}"/>
              </a:ext>
            </a:extLst>
          </p:cNvPr>
          <p:cNvGrpSpPr/>
          <p:nvPr/>
        </p:nvGrpSpPr>
        <p:grpSpPr>
          <a:xfrm>
            <a:off x="3748650" y="3619348"/>
            <a:ext cx="1721686" cy="2319256"/>
            <a:chOff x="3748650" y="3619348"/>
            <a:chExt cx="1721686" cy="2319256"/>
          </a:xfrm>
        </p:grpSpPr>
        <p:sp>
          <p:nvSpPr>
            <p:cNvPr id="8" name="Tekstvak 7">
              <a:extLst>
                <a:ext uri="{FF2B5EF4-FFF2-40B4-BE49-F238E27FC236}">
                  <a16:creationId xmlns:a16="http://schemas.microsoft.com/office/drawing/2014/main" id="{F10B64F0-3E70-6B3D-5EA8-EB9294237F2B}"/>
                </a:ext>
              </a:extLst>
            </p:cNvPr>
            <p:cNvSpPr txBox="1"/>
            <p:nvPr/>
          </p:nvSpPr>
          <p:spPr>
            <a:xfrm>
              <a:off x="3748650" y="5615439"/>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Verslikking kind</a:t>
              </a:r>
            </a:p>
          </p:txBody>
        </p:sp>
        <p:pic>
          <p:nvPicPr>
            <p:cNvPr id="11" name="Afbeelding 10">
              <a:hlinkClick r:id="rId13" action="ppaction://hlinksldjump"/>
              <a:extLst>
                <a:ext uri="{FF2B5EF4-FFF2-40B4-BE49-F238E27FC236}">
                  <a16:creationId xmlns:a16="http://schemas.microsoft.com/office/drawing/2014/main" id="{866A9040-A0BC-4E89-068E-FF9764EA1D3E}"/>
                </a:ext>
              </a:extLst>
            </p:cNvPr>
            <p:cNvPicPr>
              <a:picLocks noChangeAspect="1"/>
            </p:cNvPicPr>
            <p:nvPr/>
          </p:nvPicPr>
          <p:blipFill>
            <a:blip r:embed="rId14">
              <a:extLst>
                <a:ext uri="{28A0092B-C50C-407E-A947-70E740481C1C}">
                  <a14:useLocalDpi xmlns:a14="http://schemas.microsoft.com/office/drawing/2010/main" val="0"/>
                </a:ext>
              </a:extLst>
            </a:blip>
            <a:srcRect t="3391" b="3391"/>
            <a:stretch/>
          </p:blipFill>
          <p:spPr>
            <a:xfrm>
              <a:off x="3749536" y="3619348"/>
              <a:ext cx="1720800" cy="2015999"/>
            </a:xfrm>
            <a:prstGeom prst="rect">
              <a:avLst/>
            </a:prstGeom>
            <a:solidFill>
              <a:schemeClr val="bg1"/>
            </a:solidFill>
            <a:ln w="19050">
              <a:solidFill>
                <a:schemeClr val="tx1"/>
              </a:solidFill>
            </a:ln>
          </p:spPr>
        </p:pic>
      </p:grpSp>
    </p:spTree>
    <p:extLst>
      <p:ext uri="{BB962C8B-B14F-4D97-AF65-F5344CB8AC3E}">
        <p14:creationId xmlns:p14="http://schemas.microsoft.com/office/powerpoint/2010/main" val="3377252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48F37714-1E9C-4332-B6EF-7905EED66740}"/>
              </a:ext>
            </a:extLst>
          </p:cNvPr>
          <p:cNvSpPr/>
          <p:nvPr/>
        </p:nvSpPr>
        <p:spPr>
          <a:xfrm>
            <a:off x="2330450" y="2676408"/>
            <a:ext cx="7531100" cy="752592"/>
          </a:xfrm>
          <a:prstGeom prst="roundRect">
            <a:avLst/>
          </a:prstGeom>
          <a:noFill/>
          <a:ln w="31750">
            <a:solidFill>
              <a:srgbClr val="08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solidFill>
                  <a:srgbClr val="084077"/>
                </a:solidFill>
                <a:latin typeface="Arial" panose="020B0604020202020204" pitchFamily="34" charset="0"/>
                <a:cs typeface="Arial" panose="020B0604020202020204" pitchFamily="34" charset="0"/>
              </a:rPr>
              <a:t>Opfrissen vaardigheden PBLS</a:t>
            </a:r>
          </a:p>
        </p:txBody>
      </p:sp>
    </p:spTree>
    <p:extLst>
      <p:ext uri="{BB962C8B-B14F-4D97-AF65-F5344CB8AC3E}">
        <p14:creationId xmlns:p14="http://schemas.microsoft.com/office/powerpoint/2010/main" val="1357132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24">
            <a:extLst>
              <a:ext uri="{FF2B5EF4-FFF2-40B4-BE49-F238E27FC236}">
                <a16:creationId xmlns:a16="http://schemas.microsoft.com/office/drawing/2014/main" id="{12AC1DE4-EE91-455A-BE15-67E648BF68D3}"/>
              </a:ext>
            </a:extLst>
          </p:cNvPr>
          <p:cNvSpPr>
            <a:spLocks noChangeAspect="1"/>
          </p:cNvSpPr>
          <p:nvPr/>
        </p:nvSpPr>
        <p:spPr>
          <a:xfrm>
            <a:off x="1944586" y="4310525"/>
            <a:ext cx="8032663" cy="786477"/>
          </a:xfrm>
          <a:prstGeom prst="roundRect">
            <a:avLst/>
          </a:prstGeom>
          <a:solidFill>
            <a:srgbClr val="08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Reanimatie kind ( &gt; 1 </a:t>
            </a:r>
            <a:r>
              <a:rPr lang="en-US" sz="3600" b="1" dirty="0" err="1">
                <a:latin typeface="Arial" pitchFamily="34" charset="0"/>
                <a:cs typeface="Arial" pitchFamily="34" charset="0"/>
              </a:rPr>
              <a:t>jaar</a:t>
            </a:r>
            <a:r>
              <a:rPr lang="en-US" sz="3600" b="1" dirty="0">
                <a:latin typeface="Arial" pitchFamily="34" charset="0"/>
                <a:cs typeface="Arial" pitchFamily="34" charset="0"/>
              </a:rPr>
              <a:t> )</a:t>
            </a:r>
          </a:p>
        </p:txBody>
      </p:sp>
      <p:pic>
        <p:nvPicPr>
          <p:cNvPr id="2" name="Google Shape;276;p18">
            <a:extLst>
              <a:ext uri="{FF2B5EF4-FFF2-40B4-BE49-F238E27FC236}">
                <a16:creationId xmlns:a16="http://schemas.microsoft.com/office/drawing/2014/main" id="{CE2502D9-B7BF-6DDD-5BAD-E669261E06E4}"/>
              </a:ext>
            </a:extLst>
          </p:cNvPr>
          <p:cNvPicPr preferRelativeResize="0"/>
          <p:nvPr/>
        </p:nvPicPr>
        <p:blipFill rotWithShape="1">
          <a:blip r:embed="rId3">
            <a:alphaModFix/>
          </a:blip>
          <a:srcRect l="9000" t="23656" r="28900" b="16149"/>
          <a:stretch/>
        </p:blipFill>
        <p:spPr>
          <a:xfrm>
            <a:off x="1825337" y="928298"/>
            <a:ext cx="3948693" cy="2553184"/>
          </a:xfrm>
          <a:prstGeom prst="rect">
            <a:avLst/>
          </a:prstGeom>
          <a:noFill/>
          <a:ln>
            <a:noFill/>
          </a:ln>
        </p:spPr>
      </p:pic>
      <p:pic>
        <p:nvPicPr>
          <p:cNvPr id="3" name="Google Shape;277;p18">
            <a:extLst>
              <a:ext uri="{FF2B5EF4-FFF2-40B4-BE49-F238E27FC236}">
                <a16:creationId xmlns:a16="http://schemas.microsoft.com/office/drawing/2014/main" id="{52BA0D24-0CB5-CF51-1091-A17ECF85EBE4}"/>
              </a:ext>
            </a:extLst>
          </p:cNvPr>
          <p:cNvPicPr preferRelativeResize="0"/>
          <p:nvPr/>
        </p:nvPicPr>
        <p:blipFill rotWithShape="1">
          <a:blip r:embed="rId4">
            <a:alphaModFix/>
          </a:blip>
          <a:srcRect l="8967" t="25038" r="29533" b="13722"/>
          <a:stretch/>
        </p:blipFill>
        <p:spPr>
          <a:xfrm>
            <a:off x="6111585" y="805213"/>
            <a:ext cx="3843877" cy="2553184"/>
          </a:xfrm>
          <a:prstGeom prst="rect">
            <a:avLst/>
          </a:prstGeom>
          <a:noFill/>
          <a:ln>
            <a:noFill/>
          </a:ln>
        </p:spPr>
      </p:pic>
      <p:sp>
        <p:nvSpPr>
          <p:cNvPr id="4" name="Google Shape;278;p18">
            <a:extLst>
              <a:ext uri="{FF2B5EF4-FFF2-40B4-BE49-F238E27FC236}">
                <a16:creationId xmlns:a16="http://schemas.microsoft.com/office/drawing/2014/main" id="{E98CCF16-9549-EEC2-3E1C-98A1A3DA86BC}"/>
              </a:ext>
            </a:extLst>
          </p:cNvPr>
          <p:cNvSpPr txBox="1"/>
          <p:nvPr/>
        </p:nvSpPr>
        <p:spPr>
          <a:xfrm>
            <a:off x="3256890" y="3358397"/>
            <a:ext cx="6890327" cy="83953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Arial"/>
              <a:buNone/>
            </a:pPr>
            <a:r>
              <a:rPr lang="en-US" sz="4800" b="1" i="0">
                <a:solidFill>
                  <a:schemeClr val="dk1"/>
                </a:solidFill>
                <a:latin typeface="Arial"/>
                <a:ea typeface="Arial"/>
                <a:cs typeface="Arial"/>
                <a:sym typeface="Arial"/>
              </a:rPr>
              <a:t> </a:t>
            </a:r>
            <a:r>
              <a:rPr lang="en-US" sz="4000" b="1" i="0">
                <a:solidFill>
                  <a:schemeClr val="dk1"/>
                </a:solidFill>
                <a:latin typeface="Arial"/>
                <a:ea typeface="Arial"/>
                <a:cs typeface="Arial"/>
                <a:sym typeface="Arial"/>
              </a:rPr>
              <a:t>15</a:t>
            </a:r>
            <a:r>
              <a:rPr lang="en-US" sz="4000" b="0" i="0">
                <a:solidFill>
                  <a:schemeClr val="dk1"/>
                </a:solidFill>
                <a:latin typeface="Arial"/>
                <a:ea typeface="Arial"/>
                <a:cs typeface="Arial"/>
                <a:sym typeface="Arial"/>
              </a:rPr>
              <a:t>	</a:t>
            </a:r>
            <a:r>
              <a:rPr lang="en-US" sz="4000" b="1" i="0">
                <a:solidFill>
                  <a:srgbClr val="FF0000"/>
                </a:solidFill>
                <a:latin typeface="Arial"/>
                <a:ea typeface="Arial"/>
                <a:cs typeface="Arial"/>
                <a:sym typeface="Arial"/>
              </a:rPr>
              <a:t> </a:t>
            </a:r>
            <a:r>
              <a:rPr lang="en-US" sz="4000" b="0" i="0">
                <a:solidFill>
                  <a:schemeClr val="dk1"/>
                </a:solidFill>
                <a:latin typeface="Arial"/>
                <a:ea typeface="Arial"/>
                <a:cs typeface="Arial"/>
                <a:sym typeface="Arial"/>
              </a:rPr>
              <a:t>			    	</a:t>
            </a:r>
            <a:r>
              <a:rPr lang="en-US" sz="4000" b="1" i="0">
                <a:solidFill>
                  <a:schemeClr val="dk1"/>
                </a:solidFill>
                <a:latin typeface="Arial"/>
                <a:ea typeface="Arial"/>
                <a:cs typeface="Arial"/>
                <a:sym typeface="Arial"/>
              </a:rPr>
              <a:t>2</a:t>
            </a:r>
            <a:endParaRPr/>
          </a:p>
        </p:txBody>
      </p:sp>
    </p:spTree>
    <p:extLst>
      <p:ext uri="{BB962C8B-B14F-4D97-AF65-F5344CB8AC3E}">
        <p14:creationId xmlns:p14="http://schemas.microsoft.com/office/powerpoint/2010/main" val="955717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385942" y="252000"/>
            <a:ext cx="742011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OPFRIS- EN AANVULLENDE CURSUSSEN</a:t>
            </a:r>
            <a:endParaRPr lang="nl-NL" sz="2800" dirty="0"/>
          </a:p>
        </p:txBody>
      </p:sp>
      <p:sp>
        <p:nvSpPr>
          <p:cNvPr id="5" name="Tekstvak 53">
            <a:extLst>
              <a:ext uri="{FF2B5EF4-FFF2-40B4-BE49-F238E27FC236}">
                <a16:creationId xmlns:a16="http://schemas.microsoft.com/office/drawing/2014/main" id="{A0708CF3-07A0-445C-9DB5-3AA323ED61C5}"/>
              </a:ext>
            </a:extLst>
          </p:cNvPr>
          <p:cNvSpPr txBox="1"/>
          <p:nvPr/>
        </p:nvSpPr>
        <p:spPr>
          <a:xfrm>
            <a:off x="4625297" y="1802583"/>
            <a:ext cx="6261013" cy="3476427"/>
          </a:xfrm>
          <a:prstGeom prst="rect">
            <a:avLst/>
          </a:prstGeom>
          <a:solidFill>
            <a:srgbClr val="FFE699"/>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nl-NL" sz="2200" u="sng" dirty="0">
                <a:latin typeface="Arial" panose="020B0604020202020204" pitchFamily="34" charset="0"/>
                <a:ea typeface="Calibri" panose="020F0502020204030204" pitchFamily="34" charset="0"/>
                <a:cs typeface="Arial" panose="020B0604020202020204" pitchFamily="34" charset="0"/>
              </a:rPr>
              <a:t>Opfris- en vervolgtrainingen</a:t>
            </a:r>
          </a:p>
          <a:p>
            <a:pPr algn="ctr">
              <a:spcAft>
                <a:spcPts val="0"/>
              </a:spcAft>
            </a:pPr>
            <a:endParaRPr lang="nl-NL" sz="2200" u="sng" dirty="0">
              <a:latin typeface="Arial" panose="020B0604020202020204" pitchFamily="34" charset="0"/>
              <a:ea typeface="Calibri" panose="020F0502020204030204" pitchFamily="34" charset="0"/>
              <a:cs typeface="Arial" panose="020B0604020202020204" pitchFamily="34" charset="0"/>
            </a:endParaRPr>
          </a:p>
          <a:p>
            <a:pPr algn="ctr">
              <a:spcAft>
                <a:spcPts val="0"/>
              </a:spcAft>
            </a:pPr>
            <a:r>
              <a:rPr lang="nl-NL" sz="2000" dirty="0">
                <a:latin typeface="Arial" panose="020B0604020202020204" pitchFamily="34" charset="0"/>
                <a:ea typeface="Calibri" panose="020F0502020204030204" pitchFamily="34" charset="0"/>
                <a:cs typeface="Arial" panose="020B0604020202020204" pitchFamily="34" charset="0"/>
              </a:rPr>
              <a:t>Altijd </a:t>
            </a:r>
            <a:r>
              <a:rPr lang="nl-NL" sz="2000" b="1" dirty="0">
                <a:latin typeface="Arial" panose="020B0604020202020204" pitchFamily="34" charset="0"/>
                <a:ea typeface="Calibri" panose="020F0502020204030204" pitchFamily="34" charset="0"/>
                <a:cs typeface="Arial" panose="020B0604020202020204" pitchFamily="34" charset="0"/>
              </a:rPr>
              <a:t>opfrissen</a:t>
            </a:r>
            <a:r>
              <a:rPr lang="nl-NL" sz="2000" dirty="0">
                <a:latin typeface="Arial" panose="020B0604020202020204" pitchFamily="34" charset="0"/>
                <a:ea typeface="Calibri" panose="020F0502020204030204" pitchFamily="34" charset="0"/>
                <a:cs typeface="Arial" panose="020B0604020202020204" pitchFamily="34" charset="0"/>
              </a:rPr>
              <a:t> basisvaardigheden</a:t>
            </a:r>
          </a:p>
          <a:p>
            <a:pPr algn="ctr"/>
            <a:endParaRPr lang="nl-NL" b="1" dirty="0">
              <a:latin typeface="Arial" panose="020B0604020202020204" pitchFamily="34" charset="0"/>
              <a:ea typeface="Calibri" panose="020F0502020204030204" pitchFamily="34" charset="0"/>
              <a:cs typeface="Arial" panose="020B0604020202020204" pitchFamily="34" charset="0"/>
            </a:endParaRPr>
          </a:p>
          <a:p>
            <a:pPr algn="ctr"/>
            <a:r>
              <a:rPr lang="nl-NL" sz="2000" dirty="0">
                <a:latin typeface="Arial" panose="020B0604020202020204" pitchFamily="34" charset="0"/>
                <a:ea typeface="Calibri" panose="020F0502020204030204" pitchFamily="34" charset="0"/>
                <a:cs typeface="Arial" panose="020B0604020202020204" pitchFamily="34" charset="0"/>
              </a:rPr>
              <a:t>Eventueel gevolgd door</a:t>
            </a:r>
            <a:r>
              <a:rPr lang="nl-NL" sz="2000" b="1" dirty="0">
                <a:latin typeface="Arial" panose="020B0604020202020204" pitchFamily="34" charset="0"/>
                <a:ea typeface="Calibri" panose="020F0502020204030204" pitchFamily="34" charset="0"/>
                <a:cs typeface="Arial" panose="020B0604020202020204" pitchFamily="34" charset="0"/>
              </a:rPr>
              <a:t> maat</a:t>
            </a:r>
            <a:r>
              <a:rPr lang="nl-NL" sz="2000" dirty="0">
                <a:latin typeface="Arial" panose="020B0604020202020204" pitchFamily="34" charset="0"/>
                <a:ea typeface="Calibri" panose="020F0502020204030204" pitchFamily="34" charset="0"/>
                <a:cs typeface="Arial" panose="020B0604020202020204" pitchFamily="34" charset="0"/>
              </a:rPr>
              <a:t>programma met </a:t>
            </a:r>
          </a:p>
          <a:p>
            <a:pPr algn="ctr"/>
            <a:r>
              <a:rPr lang="nl-NL" sz="2000" dirty="0">
                <a:latin typeface="Arial" panose="020B0604020202020204" pitchFamily="34" charset="0"/>
                <a:ea typeface="Calibri" panose="020F0502020204030204" pitchFamily="34" charset="0"/>
                <a:cs typeface="Arial" panose="020B0604020202020204" pitchFamily="34" charset="0"/>
              </a:rPr>
              <a:t>vervolg </a:t>
            </a:r>
            <a:r>
              <a:rPr lang="nl-NL" sz="2000" b="1" dirty="0">
                <a:latin typeface="Arial" panose="020B0604020202020204" pitchFamily="34" charset="0"/>
                <a:ea typeface="Calibri" panose="020F0502020204030204" pitchFamily="34" charset="0"/>
                <a:cs typeface="Arial" panose="020B0604020202020204" pitchFamily="34" charset="0"/>
              </a:rPr>
              <a:t>modules</a:t>
            </a:r>
          </a:p>
          <a:p>
            <a:pPr algn="ctr">
              <a:spcAft>
                <a:spcPts val="0"/>
              </a:spcAft>
            </a:pPr>
            <a:endParaRPr lang="nl-NL" dirty="0">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nl-NL" dirty="0">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nl-NL" dirty="0">
              <a:latin typeface="Arial" panose="020B0604020202020204" pitchFamily="34" charset="0"/>
              <a:ea typeface="Calibri" panose="020F0502020204030204" pitchFamily="34" charset="0"/>
              <a:cs typeface="Arial" panose="020B0604020202020204" pitchFamily="34" charset="0"/>
            </a:endParaRPr>
          </a:p>
        </p:txBody>
      </p:sp>
      <p:sp>
        <p:nvSpPr>
          <p:cNvPr id="6" name="Tekstvak 62">
            <a:hlinkClick r:id="rId2"/>
            <a:extLst>
              <a:ext uri="{FF2B5EF4-FFF2-40B4-BE49-F238E27FC236}">
                <a16:creationId xmlns:a16="http://schemas.microsoft.com/office/drawing/2014/main" id="{971BEFD9-3ED8-41DE-B70C-2E90BB4B6FCB}"/>
              </a:ext>
            </a:extLst>
          </p:cNvPr>
          <p:cNvSpPr txBox="1"/>
          <p:nvPr/>
        </p:nvSpPr>
        <p:spPr>
          <a:xfrm>
            <a:off x="6906429" y="3820922"/>
            <a:ext cx="1626854" cy="418046"/>
          </a:xfrm>
          <a:prstGeom prst="rect">
            <a:avLst/>
          </a:prstGeom>
          <a:solidFill>
            <a:srgbClr val="B4C7E7"/>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1200" dirty="0">
                <a:effectLst/>
                <a:latin typeface="Arial" panose="020B0604020202020204" pitchFamily="34" charset="0"/>
                <a:ea typeface="Calibri" panose="020F0502020204030204" pitchFamily="34" charset="0"/>
                <a:cs typeface="Arial" panose="020B0604020202020204" pitchFamily="34" charset="0"/>
              </a:rPr>
              <a:t> Niet-technische vaardigheden</a:t>
            </a:r>
            <a:endParaRPr lang="nl-NL"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kstvak 74">
            <a:hlinkClick r:id="rId3"/>
            <a:extLst>
              <a:ext uri="{FF2B5EF4-FFF2-40B4-BE49-F238E27FC236}">
                <a16:creationId xmlns:a16="http://schemas.microsoft.com/office/drawing/2014/main" id="{F26B3D14-5A04-4539-9C24-7F177404940E}"/>
              </a:ext>
            </a:extLst>
          </p:cNvPr>
          <p:cNvSpPr txBox="1"/>
          <p:nvPr/>
        </p:nvSpPr>
        <p:spPr>
          <a:xfrm>
            <a:off x="1243584" y="1445739"/>
            <a:ext cx="3192614" cy="894598"/>
          </a:xfrm>
          <a:prstGeom prst="rect">
            <a:avLst/>
          </a:prstGeom>
          <a:solidFill>
            <a:schemeClr val="bg1">
              <a:lumMod val="85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2400" dirty="0">
                <a:latin typeface="Arial" panose="020B0604020202020204" pitchFamily="34" charset="0"/>
                <a:ea typeface="Calibri" panose="020F0502020204030204" pitchFamily="34" charset="0"/>
                <a:cs typeface="Arial" panose="020B0604020202020204" pitchFamily="34" charset="0"/>
              </a:rPr>
              <a:t>Basiscursus (P)BLS</a:t>
            </a:r>
            <a:endParaRPr lang="nl-NL"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Tekstvak 67">
            <a:hlinkClick r:id="rId4"/>
            <a:extLst>
              <a:ext uri="{FF2B5EF4-FFF2-40B4-BE49-F238E27FC236}">
                <a16:creationId xmlns:a16="http://schemas.microsoft.com/office/drawing/2014/main" id="{FFD42759-6137-475E-8712-F20A0C3C2B2F}"/>
              </a:ext>
            </a:extLst>
          </p:cNvPr>
          <p:cNvSpPr txBox="1"/>
          <p:nvPr/>
        </p:nvSpPr>
        <p:spPr>
          <a:xfrm>
            <a:off x="8046423" y="4421264"/>
            <a:ext cx="1626854" cy="593795"/>
          </a:xfrm>
          <a:prstGeom prst="rect">
            <a:avLst/>
          </a:prstGeom>
          <a:solidFill>
            <a:srgbClr val="B4C7E7"/>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1200" dirty="0">
                <a:effectLst/>
                <a:latin typeface="Arial" panose="020B0604020202020204" pitchFamily="34" charset="0"/>
                <a:ea typeface="Calibri" panose="020F0502020204030204" pitchFamily="34" charset="0"/>
                <a:cs typeface="Arial" panose="020B0604020202020204" pitchFamily="34" charset="0"/>
              </a:rPr>
              <a:t>Bijzondere scenario’s</a:t>
            </a:r>
            <a:endParaRPr lang="nl-NL"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kstvak 68">
            <a:hlinkClick r:id="rId5"/>
            <a:extLst>
              <a:ext uri="{FF2B5EF4-FFF2-40B4-BE49-F238E27FC236}">
                <a16:creationId xmlns:a16="http://schemas.microsoft.com/office/drawing/2014/main" id="{D55C0564-A0BA-4C27-932B-26BFC5C5565E}"/>
              </a:ext>
            </a:extLst>
          </p:cNvPr>
          <p:cNvSpPr txBox="1"/>
          <p:nvPr/>
        </p:nvSpPr>
        <p:spPr>
          <a:xfrm>
            <a:off x="4922054" y="3803525"/>
            <a:ext cx="1626853" cy="435443"/>
          </a:xfrm>
          <a:prstGeom prst="rect">
            <a:avLst/>
          </a:prstGeom>
          <a:solidFill>
            <a:srgbClr val="B4C7E7"/>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1200" dirty="0">
                <a:effectLst/>
                <a:latin typeface="Arial" panose="020B0604020202020204" pitchFamily="34" charset="0"/>
                <a:ea typeface="Calibri" panose="020F0502020204030204" pitchFamily="34" charset="0"/>
                <a:cs typeface="Arial" panose="020B0604020202020204" pitchFamily="34" charset="0"/>
              </a:rPr>
              <a:t>Verdieping first responders</a:t>
            </a:r>
            <a:endParaRPr lang="nl-NL"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Tekstvak 69">
            <a:hlinkClick r:id="rId6"/>
            <a:extLst>
              <a:ext uri="{FF2B5EF4-FFF2-40B4-BE49-F238E27FC236}">
                <a16:creationId xmlns:a16="http://schemas.microsoft.com/office/drawing/2014/main" id="{0FC7296B-49F5-4FAC-BE30-28D6E4BB6E96}"/>
              </a:ext>
            </a:extLst>
          </p:cNvPr>
          <p:cNvSpPr txBox="1"/>
          <p:nvPr/>
        </p:nvSpPr>
        <p:spPr>
          <a:xfrm>
            <a:off x="5913488" y="4421265"/>
            <a:ext cx="1626856" cy="593795"/>
          </a:xfrm>
          <a:prstGeom prst="rect">
            <a:avLst/>
          </a:prstGeom>
          <a:solidFill>
            <a:srgbClr val="B4C7E7"/>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1200" dirty="0">
                <a:effectLst/>
                <a:latin typeface="Arial" panose="020B0604020202020204" pitchFamily="34" charset="0"/>
                <a:ea typeface="Calibri" panose="020F0502020204030204" pitchFamily="34" charset="0"/>
                <a:cs typeface="Arial" panose="020B0604020202020204" pitchFamily="34" charset="0"/>
              </a:rPr>
              <a:t>Beademingsmasker aanleren</a:t>
            </a:r>
            <a:endParaRPr lang="nl-NL"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Tekstvak 53">
            <a:extLst>
              <a:ext uri="{FF2B5EF4-FFF2-40B4-BE49-F238E27FC236}">
                <a16:creationId xmlns:a16="http://schemas.microsoft.com/office/drawing/2014/main" id="{FD0948F2-F68F-4970-A67E-7BBAA2FB8555}"/>
              </a:ext>
            </a:extLst>
          </p:cNvPr>
          <p:cNvSpPr txBox="1"/>
          <p:nvPr/>
        </p:nvSpPr>
        <p:spPr>
          <a:xfrm>
            <a:off x="4625297" y="1445738"/>
            <a:ext cx="6261014" cy="894599"/>
          </a:xfrm>
          <a:prstGeom prst="rect">
            <a:avLst/>
          </a:prstGeom>
          <a:solidFill>
            <a:schemeClr val="bg1">
              <a:lumMod val="85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2400" dirty="0">
                <a:latin typeface="Arial" panose="020B0604020202020204" pitchFamily="34" charset="0"/>
                <a:ea typeface="Calibri" panose="020F0502020204030204" pitchFamily="34" charset="0"/>
                <a:cs typeface="Arial" panose="020B0604020202020204" pitchFamily="34" charset="0"/>
              </a:rPr>
              <a:t>Opfriscursus (P)BLS</a:t>
            </a:r>
            <a:endParaRPr lang="nl-NL" sz="1200" dirty="0">
              <a:latin typeface="Arial" panose="020B0604020202020204" pitchFamily="34" charset="0"/>
              <a:ea typeface="Calibri" panose="020F0502020204030204" pitchFamily="34" charset="0"/>
              <a:cs typeface="Arial" panose="020B0604020202020204" pitchFamily="34" charset="0"/>
            </a:endParaRPr>
          </a:p>
        </p:txBody>
      </p:sp>
      <p:sp>
        <p:nvSpPr>
          <p:cNvPr id="14" name="Tekstvak 74">
            <a:hlinkClick r:id="rId3"/>
            <a:extLst>
              <a:ext uri="{FF2B5EF4-FFF2-40B4-BE49-F238E27FC236}">
                <a16:creationId xmlns:a16="http://schemas.microsoft.com/office/drawing/2014/main" id="{DFC0CE86-62E2-41B4-AD78-8D1C107704EF}"/>
              </a:ext>
            </a:extLst>
          </p:cNvPr>
          <p:cNvSpPr txBox="1"/>
          <p:nvPr/>
        </p:nvSpPr>
        <p:spPr>
          <a:xfrm>
            <a:off x="1243586" y="2346327"/>
            <a:ext cx="3192612" cy="2932683"/>
          </a:xfrm>
          <a:prstGeom prst="rect">
            <a:avLst/>
          </a:prstGeom>
          <a:solidFill>
            <a:srgbClr val="A9D18E"/>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endParaRPr lang="nl-NL" sz="2200" u="sng" dirty="0">
              <a:latin typeface="Arial" panose="020B0604020202020204" pitchFamily="34" charset="0"/>
              <a:ea typeface="Calibri" panose="020F0502020204030204" pitchFamily="34" charset="0"/>
              <a:cs typeface="Arial" panose="020B0604020202020204" pitchFamily="34" charset="0"/>
            </a:endParaRPr>
          </a:p>
          <a:p>
            <a:pPr algn="ctr">
              <a:spcAft>
                <a:spcPts val="0"/>
              </a:spcAft>
            </a:pPr>
            <a:r>
              <a:rPr lang="nl-NL" sz="2200" b="1" dirty="0">
                <a:latin typeface="Arial" panose="020B0604020202020204" pitchFamily="34" charset="0"/>
                <a:ea typeface="Calibri" panose="020F0502020204030204" pitchFamily="34" charset="0"/>
                <a:cs typeface="Arial" panose="020B0604020202020204" pitchFamily="34" charset="0"/>
              </a:rPr>
              <a:t>Vast</a:t>
            </a:r>
            <a:r>
              <a:rPr lang="nl-NL" sz="2200" dirty="0">
                <a:latin typeface="Arial" panose="020B0604020202020204" pitchFamily="34" charset="0"/>
                <a:ea typeface="Calibri" panose="020F0502020204030204" pitchFamily="34" charset="0"/>
                <a:cs typeface="Arial" panose="020B0604020202020204" pitchFamily="34" charset="0"/>
              </a:rPr>
              <a:t> programma </a:t>
            </a:r>
          </a:p>
          <a:p>
            <a:pPr algn="ctr">
              <a:spcAft>
                <a:spcPts val="0"/>
              </a:spcAft>
            </a:pPr>
            <a:endParaRPr lang="nl-NL" sz="2200" b="1" dirty="0">
              <a:latin typeface="Arial" panose="020B0604020202020204" pitchFamily="34" charset="0"/>
              <a:ea typeface="Calibri" panose="020F0502020204030204" pitchFamily="34" charset="0"/>
              <a:cs typeface="Arial" panose="020B0604020202020204" pitchFamily="34" charset="0"/>
            </a:endParaRPr>
          </a:p>
          <a:p>
            <a:pPr algn="ctr">
              <a:spcAft>
                <a:spcPts val="0"/>
              </a:spcAft>
            </a:pPr>
            <a:r>
              <a:rPr lang="nl-NL" sz="2200" b="1" dirty="0">
                <a:latin typeface="Arial" panose="020B0604020202020204" pitchFamily="34" charset="0"/>
                <a:ea typeface="Calibri" panose="020F0502020204030204" pitchFamily="34" charset="0"/>
                <a:cs typeface="Arial" panose="020B0604020202020204" pitchFamily="34" charset="0"/>
              </a:rPr>
              <a:t>basis</a:t>
            </a:r>
            <a:r>
              <a:rPr lang="nl-NL" sz="2200" dirty="0">
                <a:latin typeface="Arial" panose="020B0604020202020204" pitchFamily="34" charset="0"/>
                <a:ea typeface="Calibri" panose="020F0502020204030204" pitchFamily="34" charset="0"/>
                <a:cs typeface="Arial" panose="020B0604020202020204" pitchFamily="34" charset="0"/>
              </a:rPr>
              <a:t>vaardigheden </a:t>
            </a:r>
          </a:p>
          <a:p>
            <a:pPr algn="ctr">
              <a:spcAft>
                <a:spcPts val="0"/>
              </a:spcAft>
            </a:pPr>
            <a:endParaRPr lang="nl-NL" sz="2200" b="1" dirty="0">
              <a:latin typeface="Arial" panose="020B0604020202020204" pitchFamily="34" charset="0"/>
              <a:ea typeface="Calibri" panose="020F0502020204030204" pitchFamily="34" charset="0"/>
              <a:cs typeface="Arial" panose="020B0604020202020204" pitchFamily="34" charset="0"/>
            </a:endParaRPr>
          </a:p>
          <a:p>
            <a:pPr algn="ctr">
              <a:spcAft>
                <a:spcPts val="0"/>
              </a:spcAft>
            </a:pPr>
            <a:r>
              <a:rPr lang="nl-NL" sz="2200" b="1" dirty="0">
                <a:latin typeface="Arial" panose="020B0604020202020204" pitchFamily="34" charset="0"/>
                <a:ea typeface="Calibri" panose="020F0502020204030204" pitchFamily="34" charset="0"/>
                <a:cs typeface="Arial" panose="020B0604020202020204" pitchFamily="34" charset="0"/>
              </a:rPr>
              <a:t>gestructureerd</a:t>
            </a:r>
            <a:r>
              <a:rPr lang="nl-NL" sz="2200" dirty="0">
                <a:latin typeface="Arial" panose="020B0604020202020204" pitchFamily="34" charset="0"/>
                <a:ea typeface="Calibri" panose="020F0502020204030204" pitchFamily="34" charset="0"/>
                <a:cs typeface="Arial" panose="020B0604020202020204" pitchFamily="34" charset="0"/>
              </a:rPr>
              <a:t> aanleren</a:t>
            </a:r>
            <a:endParaRPr lang="nl-NL" sz="2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Tekstvak 68">
            <a:hlinkClick r:id="rId5"/>
            <a:extLst>
              <a:ext uri="{FF2B5EF4-FFF2-40B4-BE49-F238E27FC236}">
                <a16:creationId xmlns:a16="http://schemas.microsoft.com/office/drawing/2014/main" id="{5868B23E-06D3-44F3-8DAE-208B2B9D043E}"/>
              </a:ext>
            </a:extLst>
          </p:cNvPr>
          <p:cNvSpPr txBox="1"/>
          <p:nvPr/>
        </p:nvSpPr>
        <p:spPr>
          <a:xfrm>
            <a:off x="8902855" y="3820922"/>
            <a:ext cx="1626854" cy="435443"/>
          </a:xfrm>
          <a:prstGeom prst="rect">
            <a:avLst/>
          </a:prstGeom>
          <a:solidFill>
            <a:srgbClr val="B4C7E7"/>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1200" dirty="0">
                <a:latin typeface="Arial" panose="020B0604020202020204" pitchFamily="34" charset="0"/>
                <a:ea typeface="Calibri" panose="020F0502020204030204" pitchFamily="34" charset="0"/>
                <a:cs typeface="Arial" panose="020B0604020202020204" pitchFamily="34" charset="0"/>
              </a:rPr>
              <a:t>Oefenen aanvullende vaardigheden</a:t>
            </a:r>
            <a:endParaRPr lang="nl-NL"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19110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6"/>
          <p:cNvSpPr txBox="1"/>
          <p:nvPr/>
        </p:nvSpPr>
        <p:spPr>
          <a:xfrm>
            <a:off x="3048698" y="251561"/>
            <a:ext cx="6342190"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dirty="0">
                <a:solidFill>
                  <a:srgbClr val="084077"/>
                </a:solidFill>
                <a:latin typeface="Arial"/>
                <a:ea typeface="Arial"/>
                <a:cs typeface="Arial"/>
                <a:sym typeface="Arial"/>
              </a:rPr>
              <a:t>OPFRISSEN VAARDIGHEDEN PBLS</a:t>
            </a:r>
            <a:endParaRPr sz="2800" b="0" i="0" u="none" strike="noStrike" cap="none" dirty="0">
              <a:solidFill>
                <a:schemeClr val="dk1"/>
              </a:solidFill>
              <a:latin typeface="Calibri"/>
              <a:ea typeface="Calibri"/>
              <a:cs typeface="Calibri"/>
              <a:sym typeface="Calibri"/>
            </a:endParaRPr>
          </a:p>
        </p:txBody>
      </p:sp>
      <p:pic>
        <p:nvPicPr>
          <p:cNvPr id="3" name="Onlinemedia 2" title="Reanimatie kind met 2 hulpverleners en met een AED">
            <a:hlinkClick r:id="" action="ppaction://media"/>
            <a:extLst>
              <a:ext uri="{FF2B5EF4-FFF2-40B4-BE49-F238E27FC236}">
                <a16:creationId xmlns:a16="http://schemas.microsoft.com/office/drawing/2014/main" id="{18B8EC17-E1A8-1291-8E34-CBD2D1693316}"/>
              </a:ext>
            </a:extLst>
          </p:cNvPr>
          <p:cNvPicPr>
            <a:picLocks noRot="1" noChangeAspect="1"/>
          </p:cNvPicPr>
          <p:nvPr>
            <a:videoFile r:link="rId1"/>
          </p:nvPr>
        </p:nvPicPr>
        <p:blipFill>
          <a:blip r:embed="rId4"/>
          <a:stretch>
            <a:fillRect/>
          </a:stretch>
        </p:blipFill>
        <p:spPr>
          <a:xfrm>
            <a:off x="1302873" y="729000"/>
            <a:ext cx="9586253" cy="5400000"/>
          </a:xfrm>
          <a:prstGeom prst="rect">
            <a:avLst/>
          </a:prstGeom>
        </p:spPr>
      </p:pic>
    </p:spTree>
    <p:extLst>
      <p:ext uri="{BB962C8B-B14F-4D97-AF65-F5344CB8AC3E}">
        <p14:creationId xmlns:p14="http://schemas.microsoft.com/office/powerpoint/2010/main" val="352912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grpSp>
        <p:nvGrpSpPr>
          <p:cNvPr id="75" name="Google Shape;75;p7"/>
          <p:cNvGrpSpPr/>
          <p:nvPr/>
        </p:nvGrpSpPr>
        <p:grpSpPr>
          <a:xfrm>
            <a:off x="3890318" y="481961"/>
            <a:ext cx="4411364" cy="5374508"/>
            <a:chOff x="3890318" y="540400"/>
            <a:chExt cx="4411364" cy="5374508"/>
          </a:xfrm>
        </p:grpSpPr>
        <p:sp>
          <p:nvSpPr>
            <p:cNvPr id="76" name="Google Shape;76;p7"/>
            <p:cNvSpPr/>
            <p:nvPr/>
          </p:nvSpPr>
          <p:spPr>
            <a:xfrm>
              <a:off x="3890318" y="3711171"/>
              <a:ext cx="3493862" cy="792661"/>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2200" b="1" i="0" u="none" strike="noStrike" cap="none">
                  <a:solidFill>
                    <a:schemeClr val="lt1"/>
                  </a:solidFill>
                  <a:latin typeface="Arial"/>
                  <a:ea typeface="Arial"/>
                  <a:cs typeface="Arial"/>
                  <a:sym typeface="Arial"/>
                </a:rPr>
                <a:t>2 beademingen</a:t>
              </a:r>
              <a:endParaRPr sz="2200" b="1" i="0" u="none" strike="noStrike" cap="none">
                <a:solidFill>
                  <a:schemeClr val="lt1"/>
                </a:solidFill>
                <a:latin typeface="Arial"/>
                <a:ea typeface="Arial"/>
                <a:cs typeface="Arial"/>
                <a:sym typeface="Arial"/>
              </a:endParaRPr>
            </a:p>
          </p:txBody>
        </p:sp>
        <p:sp>
          <p:nvSpPr>
            <p:cNvPr id="77" name="Google Shape;77;p7"/>
            <p:cNvSpPr/>
            <p:nvPr/>
          </p:nvSpPr>
          <p:spPr>
            <a:xfrm>
              <a:off x="3890318" y="1069387"/>
              <a:ext cx="3493862" cy="470104"/>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a:solidFill>
                    <a:schemeClr val="lt1"/>
                  </a:solidFill>
                  <a:latin typeface="Arial"/>
                  <a:ea typeface="Arial"/>
                  <a:cs typeface="Arial"/>
                  <a:sym typeface="Arial"/>
                </a:rPr>
                <a:t>(laat) 112 bellen + AED</a:t>
              </a:r>
              <a:endParaRPr/>
            </a:p>
          </p:txBody>
        </p:sp>
        <p:sp>
          <p:nvSpPr>
            <p:cNvPr id="78" name="Google Shape;78;p7"/>
            <p:cNvSpPr/>
            <p:nvPr/>
          </p:nvSpPr>
          <p:spPr>
            <a:xfrm>
              <a:off x="3890318" y="1598350"/>
              <a:ext cx="3493862" cy="470104"/>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a:solidFill>
                    <a:schemeClr val="lt1"/>
                  </a:solidFill>
                  <a:latin typeface="Arial"/>
                  <a:ea typeface="Arial"/>
                  <a:cs typeface="Arial"/>
                  <a:sym typeface="Arial"/>
                </a:rPr>
                <a:t>Open luchtweg</a:t>
              </a:r>
              <a:endParaRPr sz="2200" b="1" i="0" u="none" strike="noStrike" cap="none">
                <a:solidFill>
                  <a:schemeClr val="lt1"/>
                </a:solidFill>
                <a:latin typeface="Arial"/>
                <a:ea typeface="Arial"/>
                <a:cs typeface="Arial"/>
                <a:sym typeface="Arial"/>
              </a:endParaRPr>
            </a:p>
          </p:txBody>
        </p:sp>
        <p:sp>
          <p:nvSpPr>
            <p:cNvPr id="79" name="Google Shape;79;p7"/>
            <p:cNvSpPr/>
            <p:nvPr/>
          </p:nvSpPr>
          <p:spPr>
            <a:xfrm>
              <a:off x="3890318" y="540424"/>
              <a:ext cx="3493862" cy="470104"/>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a:solidFill>
                    <a:schemeClr val="lt1"/>
                  </a:solidFill>
                  <a:latin typeface="Arial"/>
                  <a:ea typeface="Arial"/>
                  <a:cs typeface="Arial"/>
                  <a:sym typeface="Arial"/>
                </a:rPr>
                <a:t>Kind reageert niet</a:t>
              </a:r>
              <a:endParaRPr sz="2200" b="1" i="0" u="none" strike="noStrike" cap="none">
                <a:solidFill>
                  <a:schemeClr val="lt1"/>
                </a:solidFill>
                <a:latin typeface="Arial"/>
                <a:ea typeface="Arial"/>
                <a:cs typeface="Arial"/>
                <a:sym typeface="Arial"/>
              </a:endParaRPr>
            </a:p>
          </p:txBody>
        </p:sp>
        <p:sp>
          <p:nvSpPr>
            <p:cNvPr id="80" name="Google Shape;80;p7"/>
            <p:cNvSpPr/>
            <p:nvPr/>
          </p:nvSpPr>
          <p:spPr>
            <a:xfrm>
              <a:off x="3890318" y="2127313"/>
              <a:ext cx="3493862" cy="470104"/>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00" b="1" i="0" u="none" strike="noStrike" cap="none">
                  <a:solidFill>
                    <a:schemeClr val="lt1"/>
                  </a:solidFill>
                  <a:latin typeface="Arial"/>
                  <a:ea typeface="Arial"/>
                  <a:cs typeface="Arial"/>
                  <a:sym typeface="Arial"/>
                </a:rPr>
                <a:t>Ademhaling niet normaal</a:t>
              </a:r>
              <a:endParaRPr sz="2100" b="1" i="0" u="none" strike="noStrike" cap="none">
                <a:solidFill>
                  <a:schemeClr val="lt1"/>
                </a:solidFill>
                <a:latin typeface="Arial"/>
                <a:ea typeface="Arial"/>
                <a:cs typeface="Arial"/>
                <a:sym typeface="Arial"/>
              </a:endParaRPr>
            </a:p>
          </p:txBody>
        </p:sp>
        <p:sp>
          <p:nvSpPr>
            <p:cNvPr id="81" name="Google Shape;81;p7"/>
            <p:cNvSpPr/>
            <p:nvPr/>
          </p:nvSpPr>
          <p:spPr>
            <a:xfrm>
              <a:off x="3890318" y="4560265"/>
              <a:ext cx="3493862" cy="470104"/>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a:solidFill>
                    <a:schemeClr val="lt1"/>
                  </a:solidFill>
                  <a:latin typeface="Arial"/>
                  <a:ea typeface="Arial"/>
                  <a:cs typeface="Arial"/>
                  <a:sym typeface="Arial"/>
                </a:rPr>
                <a:t>Ga door 15:2</a:t>
              </a:r>
              <a:endParaRPr/>
            </a:p>
          </p:txBody>
        </p:sp>
        <p:sp>
          <p:nvSpPr>
            <p:cNvPr id="82" name="Google Shape;82;p7"/>
            <p:cNvSpPr/>
            <p:nvPr/>
          </p:nvSpPr>
          <p:spPr>
            <a:xfrm>
              <a:off x="3890318" y="5086802"/>
              <a:ext cx="3545452" cy="828106"/>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a:solidFill>
                    <a:schemeClr val="lt1"/>
                  </a:solidFill>
                  <a:latin typeface="Arial"/>
                  <a:ea typeface="Arial"/>
                  <a:cs typeface="Arial"/>
                  <a:sym typeface="Arial"/>
                </a:rPr>
                <a:t>Activeer AED, </a:t>
              </a:r>
              <a:endParaRPr/>
            </a:p>
            <a:p>
              <a:pPr marL="0" marR="0" lvl="0" indent="0" algn="ctr" rtl="0">
                <a:spcBef>
                  <a:spcPts val="0"/>
                </a:spcBef>
                <a:spcAft>
                  <a:spcPts val="0"/>
                </a:spcAft>
                <a:buNone/>
              </a:pPr>
              <a:r>
                <a:rPr lang="en-US" sz="2200" b="1" i="0" u="none" strike="noStrike" cap="none">
                  <a:solidFill>
                    <a:schemeClr val="lt1"/>
                  </a:solidFill>
                  <a:latin typeface="Arial"/>
                  <a:ea typeface="Arial"/>
                  <a:cs typeface="Arial"/>
                  <a:sym typeface="Arial"/>
                </a:rPr>
                <a:t>zodra deze er is</a:t>
              </a:r>
              <a:endParaRPr/>
            </a:p>
          </p:txBody>
        </p:sp>
        <p:sp>
          <p:nvSpPr>
            <p:cNvPr id="83" name="Google Shape;83;p7"/>
            <p:cNvSpPr/>
            <p:nvPr/>
          </p:nvSpPr>
          <p:spPr>
            <a:xfrm>
              <a:off x="7449659" y="540424"/>
              <a:ext cx="852023" cy="5374484"/>
            </a:xfrm>
            <a:prstGeom prst="downArrow">
              <a:avLst>
                <a:gd name="adj1" fmla="val 50000"/>
                <a:gd name="adj2" fmla="val 50000"/>
              </a:avLst>
            </a:prstGeom>
            <a:solidFill>
              <a:srgbClr val="E4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7"/>
            <p:cNvSpPr txBox="1"/>
            <p:nvPr/>
          </p:nvSpPr>
          <p:spPr>
            <a:xfrm rot="5400000">
              <a:off x="5294922" y="2908133"/>
              <a:ext cx="5161478" cy="42601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a:solidFill>
                    <a:schemeClr val="lt1"/>
                  </a:solidFill>
                  <a:latin typeface="Arial"/>
                  <a:ea typeface="Arial"/>
                  <a:cs typeface="Arial"/>
                  <a:sym typeface="Arial"/>
                </a:rPr>
                <a:t>Let op veiligheid</a:t>
              </a:r>
              <a:endParaRPr/>
            </a:p>
          </p:txBody>
        </p:sp>
        <p:sp>
          <p:nvSpPr>
            <p:cNvPr id="85" name="Google Shape;85;p7"/>
            <p:cNvSpPr/>
            <p:nvPr/>
          </p:nvSpPr>
          <p:spPr>
            <a:xfrm>
              <a:off x="3890318" y="2656276"/>
              <a:ext cx="3493862" cy="470104"/>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i="0" u="none" strike="noStrike" cap="none">
                  <a:solidFill>
                    <a:schemeClr val="lt1"/>
                  </a:solidFill>
                  <a:latin typeface="Arial"/>
                  <a:ea typeface="Arial"/>
                  <a:cs typeface="Arial"/>
                  <a:sym typeface="Arial"/>
                </a:rPr>
                <a:t>Geef 5 beademingen</a:t>
              </a:r>
              <a:endParaRPr sz="2200" b="1" i="0" u="none" strike="noStrike" cap="none">
                <a:solidFill>
                  <a:schemeClr val="lt1"/>
                </a:solidFill>
                <a:latin typeface="Arial"/>
                <a:ea typeface="Arial"/>
                <a:cs typeface="Arial"/>
                <a:sym typeface="Arial"/>
              </a:endParaRPr>
            </a:p>
          </p:txBody>
        </p:sp>
        <p:sp>
          <p:nvSpPr>
            <p:cNvPr id="86" name="Google Shape;86;p7"/>
            <p:cNvSpPr/>
            <p:nvPr/>
          </p:nvSpPr>
          <p:spPr>
            <a:xfrm>
              <a:off x="3890318" y="3184634"/>
              <a:ext cx="3493862" cy="470104"/>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00" b="1" i="0" u="none" strike="noStrike" cap="none">
                  <a:solidFill>
                    <a:schemeClr val="lt1"/>
                  </a:solidFill>
                  <a:latin typeface="Arial"/>
                  <a:ea typeface="Arial"/>
                  <a:cs typeface="Arial"/>
                  <a:sym typeface="Arial"/>
                </a:rPr>
                <a:t>Als het kind niet reageert</a:t>
              </a:r>
              <a:endParaRPr sz="2100" b="1"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781401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8"/>
          <p:cNvSpPr txBox="1"/>
          <p:nvPr/>
        </p:nvSpPr>
        <p:spPr>
          <a:xfrm>
            <a:off x="1219899" y="252000"/>
            <a:ext cx="609460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a:solidFill>
                  <a:srgbClr val="084077"/>
                </a:solidFill>
                <a:latin typeface="Arial"/>
                <a:ea typeface="Arial"/>
                <a:cs typeface="Arial"/>
                <a:sym typeface="Arial"/>
              </a:rPr>
              <a:t>LET OP VEILIGHEID</a:t>
            </a:r>
            <a:endParaRPr sz="2800" b="0" i="0" u="none" strike="noStrike" cap="none">
              <a:solidFill>
                <a:schemeClr val="dk1"/>
              </a:solidFill>
              <a:latin typeface="Calibri"/>
              <a:ea typeface="Calibri"/>
              <a:cs typeface="Calibri"/>
              <a:sym typeface="Calibri"/>
            </a:endParaRPr>
          </a:p>
        </p:txBody>
      </p:sp>
      <p:grpSp>
        <p:nvGrpSpPr>
          <p:cNvPr id="92" name="Google Shape;92;p8"/>
          <p:cNvGrpSpPr/>
          <p:nvPr/>
        </p:nvGrpSpPr>
        <p:grpSpPr>
          <a:xfrm>
            <a:off x="9162572" y="242000"/>
            <a:ext cx="2919410" cy="2866352"/>
            <a:chOff x="9162572" y="242000"/>
            <a:chExt cx="2919410" cy="2866352"/>
          </a:xfrm>
        </p:grpSpPr>
        <p:sp>
          <p:nvSpPr>
            <p:cNvPr id="93" name="Google Shape;93;p8"/>
            <p:cNvSpPr/>
            <p:nvPr/>
          </p:nvSpPr>
          <p:spPr>
            <a:xfrm>
              <a:off x="9162572" y="198839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i="0" u="none" strike="noStrike" cap="none">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1200" b="1" i="0" u="none" strike="noStrike" cap="none">
                  <a:solidFill>
                    <a:schemeClr val="lt1"/>
                  </a:solidFill>
                  <a:latin typeface="Arial"/>
                  <a:ea typeface="Arial"/>
                  <a:cs typeface="Arial"/>
                  <a:sym typeface="Arial"/>
                </a:rPr>
                <a:t>2 beademingen</a:t>
              </a:r>
              <a:endParaRPr sz="1200" b="1" i="0" u="none" strike="noStrike" cap="none">
                <a:solidFill>
                  <a:schemeClr val="lt1"/>
                </a:solidFill>
                <a:latin typeface="Arial"/>
                <a:ea typeface="Arial"/>
                <a:cs typeface="Arial"/>
                <a:sym typeface="Arial"/>
              </a:endParaRPr>
            </a:p>
          </p:txBody>
        </p:sp>
        <p:sp>
          <p:nvSpPr>
            <p:cNvPr id="94" name="Google Shape;94;p8"/>
            <p:cNvSpPr/>
            <p:nvPr/>
          </p:nvSpPr>
          <p:spPr>
            <a:xfrm>
              <a:off x="9162572" y="53415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i="0" u="none" strike="noStrike" cap="none">
                  <a:solidFill>
                    <a:schemeClr val="lt1"/>
                  </a:solidFill>
                  <a:latin typeface="Arial"/>
                  <a:ea typeface="Arial"/>
                  <a:cs typeface="Arial"/>
                  <a:sym typeface="Arial"/>
                </a:rPr>
                <a:t>(Laat) 112 bellen + AED</a:t>
              </a:r>
              <a:endParaRPr/>
            </a:p>
          </p:txBody>
        </p:sp>
        <p:sp>
          <p:nvSpPr>
            <p:cNvPr id="95" name="Google Shape;95;p8"/>
            <p:cNvSpPr/>
            <p:nvPr/>
          </p:nvSpPr>
          <p:spPr>
            <a:xfrm>
              <a:off x="9162572" y="82630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i="0" u="none" strike="noStrike" cap="none">
                  <a:solidFill>
                    <a:schemeClr val="lt1"/>
                  </a:solidFill>
                  <a:latin typeface="Arial"/>
                  <a:ea typeface="Arial"/>
                  <a:cs typeface="Arial"/>
                  <a:sym typeface="Arial"/>
                </a:rPr>
                <a:t>Open luchtweg</a:t>
              </a:r>
              <a:endParaRPr sz="1200" b="1" i="0" u="none" strike="noStrike" cap="none">
                <a:solidFill>
                  <a:schemeClr val="lt1"/>
                </a:solidFill>
                <a:latin typeface="Arial"/>
                <a:ea typeface="Arial"/>
                <a:cs typeface="Arial"/>
                <a:sym typeface="Arial"/>
              </a:endParaRPr>
            </a:p>
          </p:txBody>
        </p:sp>
        <p:sp>
          <p:nvSpPr>
            <p:cNvPr id="96" name="Google Shape;96;p8"/>
            <p:cNvSpPr/>
            <p:nvPr/>
          </p:nvSpPr>
          <p:spPr>
            <a:xfrm>
              <a:off x="9162572" y="24200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i="0" u="none" strike="noStrike" cap="none">
                  <a:solidFill>
                    <a:schemeClr val="lt1"/>
                  </a:solidFill>
                  <a:latin typeface="Arial"/>
                  <a:ea typeface="Arial"/>
                  <a:cs typeface="Arial"/>
                  <a:sym typeface="Arial"/>
                </a:rPr>
                <a:t>Kind reageert niet</a:t>
              </a:r>
              <a:endParaRPr sz="1200" b="1" i="0" u="none" strike="noStrike" cap="none">
                <a:solidFill>
                  <a:schemeClr val="lt1"/>
                </a:solidFill>
                <a:latin typeface="Arial"/>
                <a:ea typeface="Arial"/>
                <a:cs typeface="Arial"/>
                <a:sym typeface="Arial"/>
              </a:endParaRPr>
            </a:p>
          </p:txBody>
        </p:sp>
        <p:sp>
          <p:nvSpPr>
            <p:cNvPr id="97" name="Google Shape;97;p8"/>
            <p:cNvSpPr/>
            <p:nvPr/>
          </p:nvSpPr>
          <p:spPr>
            <a:xfrm>
              <a:off x="9162572" y="111845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Ademhaling niet normaal</a:t>
              </a:r>
              <a:endParaRPr sz="1100" b="1" i="0" u="none" strike="noStrike" cap="none">
                <a:solidFill>
                  <a:schemeClr val="lt1"/>
                </a:solidFill>
                <a:latin typeface="Arial"/>
                <a:ea typeface="Arial"/>
                <a:cs typeface="Arial"/>
                <a:sym typeface="Arial"/>
              </a:endParaRPr>
            </a:p>
          </p:txBody>
        </p:sp>
        <p:sp>
          <p:nvSpPr>
            <p:cNvPr id="98" name="Google Shape;98;p8"/>
            <p:cNvSpPr/>
            <p:nvPr/>
          </p:nvSpPr>
          <p:spPr>
            <a:xfrm>
              <a:off x="9162572" y="242237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i="0" u="none" strike="noStrike" cap="none">
                  <a:solidFill>
                    <a:schemeClr val="lt1"/>
                  </a:solidFill>
                  <a:latin typeface="Arial"/>
                  <a:ea typeface="Arial"/>
                  <a:cs typeface="Arial"/>
                  <a:sym typeface="Arial"/>
                </a:rPr>
                <a:t>Ga door 15:2</a:t>
              </a:r>
              <a:endParaRPr/>
            </a:p>
          </p:txBody>
        </p:sp>
        <p:sp>
          <p:nvSpPr>
            <p:cNvPr id="99" name="Google Shape;99;p8"/>
            <p:cNvSpPr/>
            <p:nvPr/>
          </p:nvSpPr>
          <p:spPr>
            <a:xfrm>
              <a:off x="9162572" y="271235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i="0" u="none" strike="noStrike" cap="none">
                  <a:solidFill>
                    <a:schemeClr val="lt1"/>
                  </a:solidFill>
                  <a:latin typeface="Arial"/>
                  <a:ea typeface="Arial"/>
                  <a:cs typeface="Arial"/>
                  <a:sym typeface="Arial"/>
                </a:rPr>
                <a:t>Activeer AED,</a:t>
              </a:r>
              <a:endParaRPr/>
            </a:p>
            <a:p>
              <a:pPr marL="0" marR="0" lvl="0" indent="0" algn="ctr" rtl="0">
                <a:spcBef>
                  <a:spcPts val="0"/>
                </a:spcBef>
                <a:spcAft>
                  <a:spcPts val="0"/>
                </a:spcAft>
                <a:buNone/>
              </a:pPr>
              <a:r>
                <a:rPr lang="en-US" sz="1200" b="1" i="0" u="none" strike="noStrike" cap="none">
                  <a:solidFill>
                    <a:schemeClr val="lt1"/>
                  </a:solidFill>
                  <a:latin typeface="Arial"/>
                  <a:ea typeface="Arial"/>
                  <a:cs typeface="Arial"/>
                  <a:sym typeface="Arial"/>
                </a:rPr>
                <a:t>zodra deze er is</a:t>
              </a:r>
              <a:endParaRPr/>
            </a:p>
          </p:txBody>
        </p:sp>
        <p:sp>
          <p:nvSpPr>
            <p:cNvPr id="100" name="Google Shape;100;p8"/>
            <p:cNvSpPr/>
            <p:nvPr/>
          </p:nvSpPr>
          <p:spPr>
            <a:xfrm>
              <a:off x="11385344" y="242002"/>
              <a:ext cx="696638" cy="2866350"/>
            </a:xfrm>
            <a:prstGeom prst="downArrow">
              <a:avLst>
                <a:gd name="adj1" fmla="val 50000"/>
                <a:gd name="adj2" fmla="val 50000"/>
              </a:avLst>
            </a:prstGeom>
            <a:solidFill>
              <a:srgbClr val="E4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8"/>
            <p:cNvSpPr txBox="1"/>
            <p:nvPr/>
          </p:nvSpPr>
          <p:spPr>
            <a:xfrm rot="5400000">
              <a:off x="10387549" y="1413936"/>
              <a:ext cx="2692191" cy="3483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i="0" u="none" strike="noStrike" cap="none">
                  <a:solidFill>
                    <a:schemeClr val="lt1"/>
                  </a:solidFill>
                  <a:latin typeface="Arial"/>
                  <a:ea typeface="Arial"/>
                  <a:cs typeface="Arial"/>
                  <a:sym typeface="Arial"/>
                </a:rPr>
                <a:t>Let op veiligheid</a:t>
              </a:r>
              <a:endParaRPr/>
            </a:p>
          </p:txBody>
        </p:sp>
        <p:sp>
          <p:nvSpPr>
            <p:cNvPr id="102" name="Google Shape;102;p8"/>
            <p:cNvSpPr/>
            <p:nvPr/>
          </p:nvSpPr>
          <p:spPr>
            <a:xfrm>
              <a:off x="9162572" y="140843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i="0" u="none" strike="noStrike" cap="none">
                  <a:solidFill>
                    <a:schemeClr val="lt1"/>
                  </a:solidFill>
                  <a:latin typeface="Arial"/>
                  <a:ea typeface="Arial"/>
                  <a:cs typeface="Arial"/>
                  <a:sym typeface="Arial"/>
                </a:rPr>
                <a:t>Geef 5 beademingen</a:t>
              </a:r>
              <a:endParaRPr sz="1200" b="1" i="0" u="none" strike="noStrike" cap="none">
                <a:solidFill>
                  <a:schemeClr val="lt1"/>
                </a:solidFill>
                <a:latin typeface="Arial"/>
                <a:ea typeface="Arial"/>
                <a:cs typeface="Arial"/>
                <a:sym typeface="Arial"/>
              </a:endParaRPr>
            </a:p>
          </p:txBody>
        </p:sp>
        <p:sp>
          <p:nvSpPr>
            <p:cNvPr id="103" name="Google Shape;103;p8"/>
            <p:cNvSpPr/>
            <p:nvPr/>
          </p:nvSpPr>
          <p:spPr>
            <a:xfrm>
              <a:off x="9162572" y="169841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i="0" u="none" strike="noStrike" cap="none">
                  <a:solidFill>
                    <a:schemeClr val="lt1"/>
                  </a:solidFill>
                  <a:latin typeface="Arial"/>
                  <a:ea typeface="Arial"/>
                  <a:cs typeface="Arial"/>
                  <a:sym typeface="Arial"/>
                </a:rPr>
                <a:t>Als het kind niet reageert</a:t>
              </a:r>
              <a:endParaRPr sz="1100" b="1" i="0" u="none" strike="noStrike" cap="none">
                <a:solidFill>
                  <a:schemeClr val="lt1"/>
                </a:solidFill>
                <a:latin typeface="Arial"/>
                <a:ea typeface="Arial"/>
                <a:cs typeface="Arial"/>
                <a:sym typeface="Arial"/>
              </a:endParaRPr>
            </a:p>
          </p:txBody>
        </p:sp>
      </p:grpSp>
      <p:pic>
        <p:nvPicPr>
          <p:cNvPr id="104" name="Google Shape;104;p8"/>
          <p:cNvPicPr preferRelativeResize="0"/>
          <p:nvPr/>
        </p:nvPicPr>
        <p:blipFill rotWithShape="1">
          <a:blip r:embed="rId3">
            <a:alphaModFix/>
          </a:blip>
          <a:srcRect/>
          <a:stretch/>
        </p:blipFill>
        <p:spPr>
          <a:xfrm>
            <a:off x="1134999" y="1002508"/>
            <a:ext cx="3342576" cy="4852983"/>
          </a:xfrm>
          <a:prstGeom prst="rect">
            <a:avLst/>
          </a:prstGeom>
          <a:noFill/>
          <a:ln>
            <a:noFill/>
          </a:ln>
        </p:spPr>
      </p:pic>
    </p:spTree>
    <p:extLst>
      <p:ext uri="{BB962C8B-B14F-4D97-AF65-F5344CB8AC3E}">
        <p14:creationId xmlns:p14="http://schemas.microsoft.com/office/powerpoint/2010/main" val="3100717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9"/>
          <p:cNvSpPr txBox="1"/>
          <p:nvPr/>
        </p:nvSpPr>
        <p:spPr>
          <a:xfrm>
            <a:off x="1219899" y="252000"/>
            <a:ext cx="609460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84077"/>
                </a:solidFill>
                <a:latin typeface="Arial"/>
                <a:ea typeface="Arial"/>
                <a:cs typeface="Arial"/>
                <a:sym typeface="Arial"/>
              </a:rPr>
              <a:t>CONTROLEER BEWUSTZIJN</a:t>
            </a:r>
            <a:endParaRPr sz="2800">
              <a:solidFill>
                <a:schemeClr val="dk1"/>
              </a:solidFill>
              <a:latin typeface="Calibri"/>
              <a:ea typeface="Calibri"/>
              <a:cs typeface="Calibri"/>
              <a:sym typeface="Calibri"/>
            </a:endParaRPr>
          </a:p>
        </p:txBody>
      </p:sp>
      <p:sp>
        <p:nvSpPr>
          <p:cNvPr id="111" name="Google Shape;111;p9"/>
          <p:cNvSpPr txBox="1"/>
          <p:nvPr/>
        </p:nvSpPr>
        <p:spPr>
          <a:xfrm>
            <a:off x="6096000" y="3276855"/>
            <a:ext cx="5495102" cy="2971834"/>
          </a:xfrm>
          <a:prstGeom prst="rect">
            <a:avLst/>
          </a:prstGeom>
          <a:noFill/>
          <a:ln>
            <a:noFill/>
          </a:ln>
        </p:spPr>
        <p:txBody>
          <a:bodyPr spcFirstLastPara="1" wrap="square" lIns="91425" tIns="45700" rIns="91425" bIns="45700" anchor="ctr" anchorCtr="0">
            <a:noAutofit/>
          </a:bodyPr>
          <a:lstStyle/>
          <a:p>
            <a:pPr marL="342900" marR="0" lvl="0" indent="-342900" algn="l" rtl="0">
              <a:spcBef>
                <a:spcPts val="0"/>
              </a:spcBef>
              <a:spcAft>
                <a:spcPts val="0"/>
              </a:spcAft>
              <a:buClr>
                <a:schemeClr val="dk1"/>
              </a:buClr>
              <a:buSzPts val="2300"/>
              <a:buFont typeface="Arial"/>
              <a:buChar char="•"/>
            </a:pPr>
            <a:r>
              <a:rPr lang="en-US" sz="2300" dirty="0" err="1">
                <a:solidFill>
                  <a:schemeClr val="dk1"/>
                </a:solidFill>
                <a:latin typeface="Arial"/>
                <a:ea typeface="Arial"/>
                <a:cs typeface="Arial"/>
                <a:sym typeface="Arial"/>
              </a:rPr>
              <a:t>Schud</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voorzichtig</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aan</a:t>
            </a:r>
            <a:r>
              <a:rPr lang="en-US" sz="2300" dirty="0">
                <a:solidFill>
                  <a:schemeClr val="dk1"/>
                </a:solidFill>
                <a:latin typeface="Arial"/>
                <a:ea typeface="Arial"/>
                <a:cs typeface="Arial"/>
                <a:sym typeface="Arial"/>
              </a:rPr>
              <a:t> de </a:t>
            </a:r>
            <a:r>
              <a:rPr lang="en-US" sz="2300" dirty="0" err="1">
                <a:solidFill>
                  <a:schemeClr val="dk1"/>
                </a:solidFill>
                <a:latin typeface="Arial"/>
                <a:ea typeface="Arial"/>
                <a:cs typeface="Arial"/>
                <a:sym typeface="Arial"/>
              </a:rPr>
              <a:t>schouders</a:t>
            </a:r>
            <a:endParaRPr sz="2300" dirty="0">
              <a:solidFill>
                <a:schemeClr val="dk1"/>
              </a:solidFill>
              <a:latin typeface="Arial"/>
              <a:ea typeface="Arial"/>
              <a:cs typeface="Arial"/>
              <a:sym typeface="Arial"/>
            </a:endParaRPr>
          </a:p>
          <a:p>
            <a:pPr marL="342900" marR="0" lvl="0" indent="-342900" algn="l" rtl="0">
              <a:spcBef>
                <a:spcPts val="1200"/>
              </a:spcBef>
              <a:spcAft>
                <a:spcPts val="0"/>
              </a:spcAft>
              <a:buClr>
                <a:schemeClr val="dk1"/>
              </a:buClr>
              <a:buSzPts val="2300"/>
              <a:buFont typeface="Arial"/>
              <a:buChar char="•"/>
            </a:pPr>
            <a:r>
              <a:rPr lang="en-US" sz="2300" dirty="0" err="1">
                <a:solidFill>
                  <a:schemeClr val="dk1"/>
                </a:solidFill>
                <a:latin typeface="Arial"/>
                <a:ea typeface="Arial"/>
                <a:cs typeface="Arial"/>
                <a:sym typeface="Arial"/>
              </a:rPr>
              <a:t>Vraag</a:t>
            </a:r>
            <a:r>
              <a:rPr lang="en-US" sz="2300" dirty="0">
                <a:solidFill>
                  <a:schemeClr val="dk1"/>
                </a:solidFill>
                <a:latin typeface="Arial"/>
                <a:ea typeface="Arial"/>
                <a:cs typeface="Arial"/>
                <a:sym typeface="Arial"/>
              </a:rPr>
              <a:t>: “Gaat het?”</a:t>
            </a:r>
            <a:endParaRPr dirty="0"/>
          </a:p>
          <a:p>
            <a:pPr marL="342900" marR="0" lvl="0" indent="-342900" algn="l" rtl="0">
              <a:spcBef>
                <a:spcPts val="1200"/>
              </a:spcBef>
              <a:spcAft>
                <a:spcPts val="0"/>
              </a:spcAft>
              <a:buClr>
                <a:schemeClr val="dk1"/>
              </a:buClr>
              <a:buSzPts val="2300"/>
              <a:buFont typeface="Arial"/>
              <a:buChar char="•"/>
            </a:pPr>
            <a:r>
              <a:rPr lang="en-US" sz="2300" dirty="0" err="1">
                <a:solidFill>
                  <a:schemeClr val="dk1"/>
                </a:solidFill>
                <a:latin typeface="Arial"/>
                <a:ea typeface="Arial"/>
                <a:cs typeface="Arial"/>
                <a:sym typeface="Arial"/>
              </a:rPr>
              <a:t>Indien</a:t>
            </a:r>
            <a:r>
              <a:rPr lang="en-US" sz="2300" dirty="0">
                <a:solidFill>
                  <a:schemeClr val="dk1"/>
                </a:solidFill>
                <a:latin typeface="Arial"/>
                <a:ea typeface="Arial"/>
                <a:cs typeface="Arial"/>
                <a:sym typeface="Arial"/>
              </a:rPr>
              <a:t> het kind </a:t>
            </a:r>
            <a:r>
              <a:rPr lang="en-US" sz="2300" dirty="0" err="1">
                <a:solidFill>
                  <a:schemeClr val="dk1"/>
                </a:solidFill>
                <a:latin typeface="Arial"/>
                <a:ea typeface="Arial"/>
                <a:cs typeface="Arial"/>
                <a:sym typeface="Arial"/>
              </a:rPr>
              <a:t>reageert</a:t>
            </a:r>
            <a:r>
              <a:rPr lang="en-US" sz="2300" dirty="0">
                <a:solidFill>
                  <a:schemeClr val="dk1"/>
                </a:solidFill>
                <a:latin typeface="Arial"/>
                <a:ea typeface="Arial"/>
                <a:cs typeface="Arial"/>
                <a:sym typeface="Arial"/>
              </a:rPr>
              <a:t>:</a:t>
            </a:r>
            <a:endParaRPr dirty="0"/>
          </a:p>
          <a:p>
            <a:pPr marL="800100" marR="0" lvl="1" indent="-342900" algn="l" rtl="0">
              <a:spcBef>
                <a:spcPts val="600"/>
              </a:spcBef>
              <a:spcAft>
                <a:spcPts val="0"/>
              </a:spcAft>
              <a:buClr>
                <a:schemeClr val="dk1"/>
              </a:buClr>
              <a:buSzPts val="2300"/>
              <a:buFont typeface="Arial"/>
              <a:buChar char="-"/>
            </a:pPr>
            <a:r>
              <a:rPr lang="en-US" sz="2300" b="0" i="1" u="none" strike="noStrike" cap="none" dirty="0">
                <a:solidFill>
                  <a:schemeClr val="dk1"/>
                </a:solidFill>
                <a:latin typeface="Arial"/>
                <a:ea typeface="Arial"/>
                <a:cs typeface="Arial"/>
                <a:sym typeface="Arial"/>
              </a:rPr>
              <a:t>Handel </a:t>
            </a:r>
            <a:r>
              <a:rPr lang="en-US" sz="2300" b="0" i="1" u="none" strike="noStrike" cap="none" dirty="0" err="1">
                <a:solidFill>
                  <a:schemeClr val="dk1"/>
                </a:solidFill>
                <a:latin typeface="Arial"/>
                <a:ea typeface="Arial"/>
                <a:cs typeface="Arial"/>
                <a:sym typeface="Arial"/>
              </a:rPr>
              <a:t>naar</a:t>
            </a:r>
            <a:r>
              <a:rPr lang="en-US" sz="2300" b="0" i="1" u="none" strike="noStrike" cap="none" dirty="0">
                <a:solidFill>
                  <a:schemeClr val="dk1"/>
                </a:solidFill>
                <a:latin typeface="Arial"/>
                <a:ea typeface="Arial"/>
                <a:cs typeface="Arial"/>
                <a:sym typeface="Arial"/>
              </a:rPr>
              <a:t> </a:t>
            </a:r>
            <a:r>
              <a:rPr lang="en-US" sz="2300" b="0" i="1" u="none" strike="noStrike" cap="none" dirty="0" err="1">
                <a:solidFill>
                  <a:schemeClr val="dk1"/>
                </a:solidFill>
                <a:latin typeface="Arial"/>
                <a:ea typeface="Arial"/>
                <a:cs typeface="Arial"/>
                <a:sym typeface="Arial"/>
              </a:rPr>
              <a:t>bevindingen</a:t>
            </a:r>
            <a:endParaRPr sz="2300" b="0" i="1" u="none" strike="noStrike" cap="none" dirty="0">
              <a:solidFill>
                <a:schemeClr val="dk1"/>
              </a:solidFill>
              <a:latin typeface="Arial"/>
              <a:ea typeface="Arial"/>
              <a:cs typeface="Arial"/>
              <a:sym typeface="Arial"/>
            </a:endParaRPr>
          </a:p>
          <a:p>
            <a:pPr marL="342900" marR="0" lvl="0" indent="-342900" algn="l" rtl="0">
              <a:spcBef>
                <a:spcPts val="1200"/>
              </a:spcBef>
              <a:spcAft>
                <a:spcPts val="0"/>
              </a:spcAft>
              <a:buClr>
                <a:schemeClr val="dk1"/>
              </a:buClr>
              <a:buSzPts val="2300"/>
              <a:buFont typeface="Arial"/>
              <a:buChar char="•"/>
            </a:pPr>
            <a:r>
              <a:rPr lang="en-US" sz="2300" dirty="0" err="1">
                <a:solidFill>
                  <a:schemeClr val="dk1"/>
                </a:solidFill>
                <a:latin typeface="Arial"/>
                <a:ea typeface="Arial"/>
                <a:cs typeface="Arial"/>
                <a:sym typeface="Arial"/>
              </a:rPr>
              <a:t>Indien</a:t>
            </a:r>
            <a:r>
              <a:rPr lang="en-US" sz="2300" dirty="0">
                <a:solidFill>
                  <a:schemeClr val="dk1"/>
                </a:solidFill>
                <a:latin typeface="Arial"/>
                <a:ea typeface="Arial"/>
                <a:cs typeface="Arial"/>
                <a:sym typeface="Arial"/>
              </a:rPr>
              <a:t> het kind </a:t>
            </a:r>
            <a:r>
              <a:rPr lang="en-US" sz="2300" b="1" dirty="0" err="1">
                <a:solidFill>
                  <a:schemeClr val="dk1"/>
                </a:solidFill>
                <a:latin typeface="Arial"/>
                <a:ea typeface="Arial"/>
                <a:cs typeface="Arial"/>
                <a:sym typeface="Arial"/>
              </a:rPr>
              <a:t>niet</a:t>
            </a:r>
            <a:r>
              <a:rPr lang="en-US" sz="2300" b="1"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reageert</a:t>
            </a:r>
            <a:r>
              <a:rPr lang="en-US" sz="2300" dirty="0">
                <a:solidFill>
                  <a:schemeClr val="dk1"/>
                </a:solidFill>
                <a:latin typeface="Arial"/>
                <a:ea typeface="Arial"/>
                <a:cs typeface="Arial"/>
                <a:sym typeface="Arial"/>
              </a:rPr>
              <a:t>:</a:t>
            </a:r>
            <a:endParaRPr dirty="0"/>
          </a:p>
          <a:p>
            <a:pPr marL="800100" marR="0" lvl="1" indent="-342900" algn="l" rtl="0">
              <a:spcBef>
                <a:spcPts val="600"/>
              </a:spcBef>
              <a:spcAft>
                <a:spcPts val="0"/>
              </a:spcAft>
              <a:buClr>
                <a:schemeClr val="dk1"/>
              </a:buClr>
              <a:buSzPts val="2300"/>
              <a:buFont typeface="Arial"/>
              <a:buChar char="-"/>
            </a:pPr>
            <a:r>
              <a:rPr lang="en-US" sz="2300" b="0" i="1" u="none" strike="noStrike" cap="none" dirty="0" err="1">
                <a:solidFill>
                  <a:schemeClr val="dk1"/>
                </a:solidFill>
                <a:latin typeface="Arial"/>
                <a:ea typeface="Arial"/>
                <a:cs typeface="Arial"/>
                <a:sym typeface="Arial"/>
              </a:rPr>
              <a:t>Alarmeren</a:t>
            </a:r>
            <a:endParaRPr sz="2300" b="0" i="1" u="none" strike="noStrike" cap="none" dirty="0">
              <a:solidFill>
                <a:schemeClr val="dk1"/>
              </a:solidFill>
              <a:latin typeface="Arial"/>
              <a:ea typeface="Arial"/>
              <a:cs typeface="Arial"/>
              <a:sym typeface="Arial"/>
            </a:endParaRPr>
          </a:p>
        </p:txBody>
      </p:sp>
      <p:grpSp>
        <p:nvGrpSpPr>
          <p:cNvPr id="112" name="Google Shape;112;p9"/>
          <p:cNvGrpSpPr/>
          <p:nvPr/>
        </p:nvGrpSpPr>
        <p:grpSpPr>
          <a:xfrm>
            <a:off x="9162572" y="242000"/>
            <a:ext cx="2919410" cy="2866352"/>
            <a:chOff x="9162572" y="242000"/>
            <a:chExt cx="2919410" cy="2866352"/>
          </a:xfrm>
        </p:grpSpPr>
        <p:sp>
          <p:nvSpPr>
            <p:cNvPr id="113" name="Google Shape;113;p9"/>
            <p:cNvSpPr/>
            <p:nvPr/>
          </p:nvSpPr>
          <p:spPr>
            <a:xfrm>
              <a:off x="9162572" y="198839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2 beademingen</a:t>
              </a:r>
              <a:endParaRPr sz="1200" b="1">
                <a:solidFill>
                  <a:schemeClr val="lt1"/>
                </a:solidFill>
                <a:latin typeface="Arial"/>
                <a:ea typeface="Arial"/>
                <a:cs typeface="Arial"/>
                <a:sym typeface="Arial"/>
              </a:endParaRPr>
            </a:p>
          </p:txBody>
        </p:sp>
        <p:sp>
          <p:nvSpPr>
            <p:cNvPr id="114" name="Google Shape;114;p9"/>
            <p:cNvSpPr/>
            <p:nvPr/>
          </p:nvSpPr>
          <p:spPr>
            <a:xfrm>
              <a:off x="9162572" y="53415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(Laat) 112 bellen + AED</a:t>
              </a:r>
              <a:endParaRPr/>
            </a:p>
          </p:txBody>
        </p:sp>
        <p:sp>
          <p:nvSpPr>
            <p:cNvPr id="115" name="Google Shape;115;p9"/>
            <p:cNvSpPr/>
            <p:nvPr/>
          </p:nvSpPr>
          <p:spPr>
            <a:xfrm>
              <a:off x="9162572" y="82630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Open luchtweg</a:t>
              </a:r>
              <a:endParaRPr sz="1200" b="1">
                <a:solidFill>
                  <a:schemeClr val="lt1"/>
                </a:solidFill>
                <a:latin typeface="Arial"/>
                <a:ea typeface="Arial"/>
                <a:cs typeface="Arial"/>
                <a:sym typeface="Arial"/>
              </a:endParaRPr>
            </a:p>
          </p:txBody>
        </p:sp>
        <p:sp>
          <p:nvSpPr>
            <p:cNvPr id="116" name="Google Shape;116;p9"/>
            <p:cNvSpPr/>
            <p:nvPr/>
          </p:nvSpPr>
          <p:spPr>
            <a:xfrm>
              <a:off x="9162572" y="242002"/>
              <a:ext cx="2160000" cy="252000"/>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Kind reageert niet</a:t>
              </a:r>
              <a:endParaRPr sz="1200" b="1">
                <a:solidFill>
                  <a:schemeClr val="lt1"/>
                </a:solidFill>
                <a:latin typeface="Arial"/>
                <a:ea typeface="Arial"/>
                <a:cs typeface="Arial"/>
                <a:sym typeface="Arial"/>
              </a:endParaRPr>
            </a:p>
          </p:txBody>
        </p:sp>
        <p:sp>
          <p:nvSpPr>
            <p:cNvPr id="117" name="Google Shape;117;p9"/>
            <p:cNvSpPr/>
            <p:nvPr/>
          </p:nvSpPr>
          <p:spPr>
            <a:xfrm>
              <a:off x="9162572" y="111845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Ademhaling niet normaal</a:t>
              </a:r>
              <a:endParaRPr sz="1100" b="1">
                <a:solidFill>
                  <a:schemeClr val="lt1"/>
                </a:solidFill>
                <a:latin typeface="Arial"/>
                <a:ea typeface="Arial"/>
                <a:cs typeface="Arial"/>
                <a:sym typeface="Arial"/>
              </a:endParaRPr>
            </a:p>
          </p:txBody>
        </p:sp>
        <p:sp>
          <p:nvSpPr>
            <p:cNvPr id="118" name="Google Shape;118;p9"/>
            <p:cNvSpPr/>
            <p:nvPr/>
          </p:nvSpPr>
          <p:spPr>
            <a:xfrm>
              <a:off x="9162572" y="242237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Ga door 15:2</a:t>
              </a:r>
              <a:endParaRPr/>
            </a:p>
          </p:txBody>
        </p:sp>
        <p:sp>
          <p:nvSpPr>
            <p:cNvPr id="119" name="Google Shape;119;p9"/>
            <p:cNvSpPr/>
            <p:nvPr/>
          </p:nvSpPr>
          <p:spPr>
            <a:xfrm>
              <a:off x="9162572" y="271235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Activeer AED,</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zodra deze er is</a:t>
              </a:r>
              <a:endParaRPr/>
            </a:p>
          </p:txBody>
        </p:sp>
        <p:sp>
          <p:nvSpPr>
            <p:cNvPr id="120" name="Google Shape;120;p9"/>
            <p:cNvSpPr/>
            <p:nvPr/>
          </p:nvSpPr>
          <p:spPr>
            <a:xfrm>
              <a:off x="11385344" y="242002"/>
              <a:ext cx="696638" cy="2866350"/>
            </a:xfrm>
            <a:prstGeom prst="downArrow">
              <a:avLst>
                <a:gd name="adj1" fmla="val 50000"/>
                <a:gd name="adj2" fmla="val 50000"/>
              </a:avLst>
            </a:prstGeom>
            <a:solidFill>
              <a:srgbClr val="E4003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9"/>
            <p:cNvSpPr txBox="1"/>
            <p:nvPr/>
          </p:nvSpPr>
          <p:spPr>
            <a:xfrm rot="5400000">
              <a:off x="10387549" y="1413936"/>
              <a:ext cx="2692191" cy="3483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Let op veiligheid</a:t>
              </a:r>
              <a:endParaRPr/>
            </a:p>
          </p:txBody>
        </p:sp>
        <p:sp>
          <p:nvSpPr>
            <p:cNvPr id="122" name="Google Shape;122;p9"/>
            <p:cNvSpPr/>
            <p:nvPr/>
          </p:nvSpPr>
          <p:spPr>
            <a:xfrm>
              <a:off x="9162572" y="140843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Geef 5 beademingen</a:t>
              </a:r>
              <a:endParaRPr sz="1200" b="1">
                <a:solidFill>
                  <a:schemeClr val="lt1"/>
                </a:solidFill>
                <a:latin typeface="Arial"/>
                <a:ea typeface="Arial"/>
                <a:cs typeface="Arial"/>
                <a:sym typeface="Arial"/>
              </a:endParaRPr>
            </a:p>
          </p:txBody>
        </p:sp>
        <p:sp>
          <p:nvSpPr>
            <p:cNvPr id="123" name="Google Shape;123;p9"/>
            <p:cNvSpPr/>
            <p:nvPr/>
          </p:nvSpPr>
          <p:spPr>
            <a:xfrm>
              <a:off x="9162572" y="169841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Als het kind niet reageert</a:t>
              </a:r>
              <a:endParaRPr sz="1100" b="1">
                <a:solidFill>
                  <a:schemeClr val="lt1"/>
                </a:solidFill>
                <a:latin typeface="Arial"/>
                <a:ea typeface="Arial"/>
                <a:cs typeface="Arial"/>
                <a:sym typeface="Arial"/>
              </a:endParaRPr>
            </a:p>
          </p:txBody>
        </p:sp>
      </p:grpSp>
      <p:pic>
        <p:nvPicPr>
          <p:cNvPr id="124" name="Google Shape;124;p9"/>
          <p:cNvPicPr preferRelativeResize="0"/>
          <p:nvPr/>
        </p:nvPicPr>
        <p:blipFill rotWithShape="1">
          <a:blip r:embed="rId3">
            <a:alphaModFix/>
          </a:blip>
          <a:srcRect l="12634" t="4937" r="10165" b="5172"/>
          <a:stretch/>
        </p:blipFill>
        <p:spPr>
          <a:xfrm>
            <a:off x="762000" y="1624904"/>
            <a:ext cx="4648200" cy="3608192"/>
          </a:xfrm>
          <a:prstGeom prst="rect">
            <a:avLst/>
          </a:prstGeom>
          <a:noFill/>
          <a:ln>
            <a:noFill/>
          </a:ln>
        </p:spPr>
      </p:pic>
    </p:spTree>
    <p:extLst>
      <p:ext uri="{BB962C8B-B14F-4D97-AF65-F5344CB8AC3E}">
        <p14:creationId xmlns:p14="http://schemas.microsoft.com/office/powerpoint/2010/main" val="490659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0"/>
          <p:cNvSpPr txBox="1"/>
          <p:nvPr/>
        </p:nvSpPr>
        <p:spPr>
          <a:xfrm>
            <a:off x="1219899" y="252000"/>
            <a:ext cx="609460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84077"/>
                </a:solidFill>
                <a:latin typeface="Arial"/>
                <a:ea typeface="Arial"/>
                <a:cs typeface="Arial"/>
                <a:sym typeface="Arial"/>
              </a:rPr>
              <a:t>(LAAT) 112 BELLEN + AED</a:t>
            </a:r>
            <a:endParaRPr sz="2800">
              <a:solidFill>
                <a:schemeClr val="dk1"/>
              </a:solidFill>
              <a:latin typeface="Calibri"/>
              <a:ea typeface="Calibri"/>
              <a:cs typeface="Calibri"/>
              <a:sym typeface="Calibri"/>
            </a:endParaRPr>
          </a:p>
        </p:txBody>
      </p:sp>
      <p:sp>
        <p:nvSpPr>
          <p:cNvPr id="130" name="Google Shape;130;p10"/>
          <p:cNvSpPr txBox="1"/>
          <p:nvPr/>
        </p:nvSpPr>
        <p:spPr>
          <a:xfrm>
            <a:off x="6096000" y="3204311"/>
            <a:ext cx="4962525" cy="2971834"/>
          </a:xfrm>
          <a:prstGeom prst="rect">
            <a:avLst/>
          </a:prstGeom>
          <a:noFill/>
          <a:ln>
            <a:noFill/>
          </a:ln>
        </p:spPr>
        <p:txBody>
          <a:bodyPr spcFirstLastPara="1" wrap="square" lIns="91425" tIns="45700" rIns="91425" bIns="45700" anchor="ctr" anchorCtr="0">
            <a:no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Leg de telefoon naast het kind (op de luidspreker functie)</a:t>
            </a:r>
            <a:endParaRPr/>
          </a:p>
          <a:p>
            <a:pPr marL="342900" marR="0" lvl="0" indent="-342900" algn="l" rtl="0">
              <a:spcBef>
                <a:spcPts val="1600"/>
              </a:spcBef>
              <a:spcAft>
                <a:spcPts val="0"/>
              </a:spcAft>
              <a:buClr>
                <a:schemeClr val="dk1"/>
              </a:buClr>
              <a:buSzPts val="2400"/>
              <a:buFont typeface="Arial"/>
              <a:buChar char="•"/>
            </a:pPr>
            <a:r>
              <a:rPr lang="en-US" sz="2400">
                <a:solidFill>
                  <a:schemeClr val="dk1"/>
                </a:solidFill>
                <a:latin typeface="Arial"/>
                <a:ea typeface="Arial"/>
                <a:cs typeface="Arial"/>
                <a:sym typeface="Arial"/>
              </a:rPr>
              <a:t>Volg de instructies van de centralist</a:t>
            </a:r>
            <a:endParaRPr/>
          </a:p>
        </p:txBody>
      </p:sp>
      <p:grpSp>
        <p:nvGrpSpPr>
          <p:cNvPr id="131" name="Google Shape;131;p10"/>
          <p:cNvGrpSpPr/>
          <p:nvPr/>
        </p:nvGrpSpPr>
        <p:grpSpPr>
          <a:xfrm>
            <a:off x="9162572" y="242000"/>
            <a:ext cx="2919410" cy="2866352"/>
            <a:chOff x="9162572" y="242000"/>
            <a:chExt cx="2919410" cy="2866352"/>
          </a:xfrm>
        </p:grpSpPr>
        <p:sp>
          <p:nvSpPr>
            <p:cNvPr id="132" name="Google Shape;132;p10"/>
            <p:cNvSpPr/>
            <p:nvPr/>
          </p:nvSpPr>
          <p:spPr>
            <a:xfrm>
              <a:off x="9162572" y="198839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2 beademingen</a:t>
              </a:r>
              <a:endParaRPr sz="1200" b="1">
                <a:solidFill>
                  <a:schemeClr val="lt1"/>
                </a:solidFill>
                <a:latin typeface="Arial"/>
                <a:ea typeface="Arial"/>
                <a:cs typeface="Arial"/>
                <a:sym typeface="Arial"/>
              </a:endParaRPr>
            </a:p>
          </p:txBody>
        </p:sp>
        <p:sp>
          <p:nvSpPr>
            <p:cNvPr id="133" name="Google Shape;133;p10"/>
            <p:cNvSpPr/>
            <p:nvPr/>
          </p:nvSpPr>
          <p:spPr>
            <a:xfrm>
              <a:off x="9162572" y="534152"/>
              <a:ext cx="2160000" cy="252000"/>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(Laat) 112 bellen + AED</a:t>
              </a:r>
              <a:endParaRPr/>
            </a:p>
          </p:txBody>
        </p:sp>
        <p:sp>
          <p:nvSpPr>
            <p:cNvPr id="134" name="Google Shape;134;p10"/>
            <p:cNvSpPr/>
            <p:nvPr/>
          </p:nvSpPr>
          <p:spPr>
            <a:xfrm>
              <a:off x="9162572" y="82630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Open luchtweg</a:t>
              </a:r>
              <a:endParaRPr sz="1200" b="1">
                <a:solidFill>
                  <a:schemeClr val="lt1"/>
                </a:solidFill>
                <a:latin typeface="Arial"/>
                <a:ea typeface="Arial"/>
                <a:cs typeface="Arial"/>
                <a:sym typeface="Arial"/>
              </a:endParaRPr>
            </a:p>
          </p:txBody>
        </p:sp>
        <p:sp>
          <p:nvSpPr>
            <p:cNvPr id="135" name="Google Shape;135;p10"/>
            <p:cNvSpPr/>
            <p:nvPr/>
          </p:nvSpPr>
          <p:spPr>
            <a:xfrm>
              <a:off x="9162572" y="242002"/>
              <a:ext cx="2160000" cy="252000"/>
            </a:xfrm>
            <a:prstGeom prst="roundRect">
              <a:avLst>
                <a:gd name="adj" fmla="val 16667"/>
              </a:avLst>
            </a:prstGeom>
            <a:solidFill>
              <a:srgbClr val="005D9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Kind reageert niet</a:t>
              </a:r>
              <a:endParaRPr sz="1200" b="1">
                <a:solidFill>
                  <a:schemeClr val="lt1"/>
                </a:solidFill>
                <a:latin typeface="Arial"/>
                <a:ea typeface="Arial"/>
                <a:cs typeface="Arial"/>
                <a:sym typeface="Arial"/>
              </a:endParaRPr>
            </a:p>
          </p:txBody>
        </p:sp>
        <p:sp>
          <p:nvSpPr>
            <p:cNvPr id="136" name="Google Shape;136;p10"/>
            <p:cNvSpPr/>
            <p:nvPr/>
          </p:nvSpPr>
          <p:spPr>
            <a:xfrm>
              <a:off x="9162572" y="111845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Ademhaling niet normaal</a:t>
              </a:r>
              <a:endParaRPr sz="1100" b="1">
                <a:solidFill>
                  <a:schemeClr val="lt1"/>
                </a:solidFill>
                <a:latin typeface="Arial"/>
                <a:ea typeface="Arial"/>
                <a:cs typeface="Arial"/>
                <a:sym typeface="Arial"/>
              </a:endParaRPr>
            </a:p>
          </p:txBody>
        </p:sp>
        <p:sp>
          <p:nvSpPr>
            <p:cNvPr id="137" name="Google Shape;137;p10"/>
            <p:cNvSpPr/>
            <p:nvPr/>
          </p:nvSpPr>
          <p:spPr>
            <a:xfrm>
              <a:off x="9162572" y="242237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Ga door 15:2</a:t>
              </a:r>
              <a:endParaRPr/>
            </a:p>
          </p:txBody>
        </p:sp>
        <p:sp>
          <p:nvSpPr>
            <p:cNvPr id="138" name="Google Shape;138;p10"/>
            <p:cNvSpPr/>
            <p:nvPr/>
          </p:nvSpPr>
          <p:spPr>
            <a:xfrm>
              <a:off x="9162572" y="271235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Activeer AED,</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zodra deze er is</a:t>
              </a:r>
              <a:endParaRPr/>
            </a:p>
          </p:txBody>
        </p:sp>
        <p:sp>
          <p:nvSpPr>
            <p:cNvPr id="139" name="Google Shape;139;p10"/>
            <p:cNvSpPr/>
            <p:nvPr/>
          </p:nvSpPr>
          <p:spPr>
            <a:xfrm>
              <a:off x="11385344" y="242002"/>
              <a:ext cx="696638" cy="2866350"/>
            </a:xfrm>
            <a:prstGeom prst="downArrow">
              <a:avLst>
                <a:gd name="adj1" fmla="val 50000"/>
                <a:gd name="adj2" fmla="val 50000"/>
              </a:avLst>
            </a:prstGeom>
            <a:solidFill>
              <a:srgbClr val="E4003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0"/>
            <p:cNvSpPr txBox="1"/>
            <p:nvPr/>
          </p:nvSpPr>
          <p:spPr>
            <a:xfrm rot="5400000">
              <a:off x="10387549" y="1413936"/>
              <a:ext cx="2692191" cy="3483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Let op veiligheid</a:t>
              </a:r>
              <a:endParaRPr/>
            </a:p>
          </p:txBody>
        </p:sp>
        <p:sp>
          <p:nvSpPr>
            <p:cNvPr id="141" name="Google Shape;141;p10"/>
            <p:cNvSpPr/>
            <p:nvPr/>
          </p:nvSpPr>
          <p:spPr>
            <a:xfrm>
              <a:off x="9162572" y="140843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Geef 5 beademingen</a:t>
              </a:r>
              <a:endParaRPr sz="1200" b="1">
                <a:solidFill>
                  <a:schemeClr val="lt1"/>
                </a:solidFill>
                <a:latin typeface="Arial"/>
                <a:ea typeface="Arial"/>
                <a:cs typeface="Arial"/>
                <a:sym typeface="Arial"/>
              </a:endParaRPr>
            </a:p>
          </p:txBody>
        </p:sp>
        <p:sp>
          <p:nvSpPr>
            <p:cNvPr id="142" name="Google Shape;142;p10"/>
            <p:cNvSpPr/>
            <p:nvPr/>
          </p:nvSpPr>
          <p:spPr>
            <a:xfrm>
              <a:off x="9162572" y="169841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Als het kind niet reageert</a:t>
              </a:r>
              <a:endParaRPr sz="1100" b="1">
                <a:solidFill>
                  <a:schemeClr val="lt1"/>
                </a:solidFill>
                <a:latin typeface="Arial"/>
                <a:ea typeface="Arial"/>
                <a:cs typeface="Arial"/>
                <a:sym typeface="Arial"/>
              </a:endParaRPr>
            </a:p>
          </p:txBody>
        </p:sp>
      </p:grpSp>
      <p:pic>
        <p:nvPicPr>
          <p:cNvPr id="143" name="Google Shape;143;p10"/>
          <p:cNvPicPr preferRelativeResize="0"/>
          <p:nvPr/>
        </p:nvPicPr>
        <p:blipFill rotWithShape="1">
          <a:blip r:embed="rId3">
            <a:alphaModFix/>
          </a:blip>
          <a:srcRect/>
          <a:stretch/>
        </p:blipFill>
        <p:spPr>
          <a:xfrm>
            <a:off x="612750" y="1183113"/>
            <a:ext cx="3070519" cy="4491773"/>
          </a:xfrm>
          <a:prstGeom prst="rect">
            <a:avLst/>
          </a:prstGeom>
          <a:noFill/>
          <a:ln>
            <a:noFill/>
          </a:ln>
        </p:spPr>
      </p:pic>
      <p:grpSp>
        <p:nvGrpSpPr>
          <p:cNvPr id="144" name="Google Shape;144;p10"/>
          <p:cNvGrpSpPr/>
          <p:nvPr/>
        </p:nvGrpSpPr>
        <p:grpSpPr>
          <a:xfrm>
            <a:off x="3295516" y="991382"/>
            <a:ext cx="2800484" cy="2592000"/>
            <a:chOff x="2858024" y="786152"/>
            <a:chExt cx="2800484" cy="2592000"/>
          </a:xfrm>
        </p:grpSpPr>
        <p:pic>
          <p:nvPicPr>
            <p:cNvPr id="145" name="Google Shape;145;p10"/>
            <p:cNvPicPr preferRelativeResize="0"/>
            <p:nvPr/>
          </p:nvPicPr>
          <p:blipFill rotWithShape="1">
            <a:blip r:embed="rId4">
              <a:alphaModFix/>
            </a:blip>
            <a:srcRect/>
            <a:stretch/>
          </p:blipFill>
          <p:spPr>
            <a:xfrm>
              <a:off x="2858024" y="1076133"/>
              <a:ext cx="2800484" cy="1868042"/>
            </a:xfrm>
            <a:prstGeom prst="rect">
              <a:avLst/>
            </a:prstGeom>
            <a:noFill/>
            <a:ln>
              <a:noFill/>
            </a:ln>
          </p:spPr>
        </p:pic>
        <p:sp>
          <p:nvSpPr>
            <p:cNvPr id="146" name="Google Shape;146;p10"/>
            <p:cNvSpPr/>
            <p:nvPr/>
          </p:nvSpPr>
          <p:spPr>
            <a:xfrm>
              <a:off x="2969706" y="786152"/>
              <a:ext cx="2592000" cy="2592000"/>
            </a:xfrm>
            <a:prstGeom prst="ellipse">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3470198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1"/>
          <p:cNvSpPr txBox="1"/>
          <p:nvPr/>
        </p:nvSpPr>
        <p:spPr>
          <a:xfrm>
            <a:off x="1219899" y="252000"/>
            <a:ext cx="609460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84077"/>
                </a:solidFill>
                <a:latin typeface="Arial"/>
                <a:ea typeface="Arial"/>
                <a:cs typeface="Arial"/>
                <a:sym typeface="Arial"/>
              </a:rPr>
              <a:t>(LAAT) 112 BELLEN + AED</a:t>
            </a:r>
            <a:endParaRPr sz="2800">
              <a:solidFill>
                <a:schemeClr val="dk1"/>
              </a:solidFill>
              <a:latin typeface="Calibri"/>
              <a:ea typeface="Calibri"/>
              <a:cs typeface="Calibri"/>
              <a:sym typeface="Calibri"/>
            </a:endParaRPr>
          </a:p>
        </p:txBody>
      </p:sp>
      <p:sp>
        <p:nvSpPr>
          <p:cNvPr id="153" name="Google Shape;153;p11"/>
          <p:cNvSpPr txBox="1"/>
          <p:nvPr/>
        </p:nvSpPr>
        <p:spPr>
          <a:xfrm>
            <a:off x="6096000" y="3459499"/>
            <a:ext cx="4784722" cy="2513509"/>
          </a:xfrm>
          <a:prstGeom prst="rect">
            <a:avLst/>
          </a:prstGeom>
          <a:noFill/>
          <a:ln>
            <a:noFill/>
          </a:ln>
        </p:spPr>
        <p:txBody>
          <a:bodyPr spcFirstLastPara="1" wrap="square" lIns="91425" tIns="45700" rIns="91425" bIns="45700" anchor="ctr" anchorCtr="0">
            <a:spAutoFit/>
          </a:bodyPr>
          <a:lstStyle/>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Laat </a:t>
            </a:r>
            <a:r>
              <a:rPr lang="en-US" sz="2400" dirty="0" err="1">
                <a:solidFill>
                  <a:schemeClr val="dk1"/>
                </a:solidFill>
                <a:latin typeface="Arial"/>
                <a:ea typeface="Arial"/>
                <a:cs typeface="Arial"/>
                <a:sym typeface="Arial"/>
              </a:rPr>
              <a:t>een</a:t>
            </a:r>
            <a:r>
              <a:rPr lang="en-US" sz="2400" dirty="0">
                <a:solidFill>
                  <a:schemeClr val="dk1"/>
                </a:solidFill>
                <a:latin typeface="Arial"/>
                <a:ea typeface="Arial"/>
                <a:cs typeface="Arial"/>
                <a:sym typeface="Arial"/>
              </a:rPr>
              <a:t> AED </a:t>
            </a:r>
            <a:r>
              <a:rPr lang="en-US" sz="2400" dirty="0" err="1">
                <a:solidFill>
                  <a:schemeClr val="dk1"/>
                </a:solidFill>
                <a:latin typeface="Arial"/>
                <a:ea typeface="Arial"/>
                <a:cs typeface="Arial"/>
                <a:sym typeface="Arial"/>
              </a:rPr>
              <a:t>halen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indien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beschikbaar</a:t>
            </a:r>
            <a:endParaRPr sz="2400" dirty="0">
              <a:solidFill>
                <a:schemeClr val="dk1"/>
              </a:solidFill>
              <a:latin typeface="Arial"/>
              <a:ea typeface="Arial"/>
              <a:cs typeface="Arial"/>
              <a:sym typeface="Arial"/>
            </a:endParaRPr>
          </a:p>
          <a:p>
            <a:pPr marL="342900" marR="0" lvl="0" indent="-342900" algn="l" rtl="0">
              <a:spcBef>
                <a:spcPts val="160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Bent u </a:t>
            </a:r>
            <a:r>
              <a:rPr lang="en-US" sz="2400" dirty="0" err="1">
                <a:solidFill>
                  <a:schemeClr val="dk1"/>
                </a:solidFill>
                <a:latin typeface="Arial"/>
                <a:ea typeface="Arial"/>
                <a:cs typeface="Arial"/>
                <a:sym typeface="Arial"/>
              </a:rPr>
              <a:t>alleen</a:t>
            </a:r>
            <a:r>
              <a:rPr lang="en-US" sz="2400" dirty="0">
                <a:solidFill>
                  <a:schemeClr val="dk1"/>
                </a:solidFill>
                <a:latin typeface="Arial"/>
                <a:ea typeface="Arial"/>
                <a:cs typeface="Arial"/>
                <a:sym typeface="Arial"/>
              </a:rPr>
              <a:t>: de AED </a:t>
            </a:r>
            <a:r>
              <a:rPr lang="en-US" sz="2400" dirty="0" err="1">
                <a:solidFill>
                  <a:schemeClr val="dk1"/>
                </a:solidFill>
                <a:latin typeface="Arial"/>
                <a:ea typeface="Arial"/>
                <a:cs typeface="Arial"/>
                <a:sym typeface="Arial"/>
              </a:rPr>
              <a:t>halen</a:t>
            </a:r>
            <a:r>
              <a:rPr lang="en-US" sz="2400" dirty="0">
                <a:solidFill>
                  <a:schemeClr val="dk1"/>
                </a:solidFill>
                <a:latin typeface="Arial"/>
                <a:ea typeface="Arial"/>
                <a:cs typeface="Arial"/>
                <a:sym typeface="Arial"/>
              </a:rPr>
              <a:t> </a:t>
            </a:r>
            <a:r>
              <a:rPr lang="en-US" sz="2400" b="1" i="1" dirty="0" err="1">
                <a:solidFill>
                  <a:schemeClr val="dk1"/>
                </a:solidFill>
                <a:latin typeface="Arial"/>
                <a:ea typeface="Arial"/>
                <a:cs typeface="Arial"/>
                <a:sym typeface="Arial"/>
              </a:rPr>
              <a:t>na</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controle</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ademhaling</a:t>
            </a:r>
            <a:r>
              <a:rPr lang="en-US" sz="2400" dirty="0">
                <a:solidFill>
                  <a:schemeClr val="dk1"/>
                </a:solidFill>
                <a:latin typeface="Arial"/>
                <a:ea typeface="Arial"/>
                <a:cs typeface="Arial"/>
                <a:sym typeface="Arial"/>
              </a:rPr>
              <a:t> en 5 </a:t>
            </a:r>
            <a:r>
              <a:rPr lang="en-US" sz="2400" dirty="0" err="1">
                <a:solidFill>
                  <a:schemeClr val="dk1"/>
                </a:solidFill>
                <a:latin typeface="Arial"/>
                <a:ea typeface="Arial"/>
                <a:cs typeface="Arial"/>
                <a:sym typeface="Arial"/>
              </a:rPr>
              <a:t>beademingen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alleen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indien</a:t>
            </a:r>
            <a:r>
              <a:rPr lang="en-US" sz="2400" dirty="0">
                <a:solidFill>
                  <a:schemeClr val="dk1"/>
                </a:solidFill>
                <a:latin typeface="Arial"/>
                <a:ea typeface="Arial"/>
                <a:cs typeface="Arial"/>
                <a:sym typeface="Arial"/>
              </a:rPr>
              <a:t> AED </a:t>
            </a:r>
            <a:r>
              <a:rPr lang="en-US" sz="2400" b="1" dirty="0" err="1">
                <a:solidFill>
                  <a:schemeClr val="dk1"/>
                </a:solidFill>
                <a:latin typeface="Arial"/>
                <a:ea typeface="Arial"/>
                <a:cs typeface="Arial"/>
                <a:sym typeface="Arial"/>
              </a:rPr>
              <a:t>snel</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beschikbaar</a:t>
            </a:r>
            <a:r>
              <a:rPr lang="en-US" sz="2400" dirty="0">
                <a:solidFill>
                  <a:schemeClr val="dk1"/>
                </a:solidFill>
                <a:latin typeface="Arial"/>
                <a:ea typeface="Arial"/>
                <a:cs typeface="Arial"/>
                <a:sym typeface="Arial"/>
              </a:rPr>
              <a:t> is)</a:t>
            </a:r>
            <a:endParaRPr dirty="0"/>
          </a:p>
        </p:txBody>
      </p:sp>
      <p:grpSp>
        <p:nvGrpSpPr>
          <p:cNvPr id="154" name="Google Shape;154;p11"/>
          <p:cNvGrpSpPr/>
          <p:nvPr/>
        </p:nvGrpSpPr>
        <p:grpSpPr>
          <a:xfrm>
            <a:off x="9162572" y="242000"/>
            <a:ext cx="2919410" cy="2866352"/>
            <a:chOff x="9162572" y="242000"/>
            <a:chExt cx="2919410" cy="2866352"/>
          </a:xfrm>
        </p:grpSpPr>
        <p:sp>
          <p:nvSpPr>
            <p:cNvPr id="155" name="Google Shape;155;p11"/>
            <p:cNvSpPr/>
            <p:nvPr/>
          </p:nvSpPr>
          <p:spPr>
            <a:xfrm>
              <a:off x="9162572" y="198839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2 beademingen</a:t>
              </a:r>
              <a:endParaRPr sz="1200" b="1">
                <a:solidFill>
                  <a:schemeClr val="lt1"/>
                </a:solidFill>
                <a:latin typeface="Arial"/>
                <a:ea typeface="Arial"/>
                <a:cs typeface="Arial"/>
                <a:sym typeface="Arial"/>
              </a:endParaRPr>
            </a:p>
          </p:txBody>
        </p:sp>
        <p:sp>
          <p:nvSpPr>
            <p:cNvPr id="156" name="Google Shape;156;p11"/>
            <p:cNvSpPr/>
            <p:nvPr/>
          </p:nvSpPr>
          <p:spPr>
            <a:xfrm>
              <a:off x="9162572" y="534152"/>
              <a:ext cx="2160000" cy="252000"/>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(Laat) 112 bellen + AED</a:t>
              </a:r>
              <a:endParaRPr/>
            </a:p>
          </p:txBody>
        </p:sp>
        <p:sp>
          <p:nvSpPr>
            <p:cNvPr id="157" name="Google Shape;157;p11"/>
            <p:cNvSpPr/>
            <p:nvPr/>
          </p:nvSpPr>
          <p:spPr>
            <a:xfrm>
              <a:off x="9162572" y="82630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Open luchtweg</a:t>
              </a:r>
              <a:endParaRPr sz="1200" b="1">
                <a:solidFill>
                  <a:schemeClr val="lt1"/>
                </a:solidFill>
                <a:latin typeface="Arial"/>
                <a:ea typeface="Arial"/>
                <a:cs typeface="Arial"/>
                <a:sym typeface="Arial"/>
              </a:endParaRPr>
            </a:p>
          </p:txBody>
        </p:sp>
        <p:sp>
          <p:nvSpPr>
            <p:cNvPr id="158" name="Google Shape;158;p11"/>
            <p:cNvSpPr/>
            <p:nvPr/>
          </p:nvSpPr>
          <p:spPr>
            <a:xfrm>
              <a:off x="9162572" y="242002"/>
              <a:ext cx="2160000" cy="252000"/>
            </a:xfrm>
            <a:prstGeom prst="roundRect">
              <a:avLst>
                <a:gd name="adj" fmla="val 16667"/>
              </a:avLst>
            </a:prstGeom>
            <a:solidFill>
              <a:srgbClr val="005D9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Kind reageert niet</a:t>
              </a:r>
              <a:endParaRPr sz="1200" b="1">
                <a:solidFill>
                  <a:schemeClr val="lt1"/>
                </a:solidFill>
                <a:latin typeface="Arial"/>
                <a:ea typeface="Arial"/>
                <a:cs typeface="Arial"/>
                <a:sym typeface="Arial"/>
              </a:endParaRPr>
            </a:p>
          </p:txBody>
        </p:sp>
        <p:sp>
          <p:nvSpPr>
            <p:cNvPr id="159" name="Google Shape;159;p11"/>
            <p:cNvSpPr/>
            <p:nvPr/>
          </p:nvSpPr>
          <p:spPr>
            <a:xfrm>
              <a:off x="9162572" y="111845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Ademhaling niet normaal</a:t>
              </a:r>
              <a:endParaRPr sz="1100" b="1">
                <a:solidFill>
                  <a:schemeClr val="lt1"/>
                </a:solidFill>
                <a:latin typeface="Arial"/>
                <a:ea typeface="Arial"/>
                <a:cs typeface="Arial"/>
                <a:sym typeface="Arial"/>
              </a:endParaRPr>
            </a:p>
          </p:txBody>
        </p:sp>
        <p:sp>
          <p:nvSpPr>
            <p:cNvPr id="160" name="Google Shape;160;p11"/>
            <p:cNvSpPr/>
            <p:nvPr/>
          </p:nvSpPr>
          <p:spPr>
            <a:xfrm>
              <a:off x="9162572" y="242237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Ga door 15:2</a:t>
              </a:r>
              <a:endParaRPr/>
            </a:p>
          </p:txBody>
        </p:sp>
        <p:sp>
          <p:nvSpPr>
            <p:cNvPr id="161" name="Google Shape;161;p11"/>
            <p:cNvSpPr/>
            <p:nvPr/>
          </p:nvSpPr>
          <p:spPr>
            <a:xfrm>
              <a:off x="9162572" y="271235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Activeer AED,</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zodra deze er is</a:t>
              </a:r>
              <a:endParaRPr/>
            </a:p>
          </p:txBody>
        </p:sp>
        <p:sp>
          <p:nvSpPr>
            <p:cNvPr id="162" name="Google Shape;162;p11"/>
            <p:cNvSpPr/>
            <p:nvPr/>
          </p:nvSpPr>
          <p:spPr>
            <a:xfrm>
              <a:off x="11385344" y="242002"/>
              <a:ext cx="696638" cy="2866350"/>
            </a:xfrm>
            <a:prstGeom prst="downArrow">
              <a:avLst>
                <a:gd name="adj1" fmla="val 50000"/>
                <a:gd name="adj2" fmla="val 50000"/>
              </a:avLst>
            </a:prstGeom>
            <a:solidFill>
              <a:srgbClr val="E4003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1"/>
            <p:cNvSpPr txBox="1"/>
            <p:nvPr/>
          </p:nvSpPr>
          <p:spPr>
            <a:xfrm rot="5400000">
              <a:off x="10387549" y="1413936"/>
              <a:ext cx="2692191" cy="3483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Let op veiligheid</a:t>
              </a:r>
              <a:endParaRPr/>
            </a:p>
          </p:txBody>
        </p:sp>
        <p:sp>
          <p:nvSpPr>
            <p:cNvPr id="164" name="Google Shape;164;p11"/>
            <p:cNvSpPr/>
            <p:nvPr/>
          </p:nvSpPr>
          <p:spPr>
            <a:xfrm>
              <a:off x="9162572" y="140843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Geef 5 beademingen</a:t>
              </a:r>
              <a:endParaRPr sz="1200" b="1">
                <a:solidFill>
                  <a:schemeClr val="lt1"/>
                </a:solidFill>
                <a:latin typeface="Arial"/>
                <a:ea typeface="Arial"/>
                <a:cs typeface="Arial"/>
                <a:sym typeface="Arial"/>
              </a:endParaRPr>
            </a:p>
          </p:txBody>
        </p:sp>
        <p:sp>
          <p:nvSpPr>
            <p:cNvPr id="165" name="Google Shape;165;p11"/>
            <p:cNvSpPr/>
            <p:nvPr/>
          </p:nvSpPr>
          <p:spPr>
            <a:xfrm>
              <a:off x="9162572" y="169841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Als het kind niet reageert</a:t>
              </a:r>
              <a:endParaRPr sz="1100" b="1">
                <a:solidFill>
                  <a:schemeClr val="lt1"/>
                </a:solidFill>
                <a:latin typeface="Arial"/>
                <a:ea typeface="Arial"/>
                <a:cs typeface="Arial"/>
                <a:sym typeface="Arial"/>
              </a:endParaRPr>
            </a:p>
          </p:txBody>
        </p:sp>
      </p:grpSp>
      <p:pic>
        <p:nvPicPr>
          <p:cNvPr id="166" name="Google Shape;166;p11"/>
          <p:cNvPicPr preferRelativeResize="0"/>
          <p:nvPr/>
        </p:nvPicPr>
        <p:blipFill rotWithShape="1">
          <a:blip r:embed="rId3">
            <a:alphaModFix/>
          </a:blip>
          <a:srcRect l="7223" t="22936" r="50945" b="8092"/>
          <a:stretch/>
        </p:blipFill>
        <p:spPr>
          <a:xfrm>
            <a:off x="945150" y="1224796"/>
            <a:ext cx="3322050" cy="4408407"/>
          </a:xfrm>
          <a:prstGeom prst="rect">
            <a:avLst/>
          </a:prstGeom>
          <a:noFill/>
          <a:ln>
            <a:noFill/>
          </a:ln>
        </p:spPr>
      </p:pic>
    </p:spTree>
    <p:extLst>
      <p:ext uri="{BB962C8B-B14F-4D97-AF65-F5344CB8AC3E}">
        <p14:creationId xmlns:p14="http://schemas.microsoft.com/office/powerpoint/2010/main" val="1751676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3"/>
          <p:cNvSpPr txBox="1"/>
          <p:nvPr/>
        </p:nvSpPr>
        <p:spPr>
          <a:xfrm>
            <a:off x="1219899" y="252000"/>
            <a:ext cx="609460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84077"/>
                </a:solidFill>
                <a:latin typeface="Arial"/>
                <a:ea typeface="Arial"/>
                <a:cs typeface="Arial"/>
                <a:sym typeface="Arial"/>
              </a:rPr>
              <a:t>OPEN LUCHTWEG</a:t>
            </a:r>
            <a:endParaRPr sz="2800">
              <a:solidFill>
                <a:schemeClr val="dk1"/>
              </a:solidFill>
              <a:latin typeface="Calibri"/>
              <a:ea typeface="Calibri"/>
              <a:cs typeface="Calibri"/>
              <a:sym typeface="Calibri"/>
            </a:endParaRPr>
          </a:p>
        </p:txBody>
      </p:sp>
      <p:grpSp>
        <p:nvGrpSpPr>
          <p:cNvPr id="178" name="Google Shape;178;p13"/>
          <p:cNvGrpSpPr/>
          <p:nvPr/>
        </p:nvGrpSpPr>
        <p:grpSpPr>
          <a:xfrm>
            <a:off x="9162572" y="242000"/>
            <a:ext cx="2919410" cy="2866352"/>
            <a:chOff x="9162572" y="242000"/>
            <a:chExt cx="2919410" cy="2866352"/>
          </a:xfrm>
        </p:grpSpPr>
        <p:sp>
          <p:nvSpPr>
            <p:cNvPr id="179" name="Google Shape;179;p13"/>
            <p:cNvSpPr/>
            <p:nvPr/>
          </p:nvSpPr>
          <p:spPr>
            <a:xfrm>
              <a:off x="9162572" y="198839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2 beademingen</a:t>
              </a:r>
              <a:endParaRPr sz="1200" b="1">
                <a:solidFill>
                  <a:schemeClr val="lt1"/>
                </a:solidFill>
                <a:latin typeface="Arial"/>
                <a:ea typeface="Arial"/>
                <a:cs typeface="Arial"/>
                <a:sym typeface="Arial"/>
              </a:endParaRPr>
            </a:p>
          </p:txBody>
        </p:sp>
        <p:sp>
          <p:nvSpPr>
            <p:cNvPr id="180" name="Google Shape;180;p13"/>
            <p:cNvSpPr/>
            <p:nvPr/>
          </p:nvSpPr>
          <p:spPr>
            <a:xfrm>
              <a:off x="9162572" y="53415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(Laat) 112 bellen + AED</a:t>
              </a:r>
              <a:endParaRPr/>
            </a:p>
          </p:txBody>
        </p:sp>
        <p:sp>
          <p:nvSpPr>
            <p:cNvPr id="181" name="Google Shape;181;p13"/>
            <p:cNvSpPr/>
            <p:nvPr/>
          </p:nvSpPr>
          <p:spPr>
            <a:xfrm>
              <a:off x="9162572" y="826302"/>
              <a:ext cx="2160000" cy="252000"/>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Open luchtweg</a:t>
              </a:r>
              <a:endParaRPr sz="1200" b="1">
                <a:solidFill>
                  <a:schemeClr val="lt1"/>
                </a:solidFill>
                <a:latin typeface="Arial"/>
                <a:ea typeface="Arial"/>
                <a:cs typeface="Arial"/>
                <a:sym typeface="Arial"/>
              </a:endParaRPr>
            </a:p>
          </p:txBody>
        </p:sp>
        <p:sp>
          <p:nvSpPr>
            <p:cNvPr id="182" name="Google Shape;182;p13"/>
            <p:cNvSpPr/>
            <p:nvPr/>
          </p:nvSpPr>
          <p:spPr>
            <a:xfrm>
              <a:off x="9162572" y="242002"/>
              <a:ext cx="2160000" cy="252000"/>
            </a:xfrm>
            <a:prstGeom prst="roundRect">
              <a:avLst>
                <a:gd name="adj" fmla="val 16667"/>
              </a:avLst>
            </a:prstGeom>
            <a:solidFill>
              <a:srgbClr val="005D9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Kind reageert niet</a:t>
              </a:r>
              <a:endParaRPr sz="1200" b="1">
                <a:solidFill>
                  <a:schemeClr val="lt1"/>
                </a:solidFill>
                <a:latin typeface="Arial"/>
                <a:ea typeface="Arial"/>
                <a:cs typeface="Arial"/>
                <a:sym typeface="Arial"/>
              </a:endParaRPr>
            </a:p>
          </p:txBody>
        </p:sp>
        <p:sp>
          <p:nvSpPr>
            <p:cNvPr id="183" name="Google Shape;183;p13"/>
            <p:cNvSpPr/>
            <p:nvPr/>
          </p:nvSpPr>
          <p:spPr>
            <a:xfrm>
              <a:off x="9162572" y="111845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Ademhaling niet normaal</a:t>
              </a:r>
              <a:endParaRPr sz="1100" b="1">
                <a:solidFill>
                  <a:schemeClr val="lt1"/>
                </a:solidFill>
                <a:latin typeface="Arial"/>
                <a:ea typeface="Arial"/>
                <a:cs typeface="Arial"/>
                <a:sym typeface="Arial"/>
              </a:endParaRPr>
            </a:p>
          </p:txBody>
        </p:sp>
        <p:sp>
          <p:nvSpPr>
            <p:cNvPr id="184" name="Google Shape;184;p13"/>
            <p:cNvSpPr/>
            <p:nvPr/>
          </p:nvSpPr>
          <p:spPr>
            <a:xfrm>
              <a:off x="9162572" y="242237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Ga door 15:2</a:t>
              </a:r>
              <a:endParaRPr/>
            </a:p>
          </p:txBody>
        </p:sp>
        <p:sp>
          <p:nvSpPr>
            <p:cNvPr id="185" name="Google Shape;185;p13"/>
            <p:cNvSpPr/>
            <p:nvPr/>
          </p:nvSpPr>
          <p:spPr>
            <a:xfrm>
              <a:off x="9162572" y="271235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Activeer AED,</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zodra deze er is</a:t>
              </a:r>
              <a:endParaRPr/>
            </a:p>
          </p:txBody>
        </p:sp>
        <p:sp>
          <p:nvSpPr>
            <p:cNvPr id="186" name="Google Shape;186;p13"/>
            <p:cNvSpPr/>
            <p:nvPr/>
          </p:nvSpPr>
          <p:spPr>
            <a:xfrm>
              <a:off x="11385344" y="242002"/>
              <a:ext cx="696638" cy="2866350"/>
            </a:xfrm>
            <a:prstGeom prst="downArrow">
              <a:avLst>
                <a:gd name="adj1" fmla="val 50000"/>
                <a:gd name="adj2" fmla="val 50000"/>
              </a:avLst>
            </a:prstGeom>
            <a:solidFill>
              <a:srgbClr val="E4003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txBox="1"/>
            <p:nvPr/>
          </p:nvSpPr>
          <p:spPr>
            <a:xfrm rot="5400000">
              <a:off x="10387549" y="1413936"/>
              <a:ext cx="2692191" cy="3483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Let op veiligheid</a:t>
              </a:r>
              <a:endParaRPr/>
            </a:p>
          </p:txBody>
        </p:sp>
        <p:sp>
          <p:nvSpPr>
            <p:cNvPr id="188" name="Google Shape;188;p13"/>
            <p:cNvSpPr/>
            <p:nvPr/>
          </p:nvSpPr>
          <p:spPr>
            <a:xfrm>
              <a:off x="9162572" y="140843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Geef 5 beademingen</a:t>
              </a:r>
              <a:endParaRPr sz="1200" b="1">
                <a:solidFill>
                  <a:schemeClr val="lt1"/>
                </a:solidFill>
                <a:latin typeface="Arial"/>
                <a:ea typeface="Arial"/>
                <a:cs typeface="Arial"/>
                <a:sym typeface="Arial"/>
              </a:endParaRPr>
            </a:p>
          </p:txBody>
        </p:sp>
        <p:sp>
          <p:nvSpPr>
            <p:cNvPr id="189" name="Google Shape;189;p13"/>
            <p:cNvSpPr/>
            <p:nvPr/>
          </p:nvSpPr>
          <p:spPr>
            <a:xfrm>
              <a:off x="9162572" y="169841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Als het kind niet reageert</a:t>
              </a:r>
              <a:endParaRPr sz="1100" b="1">
                <a:solidFill>
                  <a:schemeClr val="lt1"/>
                </a:solidFill>
                <a:latin typeface="Arial"/>
                <a:ea typeface="Arial"/>
                <a:cs typeface="Arial"/>
                <a:sym typeface="Arial"/>
              </a:endParaRPr>
            </a:p>
          </p:txBody>
        </p:sp>
      </p:grpSp>
      <p:pic>
        <p:nvPicPr>
          <p:cNvPr id="190" name="Google Shape;190;p13"/>
          <p:cNvPicPr preferRelativeResize="0"/>
          <p:nvPr/>
        </p:nvPicPr>
        <p:blipFill rotWithShape="1">
          <a:blip r:embed="rId3">
            <a:alphaModFix/>
          </a:blip>
          <a:srcRect l="11380" t="27903" r="39058" b="15604"/>
          <a:stretch/>
        </p:blipFill>
        <p:spPr>
          <a:xfrm>
            <a:off x="110018" y="1457519"/>
            <a:ext cx="5189116" cy="3942962"/>
          </a:xfrm>
          <a:prstGeom prst="rect">
            <a:avLst/>
          </a:prstGeom>
          <a:noFill/>
          <a:ln>
            <a:noFill/>
          </a:ln>
        </p:spPr>
      </p:pic>
      <p:sp>
        <p:nvSpPr>
          <p:cNvPr id="191" name="Google Shape;191;p13"/>
          <p:cNvSpPr txBox="1"/>
          <p:nvPr/>
        </p:nvSpPr>
        <p:spPr>
          <a:xfrm>
            <a:off x="6060329" y="3429000"/>
            <a:ext cx="5325015" cy="2752725"/>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Plaats 1 hand op het voorhoofd</a:t>
            </a:r>
            <a:endParaRPr sz="2400">
              <a:solidFill>
                <a:schemeClr val="dk1"/>
              </a:solidFill>
              <a:latin typeface="Arial"/>
              <a:ea typeface="Arial"/>
              <a:cs typeface="Arial"/>
              <a:sym typeface="Arial"/>
            </a:endParaRPr>
          </a:p>
          <a:p>
            <a:pPr marL="342900" marR="0" lvl="0" indent="-342900" algn="l" rtl="0">
              <a:spcBef>
                <a:spcPts val="1200"/>
              </a:spcBef>
              <a:spcAft>
                <a:spcPts val="0"/>
              </a:spcAft>
              <a:buClr>
                <a:schemeClr val="dk1"/>
              </a:buClr>
              <a:buSzPts val="2400"/>
              <a:buFont typeface="Arial"/>
              <a:buChar char="•"/>
            </a:pPr>
            <a:r>
              <a:rPr lang="en-US" sz="2400">
                <a:solidFill>
                  <a:schemeClr val="dk1"/>
                </a:solidFill>
                <a:latin typeface="Arial"/>
                <a:ea typeface="Arial"/>
                <a:cs typeface="Arial"/>
                <a:sym typeface="Arial"/>
              </a:rPr>
              <a:t>Houd het hoofd in iets gekantelde positie</a:t>
            </a:r>
            <a:endParaRPr sz="2400">
              <a:solidFill>
                <a:schemeClr val="dk1"/>
              </a:solidFill>
              <a:latin typeface="Arial"/>
              <a:ea typeface="Arial"/>
              <a:cs typeface="Arial"/>
              <a:sym typeface="Arial"/>
            </a:endParaRPr>
          </a:p>
          <a:p>
            <a:pPr marL="342900" marR="0" lvl="0" indent="-342900" algn="l" rtl="0">
              <a:spcBef>
                <a:spcPts val="1200"/>
              </a:spcBef>
              <a:spcAft>
                <a:spcPts val="0"/>
              </a:spcAft>
              <a:buClr>
                <a:schemeClr val="dk1"/>
              </a:buClr>
              <a:buSzPts val="2400"/>
              <a:buFont typeface="Arial"/>
              <a:buChar char="•"/>
            </a:pPr>
            <a:r>
              <a:rPr lang="en-US" sz="2400">
                <a:solidFill>
                  <a:schemeClr val="dk1"/>
                </a:solidFill>
                <a:latin typeface="Arial"/>
                <a:ea typeface="Arial"/>
                <a:cs typeface="Arial"/>
                <a:sym typeface="Arial"/>
              </a:rPr>
              <a:t>Plaats 2 vingertoppen onder de punt van de kin</a:t>
            </a:r>
            <a:endParaRPr/>
          </a:p>
          <a:p>
            <a:pPr marL="342900" marR="0" lvl="0" indent="-342900" algn="l" rtl="0">
              <a:spcBef>
                <a:spcPts val="1200"/>
              </a:spcBef>
              <a:spcAft>
                <a:spcPts val="0"/>
              </a:spcAft>
              <a:buClr>
                <a:schemeClr val="dk1"/>
              </a:buClr>
              <a:buSzPts val="2400"/>
              <a:buFont typeface="Arial"/>
              <a:buChar char="•"/>
            </a:pPr>
            <a:r>
              <a:rPr lang="en-US" sz="2400">
                <a:solidFill>
                  <a:schemeClr val="dk1"/>
                </a:solidFill>
                <a:latin typeface="Arial"/>
                <a:ea typeface="Arial"/>
                <a:cs typeface="Arial"/>
                <a:sym typeface="Arial"/>
              </a:rPr>
              <a:t>Til de kin op</a:t>
            </a:r>
            <a:endParaRPr/>
          </a:p>
        </p:txBody>
      </p:sp>
    </p:spTree>
    <p:extLst>
      <p:ext uri="{BB962C8B-B14F-4D97-AF65-F5344CB8AC3E}">
        <p14:creationId xmlns:p14="http://schemas.microsoft.com/office/powerpoint/2010/main" val="3608808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4"/>
          <p:cNvSpPr txBox="1"/>
          <p:nvPr/>
        </p:nvSpPr>
        <p:spPr>
          <a:xfrm>
            <a:off x="1219899" y="252000"/>
            <a:ext cx="609460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84077"/>
                </a:solidFill>
                <a:latin typeface="Arial"/>
                <a:ea typeface="Arial"/>
                <a:cs typeface="Arial"/>
                <a:sym typeface="Arial"/>
              </a:rPr>
              <a:t>CONTROLEER ADEMHALING</a:t>
            </a:r>
            <a:endParaRPr sz="2800">
              <a:solidFill>
                <a:schemeClr val="dk1"/>
              </a:solidFill>
              <a:latin typeface="Calibri"/>
              <a:ea typeface="Calibri"/>
              <a:cs typeface="Calibri"/>
              <a:sym typeface="Calibri"/>
            </a:endParaRPr>
          </a:p>
        </p:txBody>
      </p:sp>
      <p:sp>
        <p:nvSpPr>
          <p:cNvPr id="197" name="Google Shape;197;p14"/>
          <p:cNvSpPr txBox="1"/>
          <p:nvPr/>
        </p:nvSpPr>
        <p:spPr>
          <a:xfrm>
            <a:off x="6096000" y="3467107"/>
            <a:ext cx="4320000" cy="2571843"/>
          </a:xfrm>
          <a:prstGeom prst="rect">
            <a:avLst/>
          </a:prstGeom>
          <a:noFill/>
          <a:ln>
            <a:noFill/>
          </a:ln>
        </p:spPr>
        <p:txBody>
          <a:bodyPr spcFirstLastPara="1" wrap="square" lIns="91425" tIns="45700" rIns="91425" bIns="45700" anchor="ctr" anchorCtr="0">
            <a:no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Kijk, luister en voel maximaal 10 seconden</a:t>
            </a:r>
            <a:endParaRPr sz="2400">
              <a:solidFill>
                <a:schemeClr val="dk1"/>
              </a:solidFill>
              <a:latin typeface="Arial"/>
              <a:ea typeface="Arial"/>
              <a:cs typeface="Arial"/>
              <a:sym typeface="Arial"/>
            </a:endParaRPr>
          </a:p>
          <a:p>
            <a:pPr marL="342900" marR="0" lvl="0" indent="-342900" algn="l" rtl="0">
              <a:spcBef>
                <a:spcPts val="1600"/>
              </a:spcBef>
              <a:spcAft>
                <a:spcPts val="0"/>
              </a:spcAft>
              <a:buClr>
                <a:schemeClr val="dk1"/>
              </a:buClr>
              <a:buSzPts val="2400"/>
              <a:buFont typeface="Arial"/>
              <a:buChar char="•"/>
            </a:pPr>
            <a:r>
              <a:rPr lang="en-US" sz="2400">
                <a:solidFill>
                  <a:schemeClr val="dk1"/>
                </a:solidFill>
                <a:latin typeface="Arial"/>
                <a:ea typeface="Arial"/>
                <a:cs typeface="Arial"/>
                <a:sym typeface="Arial"/>
              </a:rPr>
              <a:t>Ademhaling niet normaal of twijfel daarover, start de reanimatie</a:t>
            </a:r>
            <a:endParaRPr/>
          </a:p>
        </p:txBody>
      </p:sp>
      <p:grpSp>
        <p:nvGrpSpPr>
          <p:cNvPr id="198" name="Google Shape;198;p14"/>
          <p:cNvGrpSpPr/>
          <p:nvPr/>
        </p:nvGrpSpPr>
        <p:grpSpPr>
          <a:xfrm>
            <a:off x="9162572" y="242000"/>
            <a:ext cx="2919410" cy="2866352"/>
            <a:chOff x="9162572" y="242000"/>
            <a:chExt cx="2919410" cy="2866352"/>
          </a:xfrm>
        </p:grpSpPr>
        <p:sp>
          <p:nvSpPr>
            <p:cNvPr id="199" name="Google Shape;199;p14"/>
            <p:cNvSpPr/>
            <p:nvPr/>
          </p:nvSpPr>
          <p:spPr>
            <a:xfrm>
              <a:off x="9162572" y="198839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2 beademingen</a:t>
              </a:r>
              <a:endParaRPr sz="1200" b="1">
                <a:solidFill>
                  <a:schemeClr val="lt1"/>
                </a:solidFill>
                <a:latin typeface="Arial"/>
                <a:ea typeface="Arial"/>
                <a:cs typeface="Arial"/>
                <a:sym typeface="Arial"/>
              </a:endParaRPr>
            </a:p>
          </p:txBody>
        </p:sp>
        <p:sp>
          <p:nvSpPr>
            <p:cNvPr id="200" name="Google Shape;200;p14"/>
            <p:cNvSpPr/>
            <p:nvPr/>
          </p:nvSpPr>
          <p:spPr>
            <a:xfrm>
              <a:off x="9162572" y="53415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(Laat) 112 bellen + AED</a:t>
              </a:r>
              <a:endParaRPr/>
            </a:p>
          </p:txBody>
        </p:sp>
        <p:sp>
          <p:nvSpPr>
            <p:cNvPr id="201" name="Google Shape;201;p14"/>
            <p:cNvSpPr/>
            <p:nvPr/>
          </p:nvSpPr>
          <p:spPr>
            <a:xfrm>
              <a:off x="9162572" y="82630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Open luchtweg</a:t>
              </a:r>
              <a:endParaRPr sz="1200" b="1">
                <a:solidFill>
                  <a:schemeClr val="lt1"/>
                </a:solidFill>
                <a:latin typeface="Arial"/>
                <a:ea typeface="Arial"/>
                <a:cs typeface="Arial"/>
                <a:sym typeface="Arial"/>
              </a:endParaRPr>
            </a:p>
          </p:txBody>
        </p:sp>
        <p:sp>
          <p:nvSpPr>
            <p:cNvPr id="202" name="Google Shape;202;p14"/>
            <p:cNvSpPr/>
            <p:nvPr/>
          </p:nvSpPr>
          <p:spPr>
            <a:xfrm>
              <a:off x="9162572" y="242002"/>
              <a:ext cx="2160000" cy="252000"/>
            </a:xfrm>
            <a:prstGeom prst="roundRect">
              <a:avLst>
                <a:gd name="adj" fmla="val 16667"/>
              </a:avLst>
            </a:prstGeom>
            <a:solidFill>
              <a:srgbClr val="005D9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Kind reageert niet</a:t>
              </a:r>
              <a:endParaRPr sz="1200" b="1">
                <a:solidFill>
                  <a:schemeClr val="lt1"/>
                </a:solidFill>
                <a:latin typeface="Arial"/>
                <a:ea typeface="Arial"/>
                <a:cs typeface="Arial"/>
                <a:sym typeface="Arial"/>
              </a:endParaRPr>
            </a:p>
          </p:txBody>
        </p:sp>
        <p:sp>
          <p:nvSpPr>
            <p:cNvPr id="203" name="Google Shape;203;p14"/>
            <p:cNvSpPr/>
            <p:nvPr/>
          </p:nvSpPr>
          <p:spPr>
            <a:xfrm>
              <a:off x="9162572" y="1118452"/>
              <a:ext cx="2160000" cy="252000"/>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Ademhaling niet normaal</a:t>
              </a:r>
              <a:endParaRPr sz="1100" b="1">
                <a:solidFill>
                  <a:schemeClr val="lt1"/>
                </a:solidFill>
                <a:latin typeface="Arial"/>
                <a:ea typeface="Arial"/>
                <a:cs typeface="Arial"/>
                <a:sym typeface="Arial"/>
              </a:endParaRPr>
            </a:p>
          </p:txBody>
        </p:sp>
        <p:sp>
          <p:nvSpPr>
            <p:cNvPr id="204" name="Google Shape;204;p14"/>
            <p:cNvSpPr/>
            <p:nvPr/>
          </p:nvSpPr>
          <p:spPr>
            <a:xfrm>
              <a:off x="9162572" y="242237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Ga door 15:2</a:t>
              </a:r>
              <a:endParaRPr/>
            </a:p>
          </p:txBody>
        </p:sp>
        <p:sp>
          <p:nvSpPr>
            <p:cNvPr id="205" name="Google Shape;205;p14"/>
            <p:cNvSpPr/>
            <p:nvPr/>
          </p:nvSpPr>
          <p:spPr>
            <a:xfrm>
              <a:off x="9162572" y="271235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Activeer AED,</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zodra deze er is</a:t>
              </a:r>
              <a:endParaRPr/>
            </a:p>
          </p:txBody>
        </p:sp>
        <p:sp>
          <p:nvSpPr>
            <p:cNvPr id="206" name="Google Shape;206;p14"/>
            <p:cNvSpPr/>
            <p:nvPr/>
          </p:nvSpPr>
          <p:spPr>
            <a:xfrm>
              <a:off x="11385344" y="242002"/>
              <a:ext cx="696638" cy="2866350"/>
            </a:xfrm>
            <a:prstGeom prst="downArrow">
              <a:avLst>
                <a:gd name="adj1" fmla="val 50000"/>
                <a:gd name="adj2" fmla="val 50000"/>
              </a:avLst>
            </a:prstGeom>
            <a:solidFill>
              <a:srgbClr val="E4003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4"/>
            <p:cNvSpPr txBox="1"/>
            <p:nvPr/>
          </p:nvSpPr>
          <p:spPr>
            <a:xfrm rot="5400000">
              <a:off x="10387549" y="1413936"/>
              <a:ext cx="2692191" cy="3483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Let op veiligheid</a:t>
              </a:r>
              <a:endParaRPr/>
            </a:p>
          </p:txBody>
        </p:sp>
        <p:sp>
          <p:nvSpPr>
            <p:cNvPr id="208" name="Google Shape;208;p14"/>
            <p:cNvSpPr/>
            <p:nvPr/>
          </p:nvSpPr>
          <p:spPr>
            <a:xfrm>
              <a:off x="9162572" y="140843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Geef 5 beademingen</a:t>
              </a:r>
              <a:endParaRPr sz="1200" b="1">
                <a:solidFill>
                  <a:schemeClr val="lt1"/>
                </a:solidFill>
                <a:latin typeface="Arial"/>
                <a:ea typeface="Arial"/>
                <a:cs typeface="Arial"/>
                <a:sym typeface="Arial"/>
              </a:endParaRPr>
            </a:p>
          </p:txBody>
        </p:sp>
        <p:sp>
          <p:nvSpPr>
            <p:cNvPr id="209" name="Google Shape;209;p14"/>
            <p:cNvSpPr/>
            <p:nvPr/>
          </p:nvSpPr>
          <p:spPr>
            <a:xfrm>
              <a:off x="9162572" y="169841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Als het kind niet reageert</a:t>
              </a:r>
              <a:endParaRPr sz="1100" b="1">
                <a:solidFill>
                  <a:schemeClr val="lt1"/>
                </a:solidFill>
                <a:latin typeface="Arial"/>
                <a:ea typeface="Arial"/>
                <a:cs typeface="Arial"/>
                <a:sym typeface="Arial"/>
              </a:endParaRPr>
            </a:p>
          </p:txBody>
        </p:sp>
      </p:grpSp>
      <p:pic>
        <p:nvPicPr>
          <p:cNvPr id="210" name="Google Shape;210;p14"/>
          <p:cNvPicPr preferRelativeResize="0"/>
          <p:nvPr/>
        </p:nvPicPr>
        <p:blipFill rotWithShape="1">
          <a:blip r:embed="rId3">
            <a:alphaModFix/>
          </a:blip>
          <a:srcRect l="7923" t="19947" r="39704" b="26470"/>
          <a:stretch/>
        </p:blipFill>
        <p:spPr>
          <a:xfrm>
            <a:off x="355824" y="1698412"/>
            <a:ext cx="5081414" cy="3465846"/>
          </a:xfrm>
          <a:prstGeom prst="rect">
            <a:avLst/>
          </a:prstGeom>
          <a:noFill/>
          <a:ln>
            <a:noFill/>
          </a:ln>
        </p:spPr>
      </p:pic>
    </p:spTree>
    <p:extLst>
      <p:ext uri="{BB962C8B-B14F-4D97-AF65-F5344CB8AC3E}">
        <p14:creationId xmlns:p14="http://schemas.microsoft.com/office/powerpoint/2010/main" val="115075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5"/>
          <p:cNvSpPr txBox="1"/>
          <p:nvPr/>
        </p:nvSpPr>
        <p:spPr>
          <a:xfrm>
            <a:off x="1219899" y="252000"/>
            <a:ext cx="6094602"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84077"/>
                </a:solidFill>
                <a:latin typeface="Arial"/>
                <a:ea typeface="Arial"/>
                <a:cs typeface="Arial"/>
                <a:sym typeface="Arial"/>
              </a:rPr>
              <a:t>ADEMHALING NIET NORMAAL? GEEF 5 BEADEMINGEN</a:t>
            </a:r>
            <a:endParaRPr sz="2800">
              <a:solidFill>
                <a:schemeClr val="dk1"/>
              </a:solidFill>
              <a:latin typeface="Calibri"/>
              <a:ea typeface="Calibri"/>
              <a:cs typeface="Calibri"/>
              <a:sym typeface="Calibri"/>
            </a:endParaRPr>
          </a:p>
        </p:txBody>
      </p:sp>
      <p:grpSp>
        <p:nvGrpSpPr>
          <p:cNvPr id="216" name="Google Shape;216;p15"/>
          <p:cNvGrpSpPr/>
          <p:nvPr/>
        </p:nvGrpSpPr>
        <p:grpSpPr>
          <a:xfrm>
            <a:off x="9162572" y="242000"/>
            <a:ext cx="2919410" cy="2866352"/>
            <a:chOff x="9162572" y="242000"/>
            <a:chExt cx="2919410" cy="2866352"/>
          </a:xfrm>
        </p:grpSpPr>
        <p:sp>
          <p:nvSpPr>
            <p:cNvPr id="217" name="Google Shape;217;p15"/>
            <p:cNvSpPr/>
            <p:nvPr/>
          </p:nvSpPr>
          <p:spPr>
            <a:xfrm>
              <a:off x="9162572" y="198839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2 beademingen</a:t>
              </a:r>
              <a:endParaRPr sz="1200" b="1">
                <a:solidFill>
                  <a:schemeClr val="lt1"/>
                </a:solidFill>
                <a:latin typeface="Arial"/>
                <a:ea typeface="Arial"/>
                <a:cs typeface="Arial"/>
                <a:sym typeface="Arial"/>
              </a:endParaRPr>
            </a:p>
          </p:txBody>
        </p:sp>
        <p:sp>
          <p:nvSpPr>
            <p:cNvPr id="218" name="Google Shape;218;p15"/>
            <p:cNvSpPr/>
            <p:nvPr/>
          </p:nvSpPr>
          <p:spPr>
            <a:xfrm>
              <a:off x="9162572" y="53415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(Laat) 112 bellen + AED</a:t>
              </a:r>
              <a:endParaRPr/>
            </a:p>
          </p:txBody>
        </p:sp>
        <p:sp>
          <p:nvSpPr>
            <p:cNvPr id="219" name="Google Shape;219;p15"/>
            <p:cNvSpPr/>
            <p:nvPr/>
          </p:nvSpPr>
          <p:spPr>
            <a:xfrm>
              <a:off x="9162572" y="82630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Open luchtweg</a:t>
              </a:r>
              <a:endParaRPr sz="1200" b="1">
                <a:solidFill>
                  <a:schemeClr val="lt1"/>
                </a:solidFill>
                <a:latin typeface="Arial"/>
                <a:ea typeface="Arial"/>
                <a:cs typeface="Arial"/>
                <a:sym typeface="Arial"/>
              </a:endParaRPr>
            </a:p>
          </p:txBody>
        </p:sp>
        <p:sp>
          <p:nvSpPr>
            <p:cNvPr id="220" name="Google Shape;220;p15"/>
            <p:cNvSpPr/>
            <p:nvPr/>
          </p:nvSpPr>
          <p:spPr>
            <a:xfrm>
              <a:off x="9162572" y="242002"/>
              <a:ext cx="2160000" cy="252000"/>
            </a:xfrm>
            <a:prstGeom prst="roundRect">
              <a:avLst>
                <a:gd name="adj" fmla="val 16667"/>
              </a:avLst>
            </a:prstGeom>
            <a:solidFill>
              <a:srgbClr val="005D9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Kind reageert niet</a:t>
              </a:r>
              <a:endParaRPr sz="1200" b="1">
                <a:solidFill>
                  <a:schemeClr val="lt1"/>
                </a:solidFill>
                <a:latin typeface="Arial"/>
                <a:ea typeface="Arial"/>
                <a:cs typeface="Arial"/>
                <a:sym typeface="Arial"/>
              </a:endParaRPr>
            </a:p>
          </p:txBody>
        </p:sp>
        <p:sp>
          <p:nvSpPr>
            <p:cNvPr id="221" name="Google Shape;221;p15"/>
            <p:cNvSpPr/>
            <p:nvPr/>
          </p:nvSpPr>
          <p:spPr>
            <a:xfrm>
              <a:off x="9162572" y="1118452"/>
              <a:ext cx="2160000" cy="252000"/>
            </a:xfrm>
            <a:prstGeom prst="roundRect">
              <a:avLst>
                <a:gd name="adj" fmla="val 16667"/>
              </a:avLst>
            </a:prstGeom>
            <a:solidFill>
              <a:srgbClr val="005D9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Ademhaling niet normaal</a:t>
              </a:r>
              <a:endParaRPr sz="1100" b="1">
                <a:solidFill>
                  <a:schemeClr val="lt1"/>
                </a:solidFill>
                <a:latin typeface="Arial"/>
                <a:ea typeface="Arial"/>
                <a:cs typeface="Arial"/>
                <a:sym typeface="Arial"/>
              </a:endParaRPr>
            </a:p>
          </p:txBody>
        </p:sp>
        <p:sp>
          <p:nvSpPr>
            <p:cNvPr id="222" name="Google Shape;222;p15"/>
            <p:cNvSpPr/>
            <p:nvPr/>
          </p:nvSpPr>
          <p:spPr>
            <a:xfrm>
              <a:off x="9162572" y="242237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Ga door 15:2</a:t>
              </a:r>
              <a:endParaRPr/>
            </a:p>
          </p:txBody>
        </p:sp>
        <p:sp>
          <p:nvSpPr>
            <p:cNvPr id="223" name="Google Shape;223;p15"/>
            <p:cNvSpPr/>
            <p:nvPr/>
          </p:nvSpPr>
          <p:spPr>
            <a:xfrm>
              <a:off x="9162572" y="271235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Activeer AED,</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zodra deze er is</a:t>
              </a:r>
              <a:endParaRPr/>
            </a:p>
          </p:txBody>
        </p:sp>
        <p:sp>
          <p:nvSpPr>
            <p:cNvPr id="224" name="Google Shape;224;p15"/>
            <p:cNvSpPr/>
            <p:nvPr/>
          </p:nvSpPr>
          <p:spPr>
            <a:xfrm>
              <a:off x="11385344" y="242002"/>
              <a:ext cx="696638" cy="2866350"/>
            </a:xfrm>
            <a:prstGeom prst="downArrow">
              <a:avLst>
                <a:gd name="adj1" fmla="val 50000"/>
                <a:gd name="adj2" fmla="val 50000"/>
              </a:avLst>
            </a:prstGeom>
            <a:solidFill>
              <a:srgbClr val="E4003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txBox="1"/>
            <p:nvPr/>
          </p:nvSpPr>
          <p:spPr>
            <a:xfrm rot="5400000">
              <a:off x="10387549" y="1413936"/>
              <a:ext cx="2692191" cy="3483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Let op veiligheid</a:t>
              </a:r>
              <a:endParaRPr/>
            </a:p>
          </p:txBody>
        </p:sp>
        <p:sp>
          <p:nvSpPr>
            <p:cNvPr id="226" name="Google Shape;226;p15"/>
            <p:cNvSpPr/>
            <p:nvPr/>
          </p:nvSpPr>
          <p:spPr>
            <a:xfrm>
              <a:off x="9162572" y="1408432"/>
              <a:ext cx="2160000" cy="252000"/>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Geef 5 beademingen</a:t>
              </a:r>
              <a:endParaRPr sz="1200" b="1">
                <a:solidFill>
                  <a:schemeClr val="lt1"/>
                </a:solidFill>
                <a:latin typeface="Arial"/>
                <a:ea typeface="Arial"/>
                <a:cs typeface="Arial"/>
                <a:sym typeface="Arial"/>
              </a:endParaRPr>
            </a:p>
          </p:txBody>
        </p:sp>
        <p:sp>
          <p:nvSpPr>
            <p:cNvPr id="227" name="Google Shape;227;p15"/>
            <p:cNvSpPr/>
            <p:nvPr/>
          </p:nvSpPr>
          <p:spPr>
            <a:xfrm>
              <a:off x="9162572" y="169841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Als het kind niet reageert</a:t>
              </a:r>
              <a:endParaRPr sz="1100" b="1">
                <a:solidFill>
                  <a:schemeClr val="lt1"/>
                </a:solidFill>
                <a:latin typeface="Arial"/>
                <a:ea typeface="Arial"/>
                <a:cs typeface="Arial"/>
                <a:sym typeface="Arial"/>
              </a:endParaRPr>
            </a:p>
          </p:txBody>
        </p:sp>
      </p:grpSp>
      <p:sp>
        <p:nvSpPr>
          <p:cNvPr id="228" name="Google Shape;228;p15"/>
          <p:cNvSpPr/>
          <p:nvPr/>
        </p:nvSpPr>
        <p:spPr>
          <a:xfrm>
            <a:off x="6096000" y="3582771"/>
            <a:ext cx="5228139" cy="1781676"/>
          </a:xfrm>
          <a:prstGeom prst="rect">
            <a:avLst/>
          </a:prstGeom>
          <a:noFill/>
          <a:ln>
            <a:noFill/>
          </a:ln>
        </p:spPr>
        <p:txBody>
          <a:bodyPr spcFirstLastPara="1" wrap="square" lIns="91425" tIns="45700" rIns="91425" bIns="45700" anchor="t" anchorCtr="0">
            <a:noAutofit/>
          </a:bodyPr>
          <a:lstStyle/>
          <a:p>
            <a:pPr marL="252000" marR="0" lvl="0" indent="-2520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Kantel het hoofd </a:t>
            </a:r>
            <a:r>
              <a:rPr lang="en-US" sz="2400">
                <a:solidFill>
                  <a:schemeClr val="dk1"/>
                </a:solidFill>
              </a:rPr>
              <a:t>een beetje</a:t>
            </a:r>
            <a:r>
              <a:rPr lang="en-US" sz="2400">
                <a:solidFill>
                  <a:schemeClr val="dk1"/>
                </a:solidFill>
                <a:latin typeface="Arial"/>
                <a:ea typeface="Arial"/>
                <a:cs typeface="Arial"/>
                <a:sym typeface="Arial"/>
              </a:rPr>
              <a:t>.</a:t>
            </a:r>
            <a:endParaRPr/>
          </a:p>
          <a:p>
            <a:pPr marL="252000" marR="0" lvl="0" indent="-252000" algn="l" rtl="0">
              <a:spcBef>
                <a:spcPts val="1200"/>
              </a:spcBef>
              <a:spcAft>
                <a:spcPts val="0"/>
              </a:spcAft>
              <a:buClr>
                <a:schemeClr val="dk1"/>
              </a:buClr>
              <a:buSzPts val="2400"/>
              <a:buFont typeface="Arial"/>
              <a:buChar char="•"/>
            </a:pPr>
            <a:r>
              <a:rPr lang="en-US" sz="2400">
                <a:solidFill>
                  <a:schemeClr val="dk1"/>
                </a:solidFill>
                <a:latin typeface="Arial"/>
                <a:ea typeface="Arial"/>
                <a:cs typeface="Arial"/>
                <a:sym typeface="Arial"/>
              </a:rPr>
              <a:t>Plaats lippen rond de mond. Knijp de neus dicht.</a:t>
            </a:r>
            <a:endParaRPr/>
          </a:p>
          <a:p>
            <a:pPr marL="252000" marR="0" lvl="0" indent="-252000" algn="l" rtl="0">
              <a:spcBef>
                <a:spcPts val="1200"/>
              </a:spcBef>
              <a:spcAft>
                <a:spcPts val="0"/>
              </a:spcAft>
              <a:buClr>
                <a:schemeClr val="dk1"/>
              </a:buClr>
              <a:buSzPts val="2400"/>
              <a:buFont typeface="Arial"/>
              <a:buChar char="•"/>
            </a:pPr>
            <a:r>
              <a:rPr lang="en-US" sz="2400">
                <a:solidFill>
                  <a:schemeClr val="dk1"/>
                </a:solidFill>
                <a:latin typeface="Arial"/>
                <a:ea typeface="Arial"/>
                <a:cs typeface="Arial"/>
                <a:sym typeface="Arial"/>
              </a:rPr>
              <a:t>Blaas rustig tot borstkas beweegt</a:t>
            </a:r>
            <a:endParaRPr sz="2400">
              <a:solidFill>
                <a:schemeClr val="dk1"/>
              </a:solidFill>
              <a:latin typeface="Arial"/>
              <a:ea typeface="Arial"/>
              <a:cs typeface="Arial"/>
              <a:sym typeface="Arial"/>
            </a:endParaRPr>
          </a:p>
        </p:txBody>
      </p:sp>
      <p:pic>
        <p:nvPicPr>
          <p:cNvPr id="229" name="Google Shape;229;p15"/>
          <p:cNvPicPr preferRelativeResize="0"/>
          <p:nvPr/>
        </p:nvPicPr>
        <p:blipFill rotWithShape="1">
          <a:blip r:embed="rId3">
            <a:alphaModFix/>
          </a:blip>
          <a:srcRect l="11222" t="27002" r="33485" b="12412"/>
          <a:stretch/>
        </p:blipFill>
        <p:spPr>
          <a:xfrm>
            <a:off x="321506" y="1541478"/>
            <a:ext cx="5164894" cy="3775043"/>
          </a:xfrm>
          <a:prstGeom prst="rect">
            <a:avLst/>
          </a:prstGeom>
          <a:noFill/>
          <a:ln>
            <a:noFill/>
          </a:ln>
        </p:spPr>
      </p:pic>
    </p:spTree>
    <p:extLst>
      <p:ext uri="{BB962C8B-B14F-4D97-AF65-F5344CB8AC3E}">
        <p14:creationId xmlns:p14="http://schemas.microsoft.com/office/powerpoint/2010/main" val="3221321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7"/>
          <p:cNvSpPr txBox="1"/>
          <p:nvPr/>
        </p:nvSpPr>
        <p:spPr>
          <a:xfrm>
            <a:off x="661093" y="252000"/>
            <a:ext cx="7941748"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84077"/>
                </a:solidFill>
                <a:latin typeface="Arial"/>
                <a:ea typeface="Arial"/>
                <a:cs typeface="Arial"/>
                <a:sym typeface="Arial"/>
              </a:rPr>
              <a:t>ALS HET KIND </a:t>
            </a:r>
            <a:r>
              <a:rPr lang="en-US" sz="2800" b="1">
                <a:solidFill>
                  <a:srgbClr val="E40137"/>
                </a:solidFill>
                <a:latin typeface="Arial"/>
                <a:ea typeface="Arial"/>
                <a:cs typeface="Arial"/>
                <a:sym typeface="Arial"/>
              </a:rPr>
              <a:t>NIET</a:t>
            </a:r>
            <a:r>
              <a:rPr lang="en-US" sz="2800" b="1">
                <a:solidFill>
                  <a:srgbClr val="084077"/>
                </a:solidFill>
                <a:latin typeface="Arial"/>
                <a:ea typeface="Arial"/>
                <a:cs typeface="Arial"/>
                <a:sym typeface="Arial"/>
              </a:rPr>
              <a:t> REAGEERT</a:t>
            </a:r>
            <a:endParaRPr/>
          </a:p>
          <a:p>
            <a:pPr marL="0" marR="0" lvl="0" indent="0" algn="ctr" rtl="0">
              <a:spcBef>
                <a:spcPts val="0"/>
              </a:spcBef>
              <a:spcAft>
                <a:spcPts val="0"/>
              </a:spcAft>
              <a:buNone/>
            </a:pPr>
            <a:r>
              <a:rPr lang="en-US" sz="2800" b="1">
                <a:solidFill>
                  <a:srgbClr val="084077"/>
                </a:solidFill>
                <a:latin typeface="Arial"/>
                <a:ea typeface="Arial"/>
                <a:cs typeface="Arial"/>
                <a:sym typeface="Arial"/>
              </a:rPr>
              <a:t>Geef na 5 beademingen 15 borstcompressies</a:t>
            </a:r>
            <a:endParaRPr sz="2800">
              <a:solidFill>
                <a:schemeClr val="dk1"/>
              </a:solidFill>
              <a:latin typeface="Calibri"/>
              <a:ea typeface="Calibri"/>
              <a:cs typeface="Calibri"/>
              <a:sym typeface="Calibri"/>
            </a:endParaRPr>
          </a:p>
        </p:txBody>
      </p:sp>
      <p:grpSp>
        <p:nvGrpSpPr>
          <p:cNvPr id="244" name="Google Shape;244;p17"/>
          <p:cNvGrpSpPr/>
          <p:nvPr/>
        </p:nvGrpSpPr>
        <p:grpSpPr>
          <a:xfrm>
            <a:off x="9162572" y="242000"/>
            <a:ext cx="2919410" cy="2866352"/>
            <a:chOff x="9162572" y="242000"/>
            <a:chExt cx="2919410" cy="2866352"/>
          </a:xfrm>
        </p:grpSpPr>
        <p:sp>
          <p:nvSpPr>
            <p:cNvPr id="245" name="Google Shape;245;p17"/>
            <p:cNvSpPr/>
            <p:nvPr/>
          </p:nvSpPr>
          <p:spPr>
            <a:xfrm>
              <a:off x="9162572" y="1988392"/>
              <a:ext cx="2160000" cy="396000"/>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2 beademingen</a:t>
              </a:r>
              <a:endParaRPr sz="1200" b="1">
                <a:solidFill>
                  <a:schemeClr val="lt1"/>
                </a:solidFill>
                <a:latin typeface="Arial"/>
                <a:ea typeface="Arial"/>
                <a:cs typeface="Arial"/>
                <a:sym typeface="Arial"/>
              </a:endParaRPr>
            </a:p>
          </p:txBody>
        </p:sp>
        <p:sp>
          <p:nvSpPr>
            <p:cNvPr id="246" name="Google Shape;246;p17"/>
            <p:cNvSpPr/>
            <p:nvPr/>
          </p:nvSpPr>
          <p:spPr>
            <a:xfrm>
              <a:off x="9162572" y="53415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(Laat) 112 bellen + AED</a:t>
              </a:r>
              <a:endParaRPr/>
            </a:p>
          </p:txBody>
        </p:sp>
        <p:sp>
          <p:nvSpPr>
            <p:cNvPr id="247" name="Google Shape;247;p17"/>
            <p:cNvSpPr/>
            <p:nvPr/>
          </p:nvSpPr>
          <p:spPr>
            <a:xfrm>
              <a:off x="9162572" y="82630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Open luchtweg</a:t>
              </a:r>
              <a:endParaRPr sz="1200" b="1">
                <a:solidFill>
                  <a:schemeClr val="lt1"/>
                </a:solidFill>
                <a:latin typeface="Arial"/>
                <a:ea typeface="Arial"/>
                <a:cs typeface="Arial"/>
                <a:sym typeface="Arial"/>
              </a:endParaRPr>
            </a:p>
          </p:txBody>
        </p:sp>
        <p:sp>
          <p:nvSpPr>
            <p:cNvPr id="248" name="Google Shape;248;p17"/>
            <p:cNvSpPr/>
            <p:nvPr/>
          </p:nvSpPr>
          <p:spPr>
            <a:xfrm>
              <a:off x="9162572" y="242002"/>
              <a:ext cx="2160000" cy="252000"/>
            </a:xfrm>
            <a:prstGeom prst="roundRect">
              <a:avLst>
                <a:gd name="adj" fmla="val 16667"/>
              </a:avLst>
            </a:prstGeom>
            <a:solidFill>
              <a:srgbClr val="005D9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Kind reageert niet</a:t>
              </a:r>
              <a:endParaRPr sz="1200" b="1">
                <a:solidFill>
                  <a:schemeClr val="lt1"/>
                </a:solidFill>
                <a:latin typeface="Arial"/>
                <a:ea typeface="Arial"/>
                <a:cs typeface="Arial"/>
                <a:sym typeface="Arial"/>
              </a:endParaRPr>
            </a:p>
          </p:txBody>
        </p:sp>
        <p:sp>
          <p:nvSpPr>
            <p:cNvPr id="249" name="Google Shape;249;p17"/>
            <p:cNvSpPr/>
            <p:nvPr/>
          </p:nvSpPr>
          <p:spPr>
            <a:xfrm>
              <a:off x="9162572" y="1118452"/>
              <a:ext cx="2160000" cy="252000"/>
            </a:xfrm>
            <a:prstGeom prst="roundRect">
              <a:avLst>
                <a:gd name="adj" fmla="val 16667"/>
              </a:avLst>
            </a:prstGeom>
            <a:solidFill>
              <a:srgbClr val="005D9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Ademhaling niet normaal</a:t>
              </a:r>
              <a:endParaRPr sz="1100" b="1">
                <a:solidFill>
                  <a:schemeClr val="lt1"/>
                </a:solidFill>
                <a:latin typeface="Arial"/>
                <a:ea typeface="Arial"/>
                <a:cs typeface="Arial"/>
                <a:sym typeface="Arial"/>
              </a:endParaRPr>
            </a:p>
          </p:txBody>
        </p:sp>
        <p:sp>
          <p:nvSpPr>
            <p:cNvPr id="250" name="Google Shape;250;p17"/>
            <p:cNvSpPr/>
            <p:nvPr/>
          </p:nvSpPr>
          <p:spPr>
            <a:xfrm>
              <a:off x="9162572" y="242237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Ga door 15:2</a:t>
              </a:r>
              <a:endParaRPr/>
            </a:p>
          </p:txBody>
        </p:sp>
        <p:sp>
          <p:nvSpPr>
            <p:cNvPr id="251" name="Google Shape;251;p17"/>
            <p:cNvSpPr/>
            <p:nvPr/>
          </p:nvSpPr>
          <p:spPr>
            <a:xfrm>
              <a:off x="9162572" y="271235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Activeer AED,</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zodra deze er is</a:t>
              </a:r>
              <a:endParaRPr/>
            </a:p>
          </p:txBody>
        </p:sp>
        <p:sp>
          <p:nvSpPr>
            <p:cNvPr id="252" name="Google Shape;252;p17"/>
            <p:cNvSpPr/>
            <p:nvPr/>
          </p:nvSpPr>
          <p:spPr>
            <a:xfrm>
              <a:off x="11385344" y="242002"/>
              <a:ext cx="696638" cy="2866350"/>
            </a:xfrm>
            <a:prstGeom prst="downArrow">
              <a:avLst>
                <a:gd name="adj1" fmla="val 50000"/>
                <a:gd name="adj2" fmla="val 50000"/>
              </a:avLst>
            </a:prstGeom>
            <a:solidFill>
              <a:srgbClr val="E4003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7"/>
            <p:cNvSpPr txBox="1"/>
            <p:nvPr/>
          </p:nvSpPr>
          <p:spPr>
            <a:xfrm rot="5400000">
              <a:off x="10387549" y="1413936"/>
              <a:ext cx="2692191" cy="3483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Let op veiligheid</a:t>
              </a:r>
              <a:endParaRPr/>
            </a:p>
          </p:txBody>
        </p:sp>
        <p:sp>
          <p:nvSpPr>
            <p:cNvPr id="254" name="Google Shape;254;p17"/>
            <p:cNvSpPr/>
            <p:nvPr/>
          </p:nvSpPr>
          <p:spPr>
            <a:xfrm>
              <a:off x="9162572" y="140843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Geef 5 beademingen</a:t>
              </a:r>
              <a:endParaRPr sz="1200" b="1">
                <a:solidFill>
                  <a:schemeClr val="lt1"/>
                </a:solidFill>
                <a:latin typeface="Arial"/>
                <a:ea typeface="Arial"/>
                <a:cs typeface="Arial"/>
                <a:sym typeface="Arial"/>
              </a:endParaRPr>
            </a:p>
          </p:txBody>
        </p:sp>
        <p:sp>
          <p:nvSpPr>
            <p:cNvPr id="255" name="Google Shape;255;p17"/>
            <p:cNvSpPr/>
            <p:nvPr/>
          </p:nvSpPr>
          <p:spPr>
            <a:xfrm>
              <a:off x="9162572" y="1698412"/>
              <a:ext cx="2160000" cy="252000"/>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Als het kind niet reageert</a:t>
              </a:r>
              <a:endParaRPr sz="1100" b="1">
                <a:solidFill>
                  <a:schemeClr val="lt1"/>
                </a:solidFill>
                <a:latin typeface="Arial"/>
                <a:ea typeface="Arial"/>
                <a:cs typeface="Arial"/>
                <a:sym typeface="Arial"/>
              </a:endParaRPr>
            </a:p>
          </p:txBody>
        </p:sp>
      </p:grpSp>
      <p:sp>
        <p:nvSpPr>
          <p:cNvPr id="256" name="Google Shape;256;p17"/>
          <p:cNvSpPr txBox="1"/>
          <p:nvPr/>
        </p:nvSpPr>
        <p:spPr>
          <a:xfrm>
            <a:off x="5425440" y="3231199"/>
            <a:ext cx="6339840" cy="269304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Plaats 1 of 2 handen                                 op de onderste helft van de borstkas</a:t>
            </a:r>
            <a:endParaRPr/>
          </a:p>
          <a:p>
            <a:pPr marL="0" marR="0" lvl="0" indent="0" algn="l" rtl="0">
              <a:spcBef>
                <a:spcPts val="600"/>
              </a:spcBef>
              <a:spcAft>
                <a:spcPts val="0"/>
              </a:spcAft>
              <a:buNone/>
            </a:pPr>
            <a:endParaRPr sz="2400">
              <a:solidFill>
                <a:schemeClr val="dk1"/>
              </a:solidFill>
              <a:latin typeface="Arial"/>
              <a:ea typeface="Arial"/>
              <a:cs typeface="Arial"/>
              <a:sym typeface="Arial"/>
            </a:endParaRPr>
          </a:p>
          <a:p>
            <a:pPr marL="285750" marR="0" lvl="0" indent="-285750" algn="l" rtl="0">
              <a:spcBef>
                <a:spcPts val="600"/>
              </a:spcBef>
              <a:spcAft>
                <a:spcPts val="0"/>
              </a:spcAft>
              <a:buClr>
                <a:schemeClr val="dk1"/>
              </a:buClr>
              <a:buSzPts val="2400"/>
              <a:buFont typeface="Arial"/>
              <a:buChar char="•"/>
            </a:pPr>
            <a:r>
              <a:rPr lang="en-US" sz="2400">
                <a:solidFill>
                  <a:schemeClr val="dk1"/>
                </a:solidFill>
                <a:latin typeface="Arial"/>
                <a:ea typeface="Arial"/>
                <a:cs typeface="Arial"/>
                <a:sym typeface="Arial"/>
              </a:rPr>
              <a:t>Druk de borstkas 1/3 in</a:t>
            </a:r>
            <a:endParaRPr/>
          </a:p>
          <a:p>
            <a:pPr marL="0" marR="0" lvl="0" indent="0" algn="l" rtl="0">
              <a:spcBef>
                <a:spcPts val="600"/>
              </a:spcBef>
              <a:spcAft>
                <a:spcPts val="0"/>
              </a:spcAft>
              <a:buNone/>
            </a:pPr>
            <a:endParaRPr sz="2400">
              <a:solidFill>
                <a:schemeClr val="dk1"/>
              </a:solidFill>
              <a:latin typeface="Arial"/>
              <a:ea typeface="Arial"/>
              <a:cs typeface="Arial"/>
              <a:sym typeface="Arial"/>
            </a:endParaRPr>
          </a:p>
          <a:p>
            <a:pPr marL="285750" marR="0" lvl="0" indent="-285750" algn="l" rtl="0">
              <a:spcBef>
                <a:spcPts val="600"/>
              </a:spcBef>
              <a:spcAft>
                <a:spcPts val="0"/>
              </a:spcAft>
              <a:buClr>
                <a:schemeClr val="dk1"/>
              </a:buClr>
              <a:buSzPts val="2400"/>
              <a:buFont typeface="Arial"/>
              <a:buChar char="•"/>
            </a:pPr>
            <a:r>
              <a:rPr lang="en-US" sz="2400">
                <a:solidFill>
                  <a:schemeClr val="dk1"/>
                </a:solidFill>
                <a:latin typeface="Arial"/>
                <a:ea typeface="Arial"/>
                <a:cs typeface="Arial"/>
                <a:sym typeface="Arial"/>
              </a:rPr>
              <a:t>Frequentie 100-120/min</a:t>
            </a:r>
            <a:endParaRPr/>
          </a:p>
        </p:txBody>
      </p:sp>
      <p:pic>
        <p:nvPicPr>
          <p:cNvPr id="257" name="Google Shape;257;p17"/>
          <p:cNvPicPr preferRelativeResize="0"/>
          <p:nvPr/>
        </p:nvPicPr>
        <p:blipFill rotWithShape="1">
          <a:blip r:embed="rId3">
            <a:alphaModFix/>
          </a:blip>
          <a:srcRect l="10427" t="26729" r="36051" b="17052"/>
          <a:stretch/>
        </p:blipFill>
        <p:spPr>
          <a:xfrm>
            <a:off x="110018" y="1608461"/>
            <a:ext cx="5196490" cy="3641077"/>
          </a:xfrm>
          <a:prstGeom prst="rect">
            <a:avLst/>
          </a:prstGeom>
          <a:noFill/>
          <a:ln>
            <a:noFill/>
          </a:ln>
        </p:spPr>
      </p:pic>
    </p:spTree>
    <p:extLst>
      <p:ext uri="{BB962C8B-B14F-4D97-AF65-F5344CB8AC3E}">
        <p14:creationId xmlns:p14="http://schemas.microsoft.com/office/powerpoint/2010/main" val="3045373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385942" y="252000"/>
            <a:ext cx="742011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Snelkoppelingen naar opfrismodules</a:t>
            </a:r>
            <a:endParaRPr lang="nl-NL" sz="2800" dirty="0"/>
          </a:p>
        </p:txBody>
      </p:sp>
      <p:grpSp>
        <p:nvGrpSpPr>
          <p:cNvPr id="2" name="Groep 1">
            <a:extLst>
              <a:ext uri="{FF2B5EF4-FFF2-40B4-BE49-F238E27FC236}">
                <a16:creationId xmlns:a16="http://schemas.microsoft.com/office/drawing/2014/main" id="{152781A7-B296-5090-4F04-7524C9EC5C82}"/>
              </a:ext>
            </a:extLst>
          </p:cNvPr>
          <p:cNvGrpSpPr/>
          <p:nvPr/>
        </p:nvGrpSpPr>
        <p:grpSpPr>
          <a:xfrm>
            <a:off x="5793912" y="989011"/>
            <a:ext cx="1749932" cy="2344137"/>
            <a:chOff x="5793912" y="989011"/>
            <a:chExt cx="1749932" cy="2344137"/>
          </a:xfrm>
        </p:grpSpPr>
        <p:pic>
          <p:nvPicPr>
            <p:cNvPr id="17" name="Afbeelding 16">
              <a:hlinkClick r:id="rId2" action="ppaction://hlinksldjump"/>
              <a:extLst>
                <a:ext uri="{FF2B5EF4-FFF2-40B4-BE49-F238E27FC236}">
                  <a16:creationId xmlns:a16="http://schemas.microsoft.com/office/drawing/2014/main" id="{426A54E2-1716-42BB-A8A3-4A87DA9CC3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66" r="-21208"/>
            <a:stretch/>
          </p:blipFill>
          <p:spPr>
            <a:xfrm>
              <a:off x="5793912" y="989011"/>
              <a:ext cx="1719574" cy="2016000"/>
            </a:xfrm>
            <a:prstGeom prst="rect">
              <a:avLst/>
            </a:prstGeom>
            <a:solidFill>
              <a:schemeClr val="bg1"/>
            </a:solidFill>
            <a:ln w="19050">
              <a:solidFill>
                <a:schemeClr val="tx1"/>
              </a:solidFill>
            </a:ln>
          </p:spPr>
        </p:pic>
        <p:sp>
          <p:nvSpPr>
            <p:cNvPr id="18" name="Tekstvak 17">
              <a:extLst>
                <a:ext uri="{FF2B5EF4-FFF2-40B4-BE49-F238E27FC236}">
                  <a16:creationId xmlns:a16="http://schemas.microsoft.com/office/drawing/2014/main" id="{DA1C0DBD-48BF-4A6B-859C-B84E625B2853}"/>
                </a:ext>
              </a:extLst>
            </p:cNvPr>
            <p:cNvSpPr txBox="1"/>
            <p:nvPr/>
          </p:nvSpPr>
          <p:spPr>
            <a:xfrm>
              <a:off x="5822158" y="3009983"/>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First </a:t>
              </a:r>
              <a:r>
                <a:rPr lang="nl-NL" sz="1500" b="1" dirty="0" err="1">
                  <a:latin typeface="Arial" panose="020B0604020202020204" pitchFamily="34" charset="0"/>
                  <a:cs typeface="Arial" panose="020B0604020202020204" pitchFamily="34" charset="0"/>
                </a:rPr>
                <a:t>responders</a:t>
              </a:r>
              <a:endParaRPr lang="nl-NL" sz="1500" b="1" dirty="0">
                <a:latin typeface="Arial" panose="020B0604020202020204" pitchFamily="34" charset="0"/>
                <a:cs typeface="Arial" panose="020B0604020202020204" pitchFamily="34" charset="0"/>
              </a:endParaRPr>
            </a:p>
          </p:txBody>
        </p:sp>
      </p:grpSp>
      <p:grpSp>
        <p:nvGrpSpPr>
          <p:cNvPr id="43" name="Groep 42">
            <a:extLst>
              <a:ext uri="{FF2B5EF4-FFF2-40B4-BE49-F238E27FC236}">
                <a16:creationId xmlns:a16="http://schemas.microsoft.com/office/drawing/2014/main" id="{46F64134-E18F-4626-B989-93A7F74B7BDB}"/>
              </a:ext>
            </a:extLst>
          </p:cNvPr>
          <p:cNvGrpSpPr/>
          <p:nvPr/>
        </p:nvGrpSpPr>
        <p:grpSpPr>
          <a:xfrm>
            <a:off x="7851185" y="989011"/>
            <a:ext cx="1749932" cy="2574970"/>
            <a:chOff x="3152306" y="3572951"/>
            <a:chExt cx="1749932" cy="2574970"/>
          </a:xfrm>
        </p:grpSpPr>
        <p:pic>
          <p:nvPicPr>
            <p:cNvPr id="20" name="Afbeelding 19">
              <a:hlinkClick r:id="rId4" action="ppaction://hlinksldjump"/>
              <a:extLst>
                <a:ext uri="{FF2B5EF4-FFF2-40B4-BE49-F238E27FC236}">
                  <a16:creationId xmlns:a16="http://schemas.microsoft.com/office/drawing/2014/main" id="{9C030CDC-04D2-404A-BFA9-2DD7AC47C8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1" t="-15022" r="-3924" b="-23532"/>
            <a:stretch/>
          </p:blipFill>
          <p:spPr>
            <a:xfrm>
              <a:off x="3180552" y="3572951"/>
              <a:ext cx="1721686" cy="2016000"/>
            </a:xfrm>
            <a:prstGeom prst="rect">
              <a:avLst/>
            </a:prstGeom>
            <a:solidFill>
              <a:schemeClr val="bg1"/>
            </a:solidFill>
            <a:ln w="19050">
              <a:solidFill>
                <a:schemeClr val="tx1"/>
              </a:solidFill>
            </a:ln>
          </p:spPr>
        </p:pic>
        <p:sp>
          <p:nvSpPr>
            <p:cNvPr id="21" name="Tekstvak 20">
              <a:extLst>
                <a:ext uri="{FF2B5EF4-FFF2-40B4-BE49-F238E27FC236}">
                  <a16:creationId xmlns:a16="http://schemas.microsoft.com/office/drawing/2014/main" id="{734C7F2E-9C5C-4E1B-8B7A-92E5CF6E61E6}"/>
                </a:ext>
              </a:extLst>
            </p:cNvPr>
            <p:cNvSpPr txBox="1"/>
            <p:nvPr/>
          </p:nvSpPr>
          <p:spPr>
            <a:xfrm>
              <a:off x="3152306" y="5593923"/>
              <a:ext cx="1749932" cy="553998"/>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Beademen met hulpmiddelen</a:t>
              </a:r>
            </a:p>
          </p:txBody>
        </p:sp>
      </p:grpSp>
      <p:grpSp>
        <p:nvGrpSpPr>
          <p:cNvPr id="45" name="Groep 44">
            <a:extLst>
              <a:ext uri="{FF2B5EF4-FFF2-40B4-BE49-F238E27FC236}">
                <a16:creationId xmlns:a16="http://schemas.microsoft.com/office/drawing/2014/main" id="{70D0EDF3-015F-478E-ACC3-F09AD2D05C63}"/>
              </a:ext>
            </a:extLst>
          </p:cNvPr>
          <p:cNvGrpSpPr/>
          <p:nvPr/>
        </p:nvGrpSpPr>
        <p:grpSpPr>
          <a:xfrm>
            <a:off x="1703389" y="3619348"/>
            <a:ext cx="1721686" cy="2550089"/>
            <a:chOff x="5234714" y="3572951"/>
            <a:chExt cx="1721686" cy="2550089"/>
          </a:xfrm>
        </p:grpSpPr>
        <p:sp>
          <p:nvSpPr>
            <p:cNvPr id="23" name="Tekstvak 22">
              <a:extLst>
                <a:ext uri="{FF2B5EF4-FFF2-40B4-BE49-F238E27FC236}">
                  <a16:creationId xmlns:a16="http://schemas.microsoft.com/office/drawing/2014/main" id="{342672D6-5C34-4591-9367-01DD3AE79D2B}"/>
                </a:ext>
              </a:extLst>
            </p:cNvPr>
            <p:cNvSpPr txBox="1"/>
            <p:nvPr/>
          </p:nvSpPr>
          <p:spPr>
            <a:xfrm>
              <a:off x="5234714" y="5569042"/>
              <a:ext cx="1721686" cy="553998"/>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Niet-technische vaardigheden</a:t>
              </a:r>
            </a:p>
          </p:txBody>
        </p:sp>
        <p:pic>
          <p:nvPicPr>
            <p:cNvPr id="24" name="Afbeelding 23">
              <a:hlinkClick r:id="rId6" action="ppaction://hlinksldjump"/>
              <a:extLst>
                <a:ext uri="{FF2B5EF4-FFF2-40B4-BE49-F238E27FC236}">
                  <a16:creationId xmlns:a16="http://schemas.microsoft.com/office/drawing/2014/main" id="{EEFEFC72-B61A-47F0-8E48-3EDDCA5F75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5076" b="-28143"/>
            <a:stretch/>
          </p:blipFill>
          <p:spPr>
            <a:xfrm>
              <a:off x="5235600" y="3572951"/>
              <a:ext cx="1720800" cy="2015999"/>
            </a:xfrm>
            <a:prstGeom prst="rect">
              <a:avLst/>
            </a:prstGeom>
            <a:solidFill>
              <a:schemeClr val="bg1"/>
            </a:solidFill>
            <a:ln w="19050">
              <a:solidFill>
                <a:schemeClr val="tx1"/>
              </a:solidFill>
            </a:ln>
          </p:spPr>
        </p:pic>
      </p:grpSp>
      <p:grpSp>
        <p:nvGrpSpPr>
          <p:cNvPr id="10" name="Groep 9">
            <a:extLst>
              <a:ext uri="{FF2B5EF4-FFF2-40B4-BE49-F238E27FC236}">
                <a16:creationId xmlns:a16="http://schemas.microsoft.com/office/drawing/2014/main" id="{D2ACEE58-2919-CC37-BA03-58B525DC2224}"/>
              </a:ext>
            </a:extLst>
          </p:cNvPr>
          <p:cNvGrpSpPr/>
          <p:nvPr/>
        </p:nvGrpSpPr>
        <p:grpSpPr>
          <a:xfrm>
            <a:off x="5823044" y="3619348"/>
            <a:ext cx="1722912" cy="2601476"/>
            <a:chOff x="5823044" y="3619348"/>
            <a:chExt cx="1722912" cy="2601476"/>
          </a:xfrm>
        </p:grpSpPr>
        <p:sp>
          <p:nvSpPr>
            <p:cNvPr id="30" name="Tekstvak 29">
              <a:extLst>
                <a:ext uri="{FF2B5EF4-FFF2-40B4-BE49-F238E27FC236}">
                  <a16:creationId xmlns:a16="http://schemas.microsoft.com/office/drawing/2014/main" id="{FAF95B82-A07D-4070-87B3-4EF06698321D}"/>
                </a:ext>
              </a:extLst>
            </p:cNvPr>
            <p:cNvSpPr txBox="1"/>
            <p:nvPr/>
          </p:nvSpPr>
          <p:spPr>
            <a:xfrm>
              <a:off x="5824270" y="5666826"/>
              <a:ext cx="1721686" cy="553998"/>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Afwijkend</a:t>
              </a:r>
            </a:p>
            <a:p>
              <a:pPr algn="ctr"/>
              <a:r>
                <a:rPr lang="nl-NL" sz="1500" b="1" dirty="0">
                  <a:latin typeface="Arial" panose="020B0604020202020204" pitchFamily="34" charset="0"/>
                  <a:cs typeface="Arial" panose="020B0604020202020204" pitchFamily="34" charset="0"/>
                </a:rPr>
                <a:t>algoritme</a:t>
              </a:r>
            </a:p>
          </p:txBody>
        </p:sp>
        <p:sp>
          <p:nvSpPr>
            <p:cNvPr id="31" name="Rechthoek 30">
              <a:hlinkClick r:id="rId8" action="ppaction://hlinksldjump"/>
              <a:extLst>
                <a:ext uri="{FF2B5EF4-FFF2-40B4-BE49-F238E27FC236}">
                  <a16:creationId xmlns:a16="http://schemas.microsoft.com/office/drawing/2014/main" id="{FF7B8CC5-077C-487F-8464-050EBAA4CAAC}"/>
                </a:ext>
              </a:extLst>
            </p:cNvPr>
            <p:cNvSpPr/>
            <p:nvPr/>
          </p:nvSpPr>
          <p:spPr>
            <a:xfrm>
              <a:off x="5823044" y="3619348"/>
              <a:ext cx="1720800" cy="201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ounded Rectangle 21">
              <a:hlinkClick r:id="rId8" action="ppaction://hlinksldjump"/>
              <a:extLst>
                <a:ext uri="{FF2B5EF4-FFF2-40B4-BE49-F238E27FC236}">
                  <a16:creationId xmlns:a16="http://schemas.microsoft.com/office/drawing/2014/main" id="{D52AE45B-1988-4FF0-A2A6-12BD039AC332}"/>
                </a:ext>
              </a:extLst>
            </p:cNvPr>
            <p:cNvSpPr>
              <a:spLocks noChangeAspect="1"/>
            </p:cNvSpPr>
            <p:nvPr/>
          </p:nvSpPr>
          <p:spPr>
            <a:xfrm>
              <a:off x="6152706" y="4606815"/>
              <a:ext cx="952768" cy="325895"/>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3" name="Rounded Rectangle 22">
              <a:hlinkClick r:id="rId8" action="ppaction://hlinksldjump"/>
              <a:extLst>
                <a:ext uri="{FF2B5EF4-FFF2-40B4-BE49-F238E27FC236}">
                  <a16:creationId xmlns:a16="http://schemas.microsoft.com/office/drawing/2014/main" id="{18FB7DFC-F1E6-46F9-A1C9-9EBD59E442A7}"/>
                </a:ext>
              </a:extLst>
            </p:cNvPr>
            <p:cNvSpPr>
              <a:spLocks noChangeAspect="1"/>
            </p:cNvSpPr>
            <p:nvPr/>
          </p:nvSpPr>
          <p:spPr>
            <a:xfrm>
              <a:off x="6152706" y="3953990"/>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4" name="Rounded Rectangle 23">
              <a:hlinkClick r:id="rId8" action="ppaction://hlinksldjump"/>
              <a:extLst>
                <a:ext uri="{FF2B5EF4-FFF2-40B4-BE49-F238E27FC236}">
                  <a16:creationId xmlns:a16="http://schemas.microsoft.com/office/drawing/2014/main" id="{D829061E-D44A-4655-AC20-62FD311CCB55}"/>
                </a:ext>
              </a:extLst>
            </p:cNvPr>
            <p:cNvSpPr>
              <a:spLocks noChangeAspect="1"/>
            </p:cNvSpPr>
            <p:nvPr/>
          </p:nvSpPr>
          <p:spPr>
            <a:xfrm>
              <a:off x="6152706" y="4171468"/>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5" name="Rounded Rectangle 24">
              <a:hlinkClick r:id="rId8" action="ppaction://hlinksldjump"/>
              <a:extLst>
                <a:ext uri="{FF2B5EF4-FFF2-40B4-BE49-F238E27FC236}">
                  <a16:creationId xmlns:a16="http://schemas.microsoft.com/office/drawing/2014/main" id="{72C7BA6F-EDE0-45B1-B9A2-DF0FF228A08B}"/>
                </a:ext>
              </a:extLst>
            </p:cNvPr>
            <p:cNvSpPr>
              <a:spLocks noChangeAspect="1"/>
            </p:cNvSpPr>
            <p:nvPr/>
          </p:nvSpPr>
          <p:spPr>
            <a:xfrm>
              <a:off x="6152706" y="3738010"/>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6" name="Rounded Rectangle 25">
              <a:hlinkClick r:id="rId8" action="ppaction://hlinksldjump"/>
              <a:extLst>
                <a:ext uri="{FF2B5EF4-FFF2-40B4-BE49-F238E27FC236}">
                  <a16:creationId xmlns:a16="http://schemas.microsoft.com/office/drawing/2014/main" id="{3961BF36-5425-4704-879A-1DF09D56D837}"/>
                </a:ext>
              </a:extLst>
            </p:cNvPr>
            <p:cNvSpPr>
              <a:spLocks noChangeAspect="1"/>
            </p:cNvSpPr>
            <p:nvPr/>
          </p:nvSpPr>
          <p:spPr>
            <a:xfrm>
              <a:off x="6152706" y="4388946"/>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latin typeface="Arial" pitchFamily="34" charset="0"/>
                <a:cs typeface="Arial" pitchFamily="34" charset="0"/>
              </a:endParaRPr>
            </a:p>
          </p:txBody>
        </p:sp>
        <p:sp>
          <p:nvSpPr>
            <p:cNvPr id="37" name="Rounded Rectangle 27">
              <a:extLst>
                <a:ext uri="{FF2B5EF4-FFF2-40B4-BE49-F238E27FC236}">
                  <a16:creationId xmlns:a16="http://schemas.microsoft.com/office/drawing/2014/main" id="{93DB7263-76A3-49C9-A94C-8058C0284AB4}"/>
                </a:ext>
              </a:extLst>
            </p:cNvPr>
            <p:cNvSpPr>
              <a:spLocks noChangeAspect="1"/>
            </p:cNvSpPr>
            <p:nvPr/>
          </p:nvSpPr>
          <p:spPr>
            <a:xfrm>
              <a:off x="6152706" y="4958765"/>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8" name="Rounded Rectangle 27">
              <a:hlinkClick r:id="rId8" action="ppaction://hlinksldjump"/>
              <a:extLst>
                <a:ext uri="{FF2B5EF4-FFF2-40B4-BE49-F238E27FC236}">
                  <a16:creationId xmlns:a16="http://schemas.microsoft.com/office/drawing/2014/main" id="{FA164E3B-48B3-4826-9C74-B25061508C58}"/>
                </a:ext>
              </a:extLst>
            </p:cNvPr>
            <p:cNvSpPr>
              <a:spLocks/>
            </p:cNvSpPr>
            <p:nvPr/>
          </p:nvSpPr>
          <p:spPr>
            <a:xfrm>
              <a:off x="6152706" y="5176218"/>
              <a:ext cx="966837" cy="340468"/>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9" name="Pijl: omlaag 38">
              <a:hlinkClick r:id="rId8" action="ppaction://hlinksldjump"/>
              <a:extLst>
                <a:ext uri="{FF2B5EF4-FFF2-40B4-BE49-F238E27FC236}">
                  <a16:creationId xmlns:a16="http://schemas.microsoft.com/office/drawing/2014/main" id="{B5612E51-4150-473D-8673-5B69E8C0B9B3}"/>
                </a:ext>
              </a:extLst>
            </p:cNvPr>
            <p:cNvSpPr/>
            <p:nvPr/>
          </p:nvSpPr>
          <p:spPr>
            <a:xfrm>
              <a:off x="7123330" y="3738010"/>
              <a:ext cx="232345" cy="1778676"/>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nl-NL" sz="2200" b="1" dirty="0">
                <a:latin typeface="Arial" panose="020B0604020202020204" pitchFamily="34" charset="0"/>
                <a:cs typeface="Arial" panose="020B0604020202020204" pitchFamily="34" charset="0"/>
              </a:endParaRPr>
            </a:p>
          </p:txBody>
        </p:sp>
      </p:grpSp>
      <p:grpSp>
        <p:nvGrpSpPr>
          <p:cNvPr id="5" name="Groep 4">
            <a:extLst>
              <a:ext uri="{FF2B5EF4-FFF2-40B4-BE49-F238E27FC236}">
                <a16:creationId xmlns:a16="http://schemas.microsoft.com/office/drawing/2014/main" id="{16ABDC96-87C4-4452-AAF2-8D717DD2B8FC}"/>
              </a:ext>
            </a:extLst>
          </p:cNvPr>
          <p:cNvGrpSpPr/>
          <p:nvPr/>
        </p:nvGrpSpPr>
        <p:grpSpPr>
          <a:xfrm>
            <a:off x="1703389" y="993692"/>
            <a:ext cx="1735809" cy="2334193"/>
            <a:chOff x="3166429" y="972176"/>
            <a:chExt cx="1735809" cy="2334193"/>
          </a:xfrm>
        </p:grpSpPr>
        <p:sp>
          <p:nvSpPr>
            <p:cNvPr id="41" name="Tekstvak 40">
              <a:extLst>
                <a:ext uri="{FF2B5EF4-FFF2-40B4-BE49-F238E27FC236}">
                  <a16:creationId xmlns:a16="http://schemas.microsoft.com/office/drawing/2014/main" id="{CC6814DF-37E7-4694-8A22-43C2D5DB9C15}"/>
                </a:ext>
              </a:extLst>
            </p:cNvPr>
            <p:cNvSpPr txBox="1"/>
            <p:nvPr/>
          </p:nvSpPr>
          <p:spPr>
            <a:xfrm>
              <a:off x="3166429" y="2983204"/>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Opfrissen BLS</a:t>
              </a:r>
            </a:p>
          </p:txBody>
        </p:sp>
        <p:pic>
          <p:nvPicPr>
            <p:cNvPr id="42" name="Afbeelding 41">
              <a:hlinkClick r:id="rId9" action="ppaction://hlinksldjump"/>
              <a:extLst>
                <a:ext uri="{FF2B5EF4-FFF2-40B4-BE49-F238E27FC236}">
                  <a16:creationId xmlns:a16="http://schemas.microsoft.com/office/drawing/2014/main" id="{2396870A-9D20-4651-BD49-19BC115E95AD}"/>
                </a:ext>
              </a:extLst>
            </p:cNvPr>
            <p:cNvPicPr>
              <a:picLocks noChangeAspect="1"/>
            </p:cNvPicPr>
            <p:nvPr/>
          </p:nvPicPr>
          <p:blipFill rotWithShape="1">
            <a:blip r:embed="rId10"/>
            <a:srcRect l="55259" t="-3912" r="-1552" b="-6347"/>
            <a:stretch/>
          </p:blipFill>
          <p:spPr>
            <a:xfrm>
              <a:off x="3181438" y="972176"/>
              <a:ext cx="1720800" cy="2016000"/>
            </a:xfrm>
            <a:prstGeom prst="rect">
              <a:avLst/>
            </a:prstGeom>
            <a:solidFill>
              <a:schemeClr val="bg1"/>
            </a:solidFill>
            <a:ln w="19050">
              <a:solidFill>
                <a:schemeClr val="tx1"/>
              </a:solidFill>
            </a:ln>
          </p:spPr>
        </p:pic>
      </p:grpSp>
      <p:grpSp>
        <p:nvGrpSpPr>
          <p:cNvPr id="14" name="Groep 13">
            <a:extLst>
              <a:ext uri="{FF2B5EF4-FFF2-40B4-BE49-F238E27FC236}">
                <a16:creationId xmlns:a16="http://schemas.microsoft.com/office/drawing/2014/main" id="{14693755-08A8-AC58-AF34-34640EC58A83}"/>
              </a:ext>
            </a:extLst>
          </p:cNvPr>
          <p:cNvGrpSpPr/>
          <p:nvPr/>
        </p:nvGrpSpPr>
        <p:grpSpPr>
          <a:xfrm>
            <a:off x="3748650" y="993692"/>
            <a:ext cx="1735809" cy="2334193"/>
            <a:chOff x="3748650" y="993692"/>
            <a:chExt cx="1735809" cy="2334193"/>
          </a:xfrm>
        </p:grpSpPr>
        <p:sp>
          <p:nvSpPr>
            <p:cNvPr id="4" name="Tekstvak 3">
              <a:extLst>
                <a:ext uri="{FF2B5EF4-FFF2-40B4-BE49-F238E27FC236}">
                  <a16:creationId xmlns:a16="http://schemas.microsoft.com/office/drawing/2014/main" id="{7E5EDEDC-CC1C-5577-8743-1CDFF5102233}"/>
                </a:ext>
              </a:extLst>
            </p:cNvPr>
            <p:cNvSpPr txBox="1"/>
            <p:nvPr/>
          </p:nvSpPr>
          <p:spPr>
            <a:xfrm>
              <a:off x="3748650" y="3004720"/>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Opfrissen PBLS</a:t>
              </a:r>
            </a:p>
          </p:txBody>
        </p:sp>
        <p:pic>
          <p:nvPicPr>
            <p:cNvPr id="6" name="Afbeelding 5">
              <a:hlinkClick r:id="rId11" action="ppaction://hlinksldjump"/>
              <a:extLst>
                <a:ext uri="{FF2B5EF4-FFF2-40B4-BE49-F238E27FC236}">
                  <a16:creationId xmlns:a16="http://schemas.microsoft.com/office/drawing/2014/main" id="{CF3AEE45-3A55-40E1-9864-8542673BB5F6}"/>
                </a:ext>
              </a:extLst>
            </p:cNvPr>
            <p:cNvPicPr>
              <a:picLocks noChangeAspect="1"/>
            </p:cNvPicPr>
            <p:nvPr/>
          </p:nvPicPr>
          <p:blipFill>
            <a:blip r:embed="rId12">
              <a:extLst>
                <a:ext uri="{28A0092B-C50C-407E-A947-70E740481C1C}">
                  <a14:useLocalDpi xmlns:a14="http://schemas.microsoft.com/office/drawing/2010/main" val="0"/>
                </a:ext>
              </a:extLst>
            </a:blip>
            <a:srcRect l="21894" r="21894"/>
            <a:stretch/>
          </p:blipFill>
          <p:spPr>
            <a:xfrm>
              <a:off x="3763659" y="993692"/>
              <a:ext cx="1720800" cy="2016000"/>
            </a:xfrm>
            <a:prstGeom prst="rect">
              <a:avLst/>
            </a:prstGeom>
            <a:solidFill>
              <a:schemeClr val="bg1"/>
            </a:solidFill>
            <a:ln w="19050">
              <a:solidFill>
                <a:schemeClr val="tx1"/>
              </a:solidFill>
            </a:ln>
          </p:spPr>
        </p:pic>
      </p:grpSp>
      <p:grpSp>
        <p:nvGrpSpPr>
          <p:cNvPr id="16" name="Groep 15">
            <a:extLst>
              <a:ext uri="{FF2B5EF4-FFF2-40B4-BE49-F238E27FC236}">
                <a16:creationId xmlns:a16="http://schemas.microsoft.com/office/drawing/2014/main" id="{3D605048-1330-C9CD-18DC-26B2C4A13CD9}"/>
              </a:ext>
            </a:extLst>
          </p:cNvPr>
          <p:cNvGrpSpPr/>
          <p:nvPr/>
        </p:nvGrpSpPr>
        <p:grpSpPr>
          <a:xfrm>
            <a:off x="3748650" y="3619348"/>
            <a:ext cx="1721686" cy="2319256"/>
            <a:chOff x="3748650" y="3619348"/>
            <a:chExt cx="1721686" cy="2319256"/>
          </a:xfrm>
        </p:grpSpPr>
        <p:sp>
          <p:nvSpPr>
            <p:cNvPr id="8" name="Tekstvak 7">
              <a:extLst>
                <a:ext uri="{FF2B5EF4-FFF2-40B4-BE49-F238E27FC236}">
                  <a16:creationId xmlns:a16="http://schemas.microsoft.com/office/drawing/2014/main" id="{F10B64F0-3E70-6B3D-5EA8-EB9294237F2B}"/>
                </a:ext>
              </a:extLst>
            </p:cNvPr>
            <p:cNvSpPr txBox="1"/>
            <p:nvPr/>
          </p:nvSpPr>
          <p:spPr>
            <a:xfrm>
              <a:off x="3748650" y="5615439"/>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Verslikking kind</a:t>
              </a:r>
            </a:p>
          </p:txBody>
        </p:sp>
        <p:pic>
          <p:nvPicPr>
            <p:cNvPr id="11" name="Afbeelding 10">
              <a:hlinkClick r:id="rId13" action="ppaction://hlinksldjump"/>
              <a:extLst>
                <a:ext uri="{FF2B5EF4-FFF2-40B4-BE49-F238E27FC236}">
                  <a16:creationId xmlns:a16="http://schemas.microsoft.com/office/drawing/2014/main" id="{866A9040-A0BC-4E89-068E-FF9764EA1D3E}"/>
                </a:ext>
              </a:extLst>
            </p:cNvPr>
            <p:cNvPicPr>
              <a:picLocks noChangeAspect="1"/>
            </p:cNvPicPr>
            <p:nvPr/>
          </p:nvPicPr>
          <p:blipFill>
            <a:blip r:embed="rId14">
              <a:extLst>
                <a:ext uri="{28A0092B-C50C-407E-A947-70E740481C1C}">
                  <a14:useLocalDpi xmlns:a14="http://schemas.microsoft.com/office/drawing/2010/main" val="0"/>
                </a:ext>
              </a:extLst>
            </a:blip>
            <a:srcRect t="3391" b="3391"/>
            <a:stretch/>
          </p:blipFill>
          <p:spPr>
            <a:xfrm>
              <a:off x="3749536" y="3619348"/>
              <a:ext cx="1720800" cy="2015999"/>
            </a:xfrm>
            <a:prstGeom prst="rect">
              <a:avLst/>
            </a:prstGeom>
            <a:solidFill>
              <a:schemeClr val="bg1"/>
            </a:solidFill>
            <a:ln w="19050">
              <a:solidFill>
                <a:schemeClr val="tx1"/>
              </a:solidFill>
            </a:ln>
          </p:spPr>
        </p:pic>
      </p:grpSp>
    </p:spTree>
    <p:extLst>
      <p:ext uri="{BB962C8B-B14F-4D97-AF65-F5344CB8AC3E}">
        <p14:creationId xmlns:p14="http://schemas.microsoft.com/office/powerpoint/2010/main" val="1907504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8"/>
          <p:cNvSpPr txBox="1"/>
          <p:nvPr/>
        </p:nvSpPr>
        <p:spPr>
          <a:xfrm>
            <a:off x="661093" y="252000"/>
            <a:ext cx="7941748"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84077"/>
                </a:solidFill>
                <a:latin typeface="Arial"/>
                <a:ea typeface="Arial"/>
                <a:cs typeface="Arial"/>
                <a:sym typeface="Arial"/>
              </a:rPr>
              <a:t>ALS HET KIND </a:t>
            </a:r>
            <a:r>
              <a:rPr lang="en-US" sz="2800" b="1">
                <a:solidFill>
                  <a:srgbClr val="E40137"/>
                </a:solidFill>
                <a:latin typeface="Arial"/>
                <a:ea typeface="Arial"/>
                <a:cs typeface="Arial"/>
                <a:sym typeface="Arial"/>
              </a:rPr>
              <a:t>NIET</a:t>
            </a:r>
            <a:r>
              <a:rPr lang="en-US" sz="2800" b="1">
                <a:solidFill>
                  <a:srgbClr val="084077"/>
                </a:solidFill>
                <a:latin typeface="Arial"/>
                <a:ea typeface="Arial"/>
                <a:cs typeface="Arial"/>
                <a:sym typeface="Arial"/>
              </a:rPr>
              <a:t> REAGEERT</a:t>
            </a:r>
            <a:endParaRPr/>
          </a:p>
          <a:p>
            <a:pPr marL="0" marR="0" lvl="0" indent="0" algn="ctr" rtl="0">
              <a:spcBef>
                <a:spcPts val="0"/>
              </a:spcBef>
              <a:spcAft>
                <a:spcPts val="0"/>
              </a:spcAft>
              <a:buNone/>
            </a:pPr>
            <a:r>
              <a:rPr lang="en-US" sz="2800" b="1">
                <a:solidFill>
                  <a:srgbClr val="084077"/>
                </a:solidFill>
                <a:latin typeface="Arial"/>
                <a:ea typeface="Arial"/>
                <a:cs typeface="Arial"/>
                <a:sym typeface="Arial"/>
              </a:rPr>
              <a:t>Geef na 15 borstcompressies 2 beademingen</a:t>
            </a:r>
            <a:endParaRPr sz="2800">
              <a:solidFill>
                <a:schemeClr val="dk1"/>
              </a:solidFill>
              <a:latin typeface="Calibri"/>
              <a:ea typeface="Calibri"/>
              <a:cs typeface="Calibri"/>
              <a:sym typeface="Calibri"/>
            </a:endParaRPr>
          </a:p>
        </p:txBody>
      </p:sp>
      <p:grpSp>
        <p:nvGrpSpPr>
          <p:cNvPr id="263" name="Google Shape;263;p18"/>
          <p:cNvGrpSpPr/>
          <p:nvPr/>
        </p:nvGrpSpPr>
        <p:grpSpPr>
          <a:xfrm>
            <a:off x="9162572" y="242000"/>
            <a:ext cx="2919410" cy="2866352"/>
            <a:chOff x="9162572" y="242000"/>
            <a:chExt cx="2919410" cy="2866352"/>
          </a:xfrm>
        </p:grpSpPr>
        <p:sp>
          <p:nvSpPr>
            <p:cNvPr id="264" name="Google Shape;264;p18"/>
            <p:cNvSpPr/>
            <p:nvPr/>
          </p:nvSpPr>
          <p:spPr>
            <a:xfrm>
              <a:off x="9162572" y="1988392"/>
              <a:ext cx="2160000" cy="396000"/>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2 beademingen</a:t>
              </a:r>
              <a:endParaRPr sz="1200" b="1">
                <a:solidFill>
                  <a:schemeClr val="lt1"/>
                </a:solidFill>
                <a:latin typeface="Arial"/>
                <a:ea typeface="Arial"/>
                <a:cs typeface="Arial"/>
                <a:sym typeface="Arial"/>
              </a:endParaRPr>
            </a:p>
          </p:txBody>
        </p:sp>
        <p:sp>
          <p:nvSpPr>
            <p:cNvPr id="265" name="Google Shape;265;p18"/>
            <p:cNvSpPr/>
            <p:nvPr/>
          </p:nvSpPr>
          <p:spPr>
            <a:xfrm>
              <a:off x="9162572" y="53415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(Laat) 112 bellen + AED</a:t>
              </a:r>
              <a:endParaRPr/>
            </a:p>
          </p:txBody>
        </p:sp>
        <p:sp>
          <p:nvSpPr>
            <p:cNvPr id="266" name="Google Shape;266;p18"/>
            <p:cNvSpPr/>
            <p:nvPr/>
          </p:nvSpPr>
          <p:spPr>
            <a:xfrm>
              <a:off x="9162572" y="82630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Open luchtweg</a:t>
              </a:r>
              <a:endParaRPr sz="1200" b="1">
                <a:solidFill>
                  <a:schemeClr val="lt1"/>
                </a:solidFill>
                <a:latin typeface="Arial"/>
                <a:ea typeface="Arial"/>
                <a:cs typeface="Arial"/>
                <a:sym typeface="Arial"/>
              </a:endParaRPr>
            </a:p>
          </p:txBody>
        </p:sp>
        <p:sp>
          <p:nvSpPr>
            <p:cNvPr id="267" name="Google Shape;267;p18"/>
            <p:cNvSpPr/>
            <p:nvPr/>
          </p:nvSpPr>
          <p:spPr>
            <a:xfrm>
              <a:off x="9162572" y="242002"/>
              <a:ext cx="2160000" cy="252000"/>
            </a:xfrm>
            <a:prstGeom prst="roundRect">
              <a:avLst>
                <a:gd name="adj" fmla="val 16667"/>
              </a:avLst>
            </a:prstGeom>
            <a:solidFill>
              <a:srgbClr val="005D9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Kind reageert niet</a:t>
              </a:r>
              <a:endParaRPr sz="1200" b="1">
                <a:solidFill>
                  <a:schemeClr val="lt1"/>
                </a:solidFill>
                <a:latin typeface="Arial"/>
                <a:ea typeface="Arial"/>
                <a:cs typeface="Arial"/>
                <a:sym typeface="Arial"/>
              </a:endParaRPr>
            </a:p>
          </p:txBody>
        </p:sp>
        <p:sp>
          <p:nvSpPr>
            <p:cNvPr id="268" name="Google Shape;268;p18"/>
            <p:cNvSpPr/>
            <p:nvPr/>
          </p:nvSpPr>
          <p:spPr>
            <a:xfrm>
              <a:off x="9162572" y="1118452"/>
              <a:ext cx="2160000" cy="252000"/>
            </a:xfrm>
            <a:prstGeom prst="roundRect">
              <a:avLst>
                <a:gd name="adj" fmla="val 16667"/>
              </a:avLst>
            </a:prstGeom>
            <a:solidFill>
              <a:srgbClr val="005D9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Ademhaling niet normaal</a:t>
              </a:r>
              <a:endParaRPr sz="1100" b="1">
                <a:solidFill>
                  <a:schemeClr val="lt1"/>
                </a:solidFill>
                <a:latin typeface="Arial"/>
                <a:ea typeface="Arial"/>
                <a:cs typeface="Arial"/>
                <a:sym typeface="Arial"/>
              </a:endParaRPr>
            </a:p>
          </p:txBody>
        </p:sp>
        <p:sp>
          <p:nvSpPr>
            <p:cNvPr id="269" name="Google Shape;269;p18"/>
            <p:cNvSpPr/>
            <p:nvPr/>
          </p:nvSpPr>
          <p:spPr>
            <a:xfrm>
              <a:off x="9162572" y="2422372"/>
              <a:ext cx="2160000" cy="252000"/>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Ga door 15:2</a:t>
              </a:r>
              <a:endParaRPr/>
            </a:p>
          </p:txBody>
        </p:sp>
        <p:sp>
          <p:nvSpPr>
            <p:cNvPr id="270" name="Google Shape;270;p18"/>
            <p:cNvSpPr/>
            <p:nvPr/>
          </p:nvSpPr>
          <p:spPr>
            <a:xfrm>
              <a:off x="9162572" y="271235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Activeer AED,</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zodra deze er is</a:t>
              </a:r>
              <a:endParaRPr/>
            </a:p>
          </p:txBody>
        </p:sp>
        <p:sp>
          <p:nvSpPr>
            <p:cNvPr id="271" name="Google Shape;271;p18"/>
            <p:cNvSpPr/>
            <p:nvPr/>
          </p:nvSpPr>
          <p:spPr>
            <a:xfrm>
              <a:off x="11385344" y="242002"/>
              <a:ext cx="696638" cy="2866350"/>
            </a:xfrm>
            <a:prstGeom prst="downArrow">
              <a:avLst>
                <a:gd name="adj1" fmla="val 50000"/>
                <a:gd name="adj2" fmla="val 50000"/>
              </a:avLst>
            </a:prstGeom>
            <a:solidFill>
              <a:srgbClr val="E4003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8"/>
            <p:cNvSpPr txBox="1"/>
            <p:nvPr/>
          </p:nvSpPr>
          <p:spPr>
            <a:xfrm rot="5400000">
              <a:off x="10387549" y="1413936"/>
              <a:ext cx="2692191" cy="3483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Let op veiligheid</a:t>
              </a:r>
              <a:endParaRPr/>
            </a:p>
          </p:txBody>
        </p:sp>
        <p:sp>
          <p:nvSpPr>
            <p:cNvPr id="273" name="Google Shape;273;p18"/>
            <p:cNvSpPr/>
            <p:nvPr/>
          </p:nvSpPr>
          <p:spPr>
            <a:xfrm>
              <a:off x="9162572" y="140843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Geef 5 beademingen</a:t>
              </a:r>
              <a:endParaRPr sz="1200" b="1">
                <a:solidFill>
                  <a:schemeClr val="lt1"/>
                </a:solidFill>
                <a:latin typeface="Arial"/>
                <a:ea typeface="Arial"/>
                <a:cs typeface="Arial"/>
                <a:sym typeface="Arial"/>
              </a:endParaRPr>
            </a:p>
          </p:txBody>
        </p:sp>
        <p:sp>
          <p:nvSpPr>
            <p:cNvPr id="274" name="Google Shape;274;p18"/>
            <p:cNvSpPr/>
            <p:nvPr/>
          </p:nvSpPr>
          <p:spPr>
            <a:xfrm>
              <a:off x="9162572" y="1698412"/>
              <a:ext cx="2160000" cy="252000"/>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Als het kind niet reageert</a:t>
              </a:r>
              <a:endParaRPr sz="1100" b="1">
                <a:solidFill>
                  <a:schemeClr val="lt1"/>
                </a:solidFill>
                <a:latin typeface="Arial"/>
                <a:ea typeface="Arial"/>
                <a:cs typeface="Arial"/>
                <a:sym typeface="Arial"/>
              </a:endParaRPr>
            </a:p>
          </p:txBody>
        </p:sp>
      </p:grpSp>
      <p:sp>
        <p:nvSpPr>
          <p:cNvPr id="275" name="Google Shape;275;p18"/>
          <p:cNvSpPr txBox="1"/>
          <p:nvPr/>
        </p:nvSpPr>
        <p:spPr>
          <a:xfrm>
            <a:off x="-31473" y="5039976"/>
            <a:ext cx="9326880" cy="81918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dk1"/>
                </a:solidFill>
                <a:latin typeface="Arial"/>
                <a:ea typeface="Arial"/>
                <a:cs typeface="Arial"/>
                <a:sym typeface="Arial"/>
              </a:rPr>
              <a:t>Ga door met reanimatie.</a:t>
            </a:r>
            <a:endParaRPr/>
          </a:p>
          <a:p>
            <a:pPr marL="0" marR="0" lvl="0" indent="0" algn="ctr" rtl="0">
              <a:spcBef>
                <a:spcPts val="0"/>
              </a:spcBef>
              <a:spcAft>
                <a:spcPts val="0"/>
              </a:spcAft>
              <a:buNone/>
            </a:pPr>
            <a:r>
              <a:rPr lang="en-US" sz="2400">
                <a:solidFill>
                  <a:schemeClr val="dk1"/>
                </a:solidFill>
                <a:latin typeface="Arial"/>
                <a:ea typeface="Arial"/>
                <a:cs typeface="Arial"/>
                <a:sym typeface="Arial"/>
              </a:rPr>
              <a:t>Indien mogelijk wissel iedere 2 minuten van hulpverlener</a:t>
            </a:r>
            <a:endParaRPr sz="2400">
              <a:solidFill>
                <a:schemeClr val="dk1"/>
              </a:solidFill>
              <a:latin typeface="Arial"/>
              <a:ea typeface="Arial"/>
              <a:cs typeface="Arial"/>
              <a:sym typeface="Arial"/>
            </a:endParaRPr>
          </a:p>
        </p:txBody>
      </p:sp>
      <p:pic>
        <p:nvPicPr>
          <p:cNvPr id="276" name="Google Shape;276;p18"/>
          <p:cNvPicPr preferRelativeResize="0"/>
          <p:nvPr/>
        </p:nvPicPr>
        <p:blipFill rotWithShape="1">
          <a:blip r:embed="rId3">
            <a:alphaModFix/>
          </a:blip>
          <a:srcRect l="9000" t="23656" r="28900" b="16149"/>
          <a:stretch/>
        </p:blipFill>
        <p:spPr>
          <a:xfrm>
            <a:off x="381000" y="1675177"/>
            <a:ext cx="3948693" cy="2553184"/>
          </a:xfrm>
          <a:prstGeom prst="rect">
            <a:avLst/>
          </a:prstGeom>
          <a:noFill/>
          <a:ln>
            <a:noFill/>
          </a:ln>
        </p:spPr>
      </p:pic>
      <p:pic>
        <p:nvPicPr>
          <p:cNvPr id="277" name="Google Shape;277;p18"/>
          <p:cNvPicPr preferRelativeResize="0"/>
          <p:nvPr/>
        </p:nvPicPr>
        <p:blipFill rotWithShape="1">
          <a:blip r:embed="rId4">
            <a:alphaModFix/>
          </a:blip>
          <a:srcRect l="8967" t="25038" r="29533" b="13722"/>
          <a:stretch/>
        </p:blipFill>
        <p:spPr>
          <a:xfrm>
            <a:off x="4667248" y="1552092"/>
            <a:ext cx="3843877" cy="2553184"/>
          </a:xfrm>
          <a:prstGeom prst="rect">
            <a:avLst/>
          </a:prstGeom>
          <a:noFill/>
          <a:ln>
            <a:noFill/>
          </a:ln>
        </p:spPr>
      </p:pic>
      <p:sp>
        <p:nvSpPr>
          <p:cNvPr id="278" name="Google Shape;278;p18"/>
          <p:cNvSpPr txBox="1"/>
          <p:nvPr/>
        </p:nvSpPr>
        <p:spPr>
          <a:xfrm>
            <a:off x="1812553" y="4105276"/>
            <a:ext cx="6890327" cy="83953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Arial"/>
              <a:buNone/>
            </a:pPr>
            <a:r>
              <a:rPr lang="en-US" sz="4800" b="1" i="0">
                <a:solidFill>
                  <a:schemeClr val="dk1"/>
                </a:solidFill>
                <a:latin typeface="Arial"/>
                <a:ea typeface="Arial"/>
                <a:cs typeface="Arial"/>
                <a:sym typeface="Arial"/>
              </a:rPr>
              <a:t> </a:t>
            </a:r>
            <a:r>
              <a:rPr lang="en-US" sz="4000" b="1" i="0">
                <a:solidFill>
                  <a:schemeClr val="dk1"/>
                </a:solidFill>
                <a:latin typeface="Arial"/>
                <a:ea typeface="Arial"/>
                <a:cs typeface="Arial"/>
                <a:sym typeface="Arial"/>
              </a:rPr>
              <a:t>15</a:t>
            </a:r>
            <a:r>
              <a:rPr lang="en-US" sz="4000" b="0" i="0">
                <a:solidFill>
                  <a:schemeClr val="dk1"/>
                </a:solidFill>
                <a:latin typeface="Arial"/>
                <a:ea typeface="Arial"/>
                <a:cs typeface="Arial"/>
                <a:sym typeface="Arial"/>
              </a:rPr>
              <a:t>	</a:t>
            </a:r>
            <a:r>
              <a:rPr lang="en-US" sz="4000" b="1" i="0">
                <a:solidFill>
                  <a:srgbClr val="FF0000"/>
                </a:solidFill>
                <a:latin typeface="Arial"/>
                <a:ea typeface="Arial"/>
                <a:cs typeface="Arial"/>
                <a:sym typeface="Arial"/>
              </a:rPr>
              <a:t> </a:t>
            </a:r>
            <a:r>
              <a:rPr lang="en-US" sz="4000" b="0" i="0">
                <a:solidFill>
                  <a:schemeClr val="dk1"/>
                </a:solidFill>
                <a:latin typeface="Arial"/>
                <a:ea typeface="Arial"/>
                <a:cs typeface="Arial"/>
                <a:sym typeface="Arial"/>
              </a:rPr>
              <a:t>			    	</a:t>
            </a:r>
            <a:r>
              <a:rPr lang="en-US" sz="4000" b="1" i="0">
                <a:solidFill>
                  <a:schemeClr val="dk1"/>
                </a:solidFill>
                <a:latin typeface="Arial"/>
                <a:ea typeface="Arial"/>
                <a:cs typeface="Arial"/>
                <a:sym typeface="Arial"/>
              </a:rPr>
              <a:t>2</a:t>
            </a:r>
            <a:endParaRPr/>
          </a:p>
        </p:txBody>
      </p:sp>
    </p:spTree>
    <p:extLst>
      <p:ext uri="{BB962C8B-B14F-4D97-AF65-F5344CB8AC3E}">
        <p14:creationId xmlns:p14="http://schemas.microsoft.com/office/powerpoint/2010/main" val="1597502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9"/>
          <p:cNvSpPr txBox="1"/>
          <p:nvPr/>
        </p:nvSpPr>
        <p:spPr>
          <a:xfrm>
            <a:off x="1219899" y="252000"/>
            <a:ext cx="609460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84077"/>
                </a:solidFill>
                <a:latin typeface="Arial"/>
                <a:ea typeface="Arial"/>
                <a:cs typeface="Arial"/>
                <a:sym typeface="Arial"/>
              </a:rPr>
              <a:t>GEBRUIK VAN DE AED</a:t>
            </a:r>
            <a:endParaRPr sz="2800">
              <a:solidFill>
                <a:schemeClr val="dk1"/>
              </a:solidFill>
              <a:latin typeface="Calibri"/>
              <a:ea typeface="Calibri"/>
              <a:cs typeface="Calibri"/>
              <a:sym typeface="Calibri"/>
            </a:endParaRPr>
          </a:p>
        </p:txBody>
      </p:sp>
      <p:grpSp>
        <p:nvGrpSpPr>
          <p:cNvPr id="285" name="Google Shape;285;p19"/>
          <p:cNvGrpSpPr/>
          <p:nvPr/>
        </p:nvGrpSpPr>
        <p:grpSpPr>
          <a:xfrm>
            <a:off x="9162572" y="242000"/>
            <a:ext cx="2919410" cy="2866352"/>
            <a:chOff x="9162572" y="242000"/>
            <a:chExt cx="2919410" cy="2866352"/>
          </a:xfrm>
        </p:grpSpPr>
        <p:sp>
          <p:nvSpPr>
            <p:cNvPr id="286" name="Google Shape;286;p19"/>
            <p:cNvSpPr/>
            <p:nvPr/>
          </p:nvSpPr>
          <p:spPr>
            <a:xfrm>
              <a:off x="9162572" y="1988392"/>
              <a:ext cx="2160000" cy="396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2 beademingen</a:t>
              </a:r>
              <a:endParaRPr sz="1200" b="1">
                <a:solidFill>
                  <a:schemeClr val="lt1"/>
                </a:solidFill>
                <a:latin typeface="Arial"/>
                <a:ea typeface="Arial"/>
                <a:cs typeface="Arial"/>
                <a:sym typeface="Arial"/>
              </a:endParaRPr>
            </a:p>
          </p:txBody>
        </p:sp>
        <p:sp>
          <p:nvSpPr>
            <p:cNvPr id="287" name="Google Shape;287;p19"/>
            <p:cNvSpPr/>
            <p:nvPr/>
          </p:nvSpPr>
          <p:spPr>
            <a:xfrm>
              <a:off x="9162572" y="53415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(Laat) 112 bellen + AED</a:t>
              </a:r>
              <a:endParaRPr/>
            </a:p>
          </p:txBody>
        </p:sp>
        <p:sp>
          <p:nvSpPr>
            <p:cNvPr id="288" name="Google Shape;288;p19"/>
            <p:cNvSpPr/>
            <p:nvPr/>
          </p:nvSpPr>
          <p:spPr>
            <a:xfrm>
              <a:off x="9162572" y="82630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Open luchtweg</a:t>
              </a:r>
              <a:endParaRPr sz="1200" b="1">
                <a:solidFill>
                  <a:schemeClr val="lt1"/>
                </a:solidFill>
                <a:latin typeface="Arial"/>
                <a:ea typeface="Arial"/>
                <a:cs typeface="Arial"/>
                <a:sym typeface="Arial"/>
              </a:endParaRPr>
            </a:p>
          </p:txBody>
        </p:sp>
        <p:sp>
          <p:nvSpPr>
            <p:cNvPr id="289" name="Google Shape;289;p19"/>
            <p:cNvSpPr/>
            <p:nvPr/>
          </p:nvSpPr>
          <p:spPr>
            <a:xfrm>
              <a:off x="9162572" y="242002"/>
              <a:ext cx="2160000" cy="252000"/>
            </a:xfrm>
            <a:prstGeom prst="roundRect">
              <a:avLst>
                <a:gd name="adj" fmla="val 16667"/>
              </a:avLst>
            </a:prstGeom>
            <a:solidFill>
              <a:srgbClr val="005D9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Kind reageert niet</a:t>
              </a:r>
              <a:endParaRPr sz="1200" b="1">
                <a:solidFill>
                  <a:schemeClr val="lt1"/>
                </a:solidFill>
                <a:latin typeface="Arial"/>
                <a:ea typeface="Arial"/>
                <a:cs typeface="Arial"/>
                <a:sym typeface="Arial"/>
              </a:endParaRPr>
            </a:p>
          </p:txBody>
        </p:sp>
        <p:sp>
          <p:nvSpPr>
            <p:cNvPr id="290" name="Google Shape;290;p19"/>
            <p:cNvSpPr/>
            <p:nvPr/>
          </p:nvSpPr>
          <p:spPr>
            <a:xfrm>
              <a:off x="9162572" y="1118452"/>
              <a:ext cx="2160000" cy="252000"/>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Ademhaling niet normaal</a:t>
              </a:r>
              <a:endParaRPr sz="1100" b="1">
                <a:solidFill>
                  <a:schemeClr val="lt1"/>
                </a:solidFill>
                <a:latin typeface="Arial"/>
                <a:ea typeface="Arial"/>
                <a:cs typeface="Arial"/>
                <a:sym typeface="Arial"/>
              </a:endParaRPr>
            </a:p>
          </p:txBody>
        </p:sp>
        <p:sp>
          <p:nvSpPr>
            <p:cNvPr id="291" name="Google Shape;291;p19"/>
            <p:cNvSpPr/>
            <p:nvPr/>
          </p:nvSpPr>
          <p:spPr>
            <a:xfrm>
              <a:off x="9162572" y="242237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Ga door 15:2</a:t>
              </a:r>
              <a:endParaRPr/>
            </a:p>
          </p:txBody>
        </p:sp>
        <p:sp>
          <p:nvSpPr>
            <p:cNvPr id="292" name="Google Shape;292;p19"/>
            <p:cNvSpPr/>
            <p:nvPr/>
          </p:nvSpPr>
          <p:spPr>
            <a:xfrm>
              <a:off x="9162572" y="2712352"/>
              <a:ext cx="2160000" cy="396000"/>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Activeer AED,</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zodra deze er is</a:t>
              </a:r>
              <a:endParaRPr/>
            </a:p>
          </p:txBody>
        </p:sp>
        <p:sp>
          <p:nvSpPr>
            <p:cNvPr id="293" name="Google Shape;293;p19"/>
            <p:cNvSpPr/>
            <p:nvPr/>
          </p:nvSpPr>
          <p:spPr>
            <a:xfrm>
              <a:off x="11385344" y="242002"/>
              <a:ext cx="696638" cy="2866350"/>
            </a:xfrm>
            <a:prstGeom prst="downArrow">
              <a:avLst>
                <a:gd name="adj1" fmla="val 50000"/>
                <a:gd name="adj2" fmla="val 50000"/>
              </a:avLst>
            </a:prstGeom>
            <a:solidFill>
              <a:srgbClr val="E4003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txBox="1"/>
            <p:nvPr/>
          </p:nvSpPr>
          <p:spPr>
            <a:xfrm rot="5400000">
              <a:off x="10387549" y="1413936"/>
              <a:ext cx="2692191" cy="3483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Let op veiligheid</a:t>
              </a:r>
              <a:endParaRPr/>
            </a:p>
          </p:txBody>
        </p:sp>
        <p:sp>
          <p:nvSpPr>
            <p:cNvPr id="295" name="Google Shape;295;p19"/>
            <p:cNvSpPr/>
            <p:nvPr/>
          </p:nvSpPr>
          <p:spPr>
            <a:xfrm>
              <a:off x="9162572" y="140843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Geef 5 beademingen</a:t>
              </a:r>
              <a:endParaRPr sz="1200" b="1">
                <a:solidFill>
                  <a:schemeClr val="lt1"/>
                </a:solidFill>
                <a:latin typeface="Arial"/>
                <a:ea typeface="Arial"/>
                <a:cs typeface="Arial"/>
                <a:sym typeface="Arial"/>
              </a:endParaRPr>
            </a:p>
          </p:txBody>
        </p:sp>
        <p:sp>
          <p:nvSpPr>
            <p:cNvPr id="296" name="Google Shape;296;p19"/>
            <p:cNvSpPr/>
            <p:nvPr/>
          </p:nvSpPr>
          <p:spPr>
            <a:xfrm>
              <a:off x="9162572" y="1698412"/>
              <a:ext cx="2160000" cy="252000"/>
            </a:xfrm>
            <a:prstGeom prst="roundRect">
              <a:avLst>
                <a:gd name="adj" fmla="val 16667"/>
              </a:avLst>
            </a:prstGeom>
            <a:solidFill>
              <a:srgbClr val="005D9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Als het kind niet reageert</a:t>
              </a:r>
              <a:endParaRPr sz="1100" b="1">
                <a:solidFill>
                  <a:schemeClr val="lt1"/>
                </a:solidFill>
                <a:latin typeface="Arial"/>
                <a:ea typeface="Arial"/>
                <a:cs typeface="Arial"/>
                <a:sym typeface="Arial"/>
              </a:endParaRPr>
            </a:p>
          </p:txBody>
        </p:sp>
      </p:grpSp>
      <p:pic>
        <p:nvPicPr>
          <p:cNvPr id="297" name="Google Shape;297;p19"/>
          <p:cNvPicPr preferRelativeResize="0"/>
          <p:nvPr/>
        </p:nvPicPr>
        <p:blipFill rotWithShape="1">
          <a:blip r:embed="rId3">
            <a:alphaModFix/>
          </a:blip>
          <a:srcRect l="7223" t="22936" r="50945" b="8092"/>
          <a:stretch/>
        </p:blipFill>
        <p:spPr>
          <a:xfrm>
            <a:off x="945150" y="1224796"/>
            <a:ext cx="3322050" cy="4408407"/>
          </a:xfrm>
          <a:prstGeom prst="rect">
            <a:avLst/>
          </a:prstGeom>
          <a:noFill/>
          <a:ln>
            <a:noFill/>
          </a:ln>
        </p:spPr>
      </p:pic>
      <p:sp>
        <p:nvSpPr>
          <p:cNvPr id="298" name="Google Shape;298;p19"/>
          <p:cNvSpPr txBox="1"/>
          <p:nvPr/>
        </p:nvSpPr>
        <p:spPr>
          <a:xfrm>
            <a:off x="4903438" y="2803937"/>
            <a:ext cx="7039897" cy="3339343"/>
          </a:xfrm>
          <a:prstGeom prst="rect">
            <a:avLst/>
          </a:prstGeom>
          <a:noFill/>
          <a:ln>
            <a:noFill/>
          </a:ln>
        </p:spPr>
        <p:txBody>
          <a:bodyPr spcFirstLastPara="1" wrap="square" lIns="91425" tIns="45700" rIns="91425" bIns="45700" anchor="t" anchorCtr="0">
            <a:noAutofit/>
          </a:bodyPr>
          <a:lstStyle/>
          <a:p>
            <a:pPr marL="228600" marR="0" lvl="0" indent="-228600" algn="l" rtl="0">
              <a:lnSpc>
                <a:spcPct val="150000"/>
              </a:lnSpc>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Zet de AED aan</a:t>
            </a:r>
            <a:endParaRPr/>
          </a:p>
          <a:p>
            <a:pPr marL="228600" marR="0" lvl="0" indent="-228600" algn="l" rtl="0">
              <a:lnSpc>
                <a:spcPct val="150000"/>
              </a:lnSpc>
              <a:spcBef>
                <a:spcPts val="1000"/>
              </a:spcBef>
              <a:spcAft>
                <a:spcPts val="0"/>
              </a:spcAft>
              <a:buClr>
                <a:schemeClr val="dk1"/>
              </a:buClr>
              <a:buSzPts val="2400"/>
              <a:buFont typeface="Arial"/>
              <a:buChar char="•"/>
            </a:pPr>
            <a:r>
              <a:rPr lang="en-US" sz="2400">
                <a:solidFill>
                  <a:schemeClr val="dk1"/>
                </a:solidFill>
                <a:latin typeface="Arial"/>
                <a:ea typeface="Arial"/>
                <a:cs typeface="Arial"/>
                <a:sym typeface="Arial"/>
              </a:rPr>
              <a:t>Volg AED instructies</a:t>
            </a:r>
            <a:endParaRPr/>
          </a:p>
          <a:p>
            <a:pPr marL="228600" marR="0" lvl="0" indent="-228600" algn="l" rtl="0">
              <a:lnSpc>
                <a:spcPct val="150000"/>
              </a:lnSpc>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Onder 8 jaar:  </a:t>
            </a:r>
            <a:r>
              <a:rPr lang="en-US" sz="2400">
                <a:solidFill>
                  <a:schemeClr val="dk1"/>
                </a:solidFill>
              </a:rPr>
              <a:t>kinder elektroden</a:t>
            </a:r>
            <a:endParaRPr/>
          </a:p>
          <a:p>
            <a:pPr marL="228600" marR="0" lvl="0" indent="-228600" algn="l" rtl="0">
              <a:lnSpc>
                <a:spcPct val="150000"/>
              </a:lnSpc>
              <a:spcBef>
                <a:spcPts val="0"/>
              </a:spcBef>
              <a:spcAft>
                <a:spcPts val="0"/>
              </a:spcAft>
              <a:buClr>
                <a:schemeClr val="dk1"/>
              </a:buClr>
              <a:buSzPts val="2400"/>
              <a:buFont typeface="Arial"/>
              <a:buChar char="•"/>
            </a:pPr>
            <a:r>
              <a:rPr lang="en-US" sz="2400">
                <a:solidFill>
                  <a:schemeClr val="dk1"/>
                </a:solidFill>
              </a:rPr>
              <a:t>Zijn deze n</a:t>
            </a:r>
            <a:r>
              <a:rPr lang="en-US" sz="2400">
                <a:solidFill>
                  <a:schemeClr val="dk1"/>
                </a:solidFill>
                <a:latin typeface="Arial"/>
                <a:ea typeface="Arial"/>
                <a:cs typeface="Arial"/>
                <a:sym typeface="Arial"/>
              </a:rPr>
              <a:t>iet beschikbaar?</a:t>
            </a:r>
            <a:endParaRPr/>
          </a:p>
          <a:p>
            <a:pPr marL="0" marR="0" lvl="0" indent="0" algn="l" rtl="0">
              <a:lnSpc>
                <a:spcPct val="150000"/>
              </a:lnSpc>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    -&gt; elektroden voor volwassenen gebruiken</a:t>
            </a:r>
            <a:endParaRPr/>
          </a:p>
        </p:txBody>
      </p:sp>
    </p:spTree>
    <p:extLst>
      <p:ext uri="{BB962C8B-B14F-4D97-AF65-F5344CB8AC3E}">
        <p14:creationId xmlns:p14="http://schemas.microsoft.com/office/powerpoint/2010/main" val="2955418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grpSp>
        <p:nvGrpSpPr>
          <p:cNvPr id="349" name="Google Shape;349;p23"/>
          <p:cNvGrpSpPr/>
          <p:nvPr/>
        </p:nvGrpSpPr>
        <p:grpSpPr>
          <a:xfrm>
            <a:off x="3890318" y="481961"/>
            <a:ext cx="4411364" cy="5374508"/>
            <a:chOff x="3890318" y="540400"/>
            <a:chExt cx="4411364" cy="5374508"/>
          </a:xfrm>
        </p:grpSpPr>
        <p:sp>
          <p:nvSpPr>
            <p:cNvPr id="350" name="Google Shape;350;p23"/>
            <p:cNvSpPr/>
            <p:nvPr/>
          </p:nvSpPr>
          <p:spPr>
            <a:xfrm>
              <a:off x="3890318" y="3711171"/>
              <a:ext cx="3493862" cy="792661"/>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2200" b="1">
                  <a:solidFill>
                    <a:schemeClr val="lt1"/>
                  </a:solidFill>
                  <a:latin typeface="Arial"/>
                  <a:ea typeface="Arial"/>
                  <a:cs typeface="Arial"/>
                  <a:sym typeface="Arial"/>
                </a:rPr>
                <a:t>2 beademingen</a:t>
              </a:r>
              <a:endParaRPr sz="2200" b="1">
                <a:solidFill>
                  <a:schemeClr val="lt1"/>
                </a:solidFill>
                <a:latin typeface="Arial"/>
                <a:ea typeface="Arial"/>
                <a:cs typeface="Arial"/>
                <a:sym typeface="Arial"/>
              </a:endParaRPr>
            </a:p>
          </p:txBody>
        </p:sp>
        <p:sp>
          <p:nvSpPr>
            <p:cNvPr id="351" name="Google Shape;351;p23"/>
            <p:cNvSpPr/>
            <p:nvPr/>
          </p:nvSpPr>
          <p:spPr>
            <a:xfrm>
              <a:off x="3890318" y="1069387"/>
              <a:ext cx="3493862" cy="470104"/>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lt1"/>
                  </a:solidFill>
                  <a:latin typeface="Arial"/>
                  <a:ea typeface="Arial"/>
                  <a:cs typeface="Arial"/>
                  <a:sym typeface="Arial"/>
                </a:rPr>
                <a:t>(laat) 112 bellen + AED</a:t>
              </a:r>
              <a:endParaRPr/>
            </a:p>
          </p:txBody>
        </p:sp>
        <p:sp>
          <p:nvSpPr>
            <p:cNvPr id="352" name="Google Shape;352;p23"/>
            <p:cNvSpPr/>
            <p:nvPr/>
          </p:nvSpPr>
          <p:spPr>
            <a:xfrm>
              <a:off x="3890318" y="1598350"/>
              <a:ext cx="3493862" cy="470104"/>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lt1"/>
                  </a:solidFill>
                  <a:latin typeface="Arial"/>
                  <a:ea typeface="Arial"/>
                  <a:cs typeface="Arial"/>
                  <a:sym typeface="Arial"/>
                </a:rPr>
                <a:t>Open luchtweg</a:t>
              </a:r>
              <a:endParaRPr sz="2200" b="1">
                <a:solidFill>
                  <a:schemeClr val="lt1"/>
                </a:solidFill>
                <a:latin typeface="Arial"/>
                <a:ea typeface="Arial"/>
                <a:cs typeface="Arial"/>
                <a:sym typeface="Arial"/>
              </a:endParaRPr>
            </a:p>
          </p:txBody>
        </p:sp>
        <p:sp>
          <p:nvSpPr>
            <p:cNvPr id="353" name="Google Shape;353;p23"/>
            <p:cNvSpPr/>
            <p:nvPr/>
          </p:nvSpPr>
          <p:spPr>
            <a:xfrm>
              <a:off x="3890318" y="540424"/>
              <a:ext cx="3493862" cy="470104"/>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lt1"/>
                  </a:solidFill>
                  <a:latin typeface="Arial"/>
                  <a:ea typeface="Arial"/>
                  <a:cs typeface="Arial"/>
                  <a:sym typeface="Arial"/>
                </a:rPr>
                <a:t>Kind reageert niet</a:t>
              </a:r>
              <a:endParaRPr sz="2200" b="1">
                <a:solidFill>
                  <a:schemeClr val="lt1"/>
                </a:solidFill>
                <a:latin typeface="Arial"/>
                <a:ea typeface="Arial"/>
                <a:cs typeface="Arial"/>
                <a:sym typeface="Arial"/>
              </a:endParaRPr>
            </a:p>
          </p:txBody>
        </p:sp>
        <p:sp>
          <p:nvSpPr>
            <p:cNvPr id="354" name="Google Shape;354;p23"/>
            <p:cNvSpPr/>
            <p:nvPr/>
          </p:nvSpPr>
          <p:spPr>
            <a:xfrm>
              <a:off x="3890318" y="2127313"/>
              <a:ext cx="3493862" cy="470104"/>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00" b="1">
                  <a:solidFill>
                    <a:schemeClr val="lt1"/>
                  </a:solidFill>
                  <a:latin typeface="Arial"/>
                  <a:ea typeface="Arial"/>
                  <a:cs typeface="Arial"/>
                  <a:sym typeface="Arial"/>
                </a:rPr>
                <a:t>Ademhaling niet normaal</a:t>
              </a:r>
              <a:endParaRPr sz="2100" b="1">
                <a:solidFill>
                  <a:schemeClr val="lt1"/>
                </a:solidFill>
                <a:latin typeface="Arial"/>
                <a:ea typeface="Arial"/>
                <a:cs typeface="Arial"/>
                <a:sym typeface="Arial"/>
              </a:endParaRPr>
            </a:p>
          </p:txBody>
        </p:sp>
        <p:sp>
          <p:nvSpPr>
            <p:cNvPr id="355" name="Google Shape;355;p23"/>
            <p:cNvSpPr/>
            <p:nvPr/>
          </p:nvSpPr>
          <p:spPr>
            <a:xfrm>
              <a:off x="3890318" y="4560265"/>
              <a:ext cx="3493862" cy="470104"/>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lt1"/>
                  </a:solidFill>
                  <a:latin typeface="Arial"/>
                  <a:ea typeface="Arial"/>
                  <a:cs typeface="Arial"/>
                  <a:sym typeface="Arial"/>
                </a:rPr>
                <a:t>Ga door 15:2</a:t>
              </a:r>
              <a:endParaRPr/>
            </a:p>
          </p:txBody>
        </p:sp>
        <p:sp>
          <p:nvSpPr>
            <p:cNvPr id="356" name="Google Shape;356;p23"/>
            <p:cNvSpPr/>
            <p:nvPr/>
          </p:nvSpPr>
          <p:spPr>
            <a:xfrm>
              <a:off x="3890318" y="5086802"/>
              <a:ext cx="3545452" cy="828106"/>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lt1"/>
                  </a:solidFill>
                  <a:latin typeface="Arial"/>
                  <a:ea typeface="Arial"/>
                  <a:cs typeface="Arial"/>
                  <a:sym typeface="Arial"/>
                </a:rPr>
                <a:t>Activeer AED, </a:t>
              </a:r>
              <a:endParaRPr/>
            </a:p>
            <a:p>
              <a:pPr marL="0" marR="0" lvl="0" indent="0" algn="ctr" rtl="0">
                <a:spcBef>
                  <a:spcPts val="0"/>
                </a:spcBef>
                <a:spcAft>
                  <a:spcPts val="0"/>
                </a:spcAft>
                <a:buNone/>
              </a:pPr>
              <a:r>
                <a:rPr lang="en-US" sz="2200" b="1">
                  <a:solidFill>
                    <a:schemeClr val="lt1"/>
                  </a:solidFill>
                  <a:latin typeface="Arial"/>
                  <a:ea typeface="Arial"/>
                  <a:cs typeface="Arial"/>
                  <a:sym typeface="Arial"/>
                </a:rPr>
                <a:t>zodra deze er is</a:t>
              </a:r>
              <a:endParaRPr/>
            </a:p>
          </p:txBody>
        </p:sp>
        <p:sp>
          <p:nvSpPr>
            <p:cNvPr id="357" name="Google Shape;357;p23"/>
            <p:cNvSpPr/>
            <p:nvPr/>
          </p:nvSpPr>
          <p:spPr>
            <a:xfrm>
              <a:off x="7449659" y="540424"/>
              <a:ext cx="852023" cy="5374484"/>
            </a:xfrm>
            <a:prstGeom prst="downArrow">
              <a:avLst>
                <a:gd name="adj1" fmla="val 50000"/>
                <a:gd name="adj2" fmla="val 50000"/>
              </a:avLst>
            </a:prstGeom>
            <a:solidFill>
              <a:srgbClr val="E4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txBox="1"/>
            <p:nvPr/>
          </p:nvSpPr>
          <p:spPr>
            <a:xfrm rot="5400000">
              <a:off x="5294922" y="2908133"/>
              <a:ext cx="5161478" cy="42601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lt1"/>
                  </a:solidFill>
                  <a:latin typeface="Arial"/>
                  <a:ea typeface="Arial"/>
                  <a:cs typeface="Arial"/>
                  <a:sym typeface="Arial"/>
                </a:rPr>
                <a:t>Let op veiligheid</a:t>
              </a:r>
              <a:endParaRPr/>
            </a:p>
          </p:txBody>
        </p:sp>
        <p:sp>
          <p:nvSpPr>
            <p:cNvPr id="359" name="Google Shape;359;p23"/>
            <p:cNvSpPr/>
            <p:nvPr/>
          </p:nvSpPr>
          <p:spPr>
            <a:xfrm>
              <a:off x="3890318" y="2656276"/>
              <a:ext cx="3493862" cy="470104"/>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lt1"/>
                  </a:solidFill>
                  <a:latin typeface="Arial"/>
                  <a:ea typeface="Arial"/>
                  <a:cs typeface="Arial"/>
                  <a:sym typeface="Arial"/>
                </a:rPr>
                <a:t>Geef 5 beademingen</a:t>
              </a:r>
              <a:endParaRPr sz="2200" b="1">
                <a:solidFill>
                  <a:schemeClr val="lt1"/>
                </a:solidFill>
                <a:latin typeface="Arial"/>
                <a:ea typeface="Arial"/>
                <a:cs typeface="Arial"/>
                <a:sym typeface="Arial"/>
              </a:endParaRPr>
            </a:p>
          </p:txBody>
        </p:sp>
        <p:sp>
          <p:nvSpPr>
            <p:cNvPr id="360" name="Google Shape;360;p23"/>
            <p:cNvSpPr/>
            <p:nvPr/>
          </p:nvSpPr>
          <p:spPr>
            <a:xfrm>
              <a:off x="3890318" y="3184634"/>
              <a:ext cx="3493862" cy="470104"/>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00" b="1">
                  <a:solidFill>
                    <a:schemeClr val="lt1"/>
                  </a:solidFill>
                  <a:latin typeface="Arial"/>
                  <a:ea typeface="Arial"/>
                  <a:cs typeface="Arial"/>
                  <a:sym typeface="Arial"/>
                </a:rPr>
                <a:t>Als het kind niet reageert</a:t>
              </a:r>
              <a:endParaRPr sz="2100" b="1">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642699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24">
            <a:extLst>
              <a:ext uri="{FF2B5EF4-FFF2-40B4-BE49-F238E27FC236}">
                <a16:creationId xmlns:a16="http://schemas.microsoft.com/office/drawing/2014/main" id="{12AC1DE4-EE91-455A-BE15-67E648BF68D3}"/>
              </a:ext>
            </a:extLst>
          </p:cNvPr>
          <p:cNvSpPr>
            <a:spLocks noChangeAspect="1"/>
          </p:cNvSpPr>
          <p:nvPr/>
        </p:nvSpPr>
        <p:spPr>
          <a:xfrm>
            <a:off x="1944586" y="4310525"/>
            <a:ext cx="8032663" cy="786477"/>
          </a:xfrm>
          <a:prstGeom prst="roundRect">
            <a:avLst/>
          </a:prstGeom>
          <a:solidFill>
            <a:srgbClr val="08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Reanimatie Baby ( kind &lt; 1 </a:t>
            </a:r>
            <a:r>
              <a:rPr lang="en-US" sz="3600" b="1" dirty="0" err="1">
                <a:latin typeface="Arial" pitchFamily="34" charset="0"/>
                <a:cs typeface="Arial" pitchFamily="34" charset="0"/>
              </a:rPr>
              <a:t>jaar</a:t>
            </a:r>
            <a:r>
              <a:rPr lang="en-US" sz="3600" b="1" dirty="0">
                <a:latin typeface="Arial" pitchFamily="34" charset="0"/>
                <a:cs typeface="Arial" pitchFamily="34" charset="0"/>
              </a:rPr>
              <a:t> )</a:t>
            </a:r>
          </a:p>
        </p:txBody>
      </p:sp>
      <p:pic>
        <p:nvPicPr>
          <p:cNvPr id="5" name="Google Shape;597;p38">
            <a:extLst>
              <a:ext uri="{FF2B5EF4-FFF2-40B4-BE49-F238E27FC236}">
                <a16:creationId xmlns:a16="http://schemas.microsoft.com/office/drawing/2014/main" id="{DC56F2A5-3EFD-D443-EAA3-5740ABB7220C}"/>
              </a:ext>
            </a:extLst>
          </p:cNvPr>
          <p:cNvPicPr preferRelativeResize="0"/>
          <p:nvPr/>
        </p:nvPicPr>
        <p:blipFill rotWithShape="1">
          <a:blip r:embed="rId3">
            <a:alphaModFix/>
          </a:blip>
          <a:srcRect l="18815" t="7342" r="21630" b="12169"/>
          <a:stretch/>
        </p:blipFill>
        <p:spPr>
          <a:xfrm>
            <a:off x="2368935" y="1022136"/>
            <a:ext cx="2920037" cy="2631039"/>
          </a:xfrm>
          <a:prstGeom prst="rect">
            <a:avLst/>
          </a:prstGeom>
          <a:noFill/>
          <a:ln>
            <a:noFill/>
          </a:ln>
        </p:spPr>
      </p:pic>
      <p:pic>
        <p:nvPicPr>
          <p:cNvPr id="6" name="Google Shape;598;p38">
            <a:extLst>
              <a:ext uri="{FF2B5EF4-FFF2-40B4-BE49-F238E27FC236}">
                <a16:creationId xmlns:a16="http://schemas.microsoft.com/office/drawing/2014/main" id="{4FAC33EB-8174-53F5-223E-A3FCECA85D55}"/>
              </a:ext>
            </a:extLst>
          </p:cNvPr>
          <p:cNvPicPr preferRelativeResize="0"/>
          <p:nvPr/>
        </p:nvPicPr>
        <p:blipFill rotWithShape="1">
          <a:blip r:embed="rId4">
            <a:alphaModFix/>
          </a:blip>
          <a:srcRect l="19148" t="10981" r="20916" b="6334"/>
          <a:stretch/>
        </p:blipFill>
        <p:spPr>
          <a:xfrm>
            <a:off x="6562389" y="1152524"/>
            <a:ext cx="2776070" cy="2553184"/>
          </a:xfrm>
          <a:prstGeom prst="rect">
            <a:avLst/>
          </a:prstGeom>
          <a:noFill/>
          <a:ln>
            <a:noFill/>
          </a:ln>
        </p:spPr>
      </p:pic>
      <p:sp>
        <p:nvSpPr>
          <p:cNvPr id="7" name="Google Shape;599;p38">
            <a:extLst>
              <a:ext uri="{FF2B5EF4-FFF2-40B4-BE49-F238E27FC236}">
                <a16:creationId xmlns:a16="http://schemas.microsoft.com/office/drawing/2014/main" id="{39CA4423-5637-21CB-C97B-9B8EE6663857}"/>
              </a:ext>
            </a:extLst>
          </p:cNvPr>
          <p:cNvSpPr txBox="1"/>
          <p:nvPr/>
        </p:nvSpPr>
        <p:spPr>
          <a:xfrm>
            <a:off x="3443925" y="3429000"/>
            <a:ext cx="6890327" cy="83953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Arial"/>
              <a:buNone/>
            </a:pPr>
            <a:r>
              <a:rPr lang="en-US" sz="4800" b="1" i="0">
                <a:solidFill>
                  <a:schemeClr val="dk1"/>
                </a:solidFill>
                <a:latin typeface="Arial"/>
                <a:ea typeface="Arial"/>
                <a:cs typeface="Arial"/>
                <a:sym typeface="Arial"/>
              </a:rPr>
              <a:t> </a:t>
            </a:r>
            <a:r>
              <a:rPr lang="en-US" sz="4000" b="1" i="0">
                <a:solidFill>
                  <a:schemeClr val="dk1"/>
                </a:solidFill>
                <a:latin typeface="Arial"/>
                <a:ea typeface="Arial"/>
                <a:cs typeface="Arial"/>
                <a:sym typeface="Arial"/>
              </a:rPr>
              <a:t>15</a:t>
            </a:r>
            <a:r>
              <a:rPr lang="en-US" sz="4000" b="0" i="0">
                <a:solidFill>
                  <a:schemeClr val="dk1"/>
                </a:solidFill>
                <a:latin typeface="Arial"/>
                <a:ea typeface="Arial"/>
                <a:cs typeface="Arial"/>
                <a:sym typeface="Arial"/>
              </a:rPr>
              <a:t>	</a:t>
            </a:r>
            <a:r>
              <a:rPr lang="en-US" sz="4000" b="1" i="0">
                <a:solidFill>
                  <a:srgbClr val="FF0000"/>
                </a:solidFill>
                <a:latin typeface="Arial"/>
                <a:ea typeface="Arial"/>
                <a:cs typeface="Arial"/>
                <a:sym typeface="Arial"/>
              </a:rPr>
              <a:t> </a:t>
            </a:r>
            <a:r>
              <a:rPr lang="en-US" sz="4000" b="0" i="0">
                <a:solidFill>
                  <a:schemeClr val="dk1"/>
                </a:solidFill>
                <a:latin typeface="Arial"/>
                <a:ea typeface="Arial"/>
                <a:cs typeface="Arial"/>
                <a:sym typeface="Arial"/>
              </a:rPr>
              <a:t>			    	</a:t>
            </a:r>
            <a:r>
              <a:rPr lang="en-US" sz="4000" b="1" i="0">
                <a:solidFill>
                  <a:schemeClr val="dk1"/>
                </a:solidFill>
                <a:latin typeface="Arial"/>
                <a:ea typeface="Arial"/>
                <a:cs typeface="Arial"/>
                <a:sym typeface="Arial"/>
              </a:rPr>
              <a:t>2</a:t>
            </a:r>
            <a:endParaRPr/>
          </a:p>
        </p:txBody>
      </p:sp>
    </p:spTree>
    <p:extLst>
      <p:ext uri="{BB962C8B-B14F-4D97-AF65-F5344CB8AC3E}">
        <p14:creationId xmlns:p14="http://schemas.microsoft.com/office/powerpoint/2010/main" val="1922690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7"/>
          <p:cNvSpPr txBox="1"/>
          <p:nvPr/>
        </p:nvSpPr>
        <p:spPr>
          <a:xfrm>
            <a:off x="3048699" y="251561"/>
            <a:ext cx="609460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84077"/>
                </a:solidFill>
                <a:latin typeface="Arial"/>
                <a:ea typeface="Arial"/>
                <a:cs typeface="Arial"/>
                <a:sym typeface="Arial"/>
              </a:rPr>
              <a:t>OPSTARTEN REANIMATIE BABY</a:t>
            </a:r>
            <a:endParaRPr sz="2800">
              <a:solidFill>
                <a:schemeClr val="dk1"/>
              </a:solidFill>
              <a:latin typeface="Calibri"/>
              <a:ea typeface="Calibri"/>
              <a:cs typeface="Calibri"/>
              <a:sym typeface="Calibri"/>
            </a:endParaRPr>
          </a:p>
        </p:txBody>
      </p:sp>
      <p:pic>
        <p:nvPicPr>
          <p:cNvPr id="3" name="Onlinemedia 2" title="Reanimatie baby met 1 hulpverlener zonder AED">
            <a:hlinkClick r:id="" action="ppaction://media"/>
            <a:extLst>
              <a:ext uri="{FF2B5EF4-FFF2-40B4-BE49-F238E27FC236}">
                <a16:creationId xmlns:a16="http://schemas.microsoft.com/office/drawing/2014/main" id="{713E4083-81A7-9C91-0B5E-B68414C13968}"/>
              </a:ext>
            </a:extLst>
          </p:cNvPr>
          <p:cNvPicPr>
            <a:picLocks noRot="1" noChangeAspect="1"/>
          </p:cNvPicPr>
          <p:nvPr>
            <a:videoFile r:link="rId1"/>
          </p:nvPr>
        </p:nvPicPr>
        <p:blipFill>
          <a:blip r:embed="rId4"/>
          <a:stretch>
            <a:fillRect/>
          </a:stretch>
        </p:blipFill>
        <p:spPr>
          <a:xfrm>
            <a:off x="1302868" y="729000"/>
            <a:ext cx="9586263" cy="5400000"/>
          </a:xfrm>
          <a:prstGeom prst="rect">
            <a:avLst/>
          </a:prstGeom>
        </p:spPr>
      </p:pic>
    </p:spTree>
    <p:extLst>
      <p:ext uri="{BB962C8B-B14F-4D97-AF65-F5344CB8AC3E}">
        <p14:creationId xmlns:p14="http://schemas.microsoft.com/office/powerpoint/2010/main" val="135725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grpSp>
        <p:nvGrpSpPr>
          <p:cNvPr id="405" name="Google Shape;405;p28"/>
          <p:cNvGrpSpPr/>
          <p:nvPr/>
        </p:nvGrpSpPr>
        <p:grpSpPr>
          <a:xfrm>
            <a:off x="3890318" y="481961"/>
            <a:ext cx="4411364" cy="5374508"/>
            <a:chOff x="3890318" y="540400"/>
            <a:chExt cx="4411364" cy="5374508"/>
          </a:xfrm>
        </p:grpSpPr>
        <p:sp>
          <p:nvSpPr>
            <p:cNvPr id="406" name="Google Shape;406;p28"/>
            <p:cNvSpPr/>
            <p:nvPr/>
          </p:nvSpPr>
          <p:spPr>
            <a:xfrm>
              <a:off x="3890318" y="3711171"/>
              <a:ext cx="3493862" cy="792661"/>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2200" b="1">
                  <a:solidFill>
                    <a:schemeClr val="lt1"/>
                  </a:solidFill>
                  <a:latin typeface="Arial"/>
                  <a:ea typeface="Arial"/>
                  <a:cs typeface="Arial"/>
                  <a:sym typeface="Arial"/>
                </a:rPr>
                <a:t>2 beademingen</a:t>
              </a:r>
              <a:endParaRPr sz="2200" b="1">
                <a:solidFill>
                  <a:schemeClr val="lt1"/>
                </a:solidFill>
                <a:latin typeface="Arial"/>
                <a:ea typeface="Arial"/>
                <a:cs typeface="Arial"/>
                <a:sym typeface="Arial"/>
              </a:endParaRPr>
            </a:p>
          </p:txBody>
        </p:sp>
        <p:sp>
          <p:nvSpPr>
            <p:cNvPr id="407" name="Google Shape;407;p28"/>
            <p:cNvSpPr/>
            <p:nvPr/>
          </p:nvSpPr>
          <p:spPr>
            <a:xfrm>
              <a:off x="3890318" y="1069387"/>
              <a:ext cx="3493862" cy="470104"/>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lt1"/>
                  </a:solidFill>
                  <a:latin typeface="Arial"/>
                  <a:ea typeface="Arial"/>
                  <a:cs typeface="Arial"/>
                  <a:sym typeface="Arial"/>
                </a:rPr>
                <a:t>(laat) 112 bellen + AED</a:t>
              </a:r>
              <a:endParaRPr/>
            </a:p>
          </p:txBody>
        </p:sp>
        <p:sp>
          <p:nvSpPr>
            <p:cNvPr id="408" name="Google Shape;408;p28"/>
            <p:cNvSpPr/>
            <p:nvPr/>
          </p:nvSpPr>
          <p:spPr>
            <a:xfrm>
              <a:off x="3890318" y="1598350"/>
              <a:ext cx="3493862" cy="470104"/>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lt1"/>
                  </a:solidFill>
                  <a:latin typeface="Arial"/>
                  <a:ea typeface="Arial"/>
                  <a:cs typeface="Arial"/>
                  <a:sym typeface="Arial"/>
                </a:rPr>
                <a:t>Open luchtweg</a:t>
              </a:r>
              <a:endParaRPr sz="2200" b="1">
                <a:solidFill>
                  <a:schemeClr val="lt1"/>
                </a:solidFill>
                <a:latin typeface="Arial"/>
                <a:ea typeface="Arial"/>
                <a:cs typeface="Arial"/>
                <a:sym typeface="Arial"/>
              </a:endParaRPr>
            </a:p>
          </p:txBody>
        </p:sp>
        <p:sp>
          <p:nvSpPr>
            <p:cNvPr id="409" name="Google Shape;409;p28"/>
            <p:cNvSpPr/>
            <p:nvPr/>
          </p:nvSpPr>
          <p:spPr>
            <a:xfrm>
              <a:off x="3890318" y="540424"/>
              <a:ext cx="3493862" cy="470104"/>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lt1"/>
                  </a:solidFill>
                  <a:latin typeface="Arial"/>
                  <a:ea typeface="Arial"/>
                  <a:cs typeface="Arial"/>
                  <a:sym typeface="Arial"/>
                </a:rPr>
                <a:t>Kind reageert niet</a:t>
              </a:r>
              <a:endParaRPr sz="2200" b="1">
                <a:solidFill>
                  <a:schemeClr val="lt1"/>
                </a:solidFill>
                <a:latin typeface="Arial"/>
                <a:ea typeface="Arial"/>
                <a:cs typeface="Arial"/>
                <a:sym typeface="Arial"/>
              </a:endParaRPr>
            </a:p>
          </p:txBody>
        </p:sp>
        <p:sp>
          <p:nvSpPr>
            <p:cNvPr id="410" name="Google Shape;410;p28"/>
            <p:cNvSpPr/>
            <p:nvPr/>
          </p:nvSpPr>
          <p:spPr>
            <a:xfrm>
              <a:off x="3890318" y="2127313"/>
              <a:ext cx="3493862" cy="470104"/>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00" b="1">
                  <a:solidFill>
                    <a:schemeClr val="lt1"/>
                  </a:solidFill>
                  <a:latin typeface="Arial"/>
                  <a:ea typeface="Arial"/>
                  <a:cs typeface="Arial"/>
                  <a:sym typeface="Arial"/>
                </a:rPr>
                <a:t>Ademhaling niet normaal</a:t>
              </a:r>
              <a:endParaRPr sz="2100" b="1">
                <a:solidFill>
                  <a:schemeClr val="lt1"/>
                </a:solidFill>
                <a:latin typeface="Arial"/>
                <a:ea typeface="Arial"/>
                <a:cs typeface="Arial"/>
                <a:sym typeface="Arial"/>
              </a:endParaRPr>
            </a:p>
          </p:txBody>
        </p:sp>
        <p:sp>
          <p:nvSpPr>
            <p:cNvPr id="411" name="Google Shape;411;p28"/>
            <p:cNvSpPr/>
            <p:nvPr/>
          </p:nvSpPr>
          <p:spPr>
            <a:xfrm>
              <a:off x="3890318" y="4560265"/>
              <a:ext cx="3493862" cy="470104"/>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lt1"/>
                  </a:solidFill>
                  <a:latin typeface="Arial"/>
                  <a:ea typeface="Arial"/>
                  <a:cs typeface="Arial"/>
                  <a:sym typeface="Arial"/>
                </a:rPr>
                <a:t>Ga door 15:2</a:t>
              </a:r>
              <a:endParaRPr/>
            </a:p>
          </p:txBody>
        </p:sp>
        <p:sp>
          <p:nvSpPr>
            <p:cNvPr id="412" name="Google Shape;412;p28"/>
            <p:cNvSpPr/>
            <p:nvPr/>
          </p:nvSpPr>
          <p:spPr>
            <a:xfrm>
              <a:off x="3890318" y="5086802"/>
              <a:ext cx="3545452" cy="828106"/>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lt1"/>
                  </a:solidFill>
                  <a:latin typeface="Arial"/>
                  <a:ea typeface="Arial"/>
                  <a:cs typeface="Arial"/>
                  <a:sym typeface="Arial"/>
                </a:rPr>
                <a:t>Activeer AED, </a:t>
              </a:r>
              <a:endParaRPr/>
            </a:p>
            <a:p>
              <a:pPr marL="0" marR="0" lvl="0" indent="0" algn="ctr" rtl="0">
                <a:spcBef>
                  <a:spcPts val="0"/>
                </a:spcBef>
                <a:spcAft>
                  <a:spcPts val="0"/>
                </a:spcAft>
                <a:buNone/>
              </a:pPr>
              <a:r>
                <a:rPr lang="en-US" sz="2200" b="1">
                  <a:solidFill>
                    <a:schemeClr val="lt1"/>
                  </a:solidFill>
                  <a:latin typeface="Arial"/>
                  <a:ea typeface="Arial"/>
                  <a:cs typeface="Arial"/>
                  <a:sym typeface="Arial"/>
                </a:rPr>
                <a:t>zodra deze er is</a:t>
              </a:r>
              <a:endParaRPr/>
            </a:p>
          </p:txBody>
        </p:sp>
        <p:sp>
          <p:nvSpPr>
            <p:cNvPr id="413" name="Google Shape;413;p28"/>
            <p:cNvSpPr/>
            <p:nvPr/>
          </p:nvSpPr>
          <p:spPr>
            <a:xfrm>
              <a:off x="7449659" y="540424"/>
              <a:ext cx="852023" cy="5374484"/>
            </a:xfrm>
            <a:prstGeom prst="downArrow">
              <a:avLst>
                <a:gd name="adj1" fmla="val 50000"/>
                <a:gd name="adj2" fmla="val 50000"/>
              </a:avLst>
            </a:prstGeom>
            <a:solidFill>
              <a:srgbClr val="E4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8"/>
            <p:cNvSpPr txBox="1"/>
            <p:nvPr/>
          </p:nvSpPr>
          <p:spPr>
            <a:xfrm rot="5400000">
              <a:off x="5294922" y="2908133"/>
              <a:ext cx="5161478" cy="42601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lt1"/>
                  </a:solidFill>
                  <a:latin typeface="Arial"/>
                  <a:ea typeface="Arial"/>
                  <a:cs typeface="Arial"/>
                  <a:sym typeface="Arial"/>
                </a:rPr>
                <a:t>Let op veiligheid</a:t>
              </a:r>
              <a:endParaRPr/>
            </a:p>
          </p:txBody>
        </p:sp>
        <p:sp>
          <p:nvSpPr>
            <p:cNvPr id="415" name="Google Shape;415;p28"/>
            <p:cNvSpPr/>
            <p:nvPr/>
          </p:nvSpPr>
          <p:spPr>
            <a:xfrm>
              <a:off x="3890318" y="2656276"/>
              <a:ext cx="3493862" cy="470104"/>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lt1"/>
                  </a:solidFill>
                  <a:latin typeface="Arial"/>
                  <a:ea typeface="Arial"/>
                  <a:cs typeface="Arial"/>
                  <a:sym typeface="Arial"/>
                </a:rPr>
                <a:t>Geef 5 beademingen</a:t>
              </a:r>
              <a:endParaRPr sz="2200" b="1">
                <a:solidFill>
                  <a:schemeClr val="lt1"/>
                </a:solidFill>
                <a:latin typeface="Arial"/>
                <a:ea typeface="Arial"/>
                <a:cs typeface="Arial"/>
                <a:sym typeface="Arial"/>
              </a:endParaRPr>
            </a:p>
          </p:txBody>
        </p:sp>
        <p:sp>
          <p:nvSpPr>
            <p:cNvPr id="416" name="Google Shape;416;p28"/>
            <p:cNvSpPr/>
            <p:nvPr/>
          </p:nvSpPr>
          <p:spPr>
            <a:xfrm>
              <a:off x="3890318" y="3184634"/>
              <a:ext cx="3493862" cy="470104"/>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00" b="1">
                  <a:solidFill>
                    <a:schemeClr val="lt1"/>
                  </a:solidFill>
                  <a:latin typeface="Arial"/>
                  <a:ea typeface="Arial"/>
                  <a:cs typeface="Arial"/>
                  <a:sym typeface="Arial"/>
                </a:rPr>
                <a:t>Als het kind niet reageert</a:t>
              </a:r>
              <a:endParaRPr sz="2100" b="1">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649936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9"/>
          <p:cNvSpPr txBox="1"/>
          <p:nvPr/>
        </p:nvSpPr>
        <p:spPr>
          <a:xfrm>
            <a:off x="1219899" y="252000"/>
            <a:ext cx="609460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84077"/>
                </a:solidFill>
                <a:latin typeface="Arial"/>
                <a:ea typeface="Arial"/>
                <a:cs typeface="Arial"/>
                <a:sym typeface="Arial"/>
              </a:rPr>
              <a:t>LET OP VEILIGHEID</a:t>
            </a:r>
            <a:endParaRPr sz="2800">
              <a:solidFill>
                <a:schemeClr val="dk1"/>
              </a:solidFill>
              <a:latin typeface="Calibri"/>
              <a:ea typeface="Calibri"/>
              <a:cs typeface="Calibri"/>
              <a:sym typeface="Calibri"/>
            </a:endParaRPr>
          </a:p>
        </p:txBody>
      </p:sp>
      <p:grpSp>
        <p:nvGrpSpPr>
          <p:cNvPr id="422" name="Google Shape;422;p29"/>
          <p:cNvGrpSpPr/>
          <p:nvPr/>
        </p:nvGrpSpPr>
        <p:grpSpPr>
          <a:xfrm>
            <a:off x="9162572" y="242000"/>
            <a:ext cx="2919410" cy="2866352"/>
            <a:chOff x="9162572" y="242000"/>
            <a:chExt cx="2919410" cy="2866352"/>
          </a:xfrm>
        </p:grpSpPr>
        <p:sp>
          <p:nvSpPr>
            <p:cNvPr id="423" name="Google Shape;423;p29"/>
            <p:cNvSpPr/>
            <p:nvPr/>
          </p:nvSpPr>
          <p:spPr>
            <a:xfrm>
              <a:off x="9162572" y="198839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2 beademingen</a:t>
              </a:r>
              <a:endParaRPr sz="1200" b="1">
                <a:solidFill>
                  <a:schemeClr val="lt1"/>
                </a:solidFill>
                <a:latin typeface="Arial"/>
                <a:ea typeface="Arial"/>
                <a:cs typeface="Arial"/>
                <a:sym typeface="Arial"/>
              </a:endParaRPr>
            </a:p>
          </p:txBody>
        </p:sp>
        <p:sp>
          <p:nvSpPr>
            <p:cNvPr id="424" name="Google Shape;424;p29"/>
            <p:cNvSpPr/>
            <p:nvPr/>
          </p:nvSpPr>
          <p:spPr>
            <a:xfrm>
              <a:off x="9162572" y="53415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(Laat) 112 bellen + AED</a:t>
              </a:r>
              <a:endParaRPr/>
            </a:p>
          </p:txBody>
        </p:sp>
        <p:sp>
          <p:nvSpPr>
            <p:cNvPr id="425" name="Google Shape;425;p29"/>
            <p:cNvSpPr/>
            <p:nvPr/>
          </p:nvSpPr>
          <p:spPr>
            <a:xfrm>
              <a:off x="9162572" y="82630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Open luchtweg</a:t>
              </a:r>
              <a:endParaRPr sz="1200" b="1">
                <a:solidFill>
                  <a:schemeClr val="lt1"/>
                </a:solidFill>
                <a:latin typeface="Arial"/>
                <a:ea typeface="Arial"/>
                <a:cs typeface="Arial"/>
                <a:sym typeface="Arial"/>
              </a:endParaRPr>
            </a:p>
          </p:txBody>
        </p:sp>
        <p:sp>
          <p:nvSpPr>
            <p:cNvPr id="426" name="Google Shape;426;p29"/>
            <p:cNvSpPr/>
            <p:nvPr/>
          </p:nvSpPr>
          <p:spPr>
            <a:xfrm>
              <a:off x="9162572" y="24200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Kind reageert niet</a:t>
              </a:r>
              <a:endParaRPr sz="1200" b="1">
                <a:solidFill>
                  <a:schemeClr val="lt1"/>
                </a:solidFill>
                <a:latin typeface="Arial"/>
                <a:ea typeface="Arial"/>
                <a:cs typeface="Arial"/>
                <a:sym typeface="Arial"/>
              </a:endParaRPr>
            </a:p>
          </p:txBody>
        </p:sp>
        <p:sp>
          <p:nvSpPr>
            <p:cNvPr id="427" name="Google Shape;427;p29"/>
            <p:cNvSpPr/>
            <p:nvPr/>
          </p:nvSpPr>
          <p:spPr>
            <a:xfrm>
              <a:off x="9162572" y="111845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Ademhaling niet normaal</a:t>
              </a:r>
              <a:endParaRPr sz="1100" b="1">
                <a:solidFill>
                  <a:schemeClr val="lt1"/>
                </a:solidFill>
                <a:latin typeface="Arial"/>
                <a:ea typeface="Arial"/>
                <a:cs typeface="Arial"/>
                <a:sym typeface="Arial"/>
              </a:endParaRPr>
            </a:p>
          </p:txBody>
        </p:sp>
        <p:sp>
          <p:nvSpPr>
            <p:cNvPr id="428" name="Google Shape;428;p29"/>
            <p:cNvSpPr/>
            <p:nvPr/>
          </p:nvSpPr>
          <p:spPr>
            <a:xfrm>
              <a:off x="9162572" y="242237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Ga door 15:2</a:t>
              </a:r>
              <a:endParaRPr/>
            </a:p>
          </p:txBody>
        </p:sp>
        <p:sp>
          <p:nvSpPr>
            <p:cNvPr id="429" name="Google Shape;429;p29"/>
            <p:cNvSpPr/>
            <p:nvPr/>
          </p:nvSpPr>
          <p:spPr>
            <a:xfrm>
              <a:off x="9162572" y="271235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Activeer AED,</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zodra deze er is</a:t>
              </a:r>
              <a:endParaRPr/>
            </a:p>
          </p:txBody>
        </p:sp>
        <p:sp>
          <p:nvSpPr>
            <p:cNvPr id="430" name="Google Shape;430;p29"/>
            <p:cNvSpPr/>
            <p:nvPr/>
          </p:nvSpPr>
          <p:spPr>
            <a:xfrm>
              <a:off x="11385344" y="242002"/>
              <a:ext cx="696638" cy="2866350"/>
            </a:xfrm>
            <a:prstGeom prst="downArrow">
              <a:avLst>
                <a:gd name="adj1" fmla="val 50000"/>
                <a:gd name="adj2" fmla="val 50000"/>
              </a:avLst>
            </a:prstGeom>
            <a:solidFill>
              <a:srgbClr val="E4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9"/>
            <p:cNvSpPr txBox="1"/>
            <p:nvPr/>
          </p:nvSpPr>
          <p:spPr>
            <a:xfrm rot="5400000">
              <a:off x="10387549" y="1413936"/>
              <a:ext cx="2692191" cy="3483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Let op veiligheid</a:t>
              </a:r>
              <a:endParaRPr/>
            </a:p>
          </p:txBody>
        </p:sp>
        <p:sp>
          <p:nvSpPr>
            <p:cNvPr id="432" name="Google Shape;432;p29"/>
            <p:cNvSpPr/>
            <p:nvPr/>
          </p:nvSpPr>
          <p:spPr>
            <a:xfrm>
              <a:off x="9162572" y="140843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Geef 5 beademingen</a:t>
              </a:r>
              <a:endParaRPr sz="1200" b="1">
                <a:solidFill>
                  <a:schemeClr val="lt1"/>
                </a:solidFill>
                <a:latin typeface="Arial"/>
                <a:ea typeface="Arial"/>
                <a:cs typeface="Arial"/>
                <a:sym typeface="Arial"/>
              </a:endParaRPr>
            </a:p>
          </p:txBody>
        </p:sp>
        <p:sp>
          <p:nvSpPr>
            <p:cNvPr id="433" name="Google Shape;433;p29"/>
            <p:cNvSpPr/>
            <p:nvPr/>
          </p:nvSpPr>
          <p:spPr>
            <a:xfrm>
              <a:off x="9162572" y="169841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Als het kind niet reageert</a:t>
              </a:r>
              <a:endParaRPr sz="1100" b="1">
                <a:solidFill>
                  <a:schemeClr val="lt1"/>
                </a:solidFill>
                <a:latin typeface="Arial"/>
                <a:ea typeface="Arial"/>
                <a:cs typeface="Arial"/>
                <a:sym typeface="Arial"/>
              </a:endParaRPr>
            </a:p>
          </p:txBody>
        </p:sp>
      </p:grpSp>
      <p:pic>
        <p:nvPicPr>
          <p:cNvPr id="434" name="Google Shape;434;p29"/>
          <p:cNvPicPr preferRelativeResize="0"/>
          <p:nvPr/>
        </p:nvPicPr>
        <p:blipFill rotWithShape="1">
          <a:blip r:embed="rId3">
            <a:alphaModFix/>
          </a:blip>
          <a:srcRect/>
          <a:stretch/>
        </p:blipFill>
        <p:spPr>
          <a:xfrm>
            <a:off x="869428" y="952302"/>
            <a:ext cx="3638168" cy="4965723"/>
          </a:xfrm>
          <a:prstGeom prst="rect">
            <a:avLst/>
          </a:prstGeom>
          <a:noFill/>
          <a:ln>
            <a:noFill/>
          </a:ln>
        </p:spPr>
      </p:pic>
    </p:spTree>
    <p:extLst>
      <p:ext uri="{BB962C8B-B14F-4D97-AF65-F5344CB8AC3E}">
        <p14:creationId xmlns:p14="http://schemas.microsoft.com/office/powerpoint/2010/main" val="2550035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0"/>
          <p:cNvSpPr txBox="1"/>
          <p:nvPr/>
        </p:nvSpPr>
        <p:spPr>
          <a:xfrm>
            <a:off x="1219899" y="252000"/>
            <a:ext cx="609460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84077"/>
                </a:solidFill>
                <a:latin typeface="Arial"/>
                <a:ea typeface="Arial"/>
                <a:cs typeface="Arial"/>
                <a:sym typeface="Arial"/>
              </a:rPr>
              <a:t>CONTROLEER BEWUSTZIJN</a:t>
            </a:r>
            <a:endParaRPr sz="2800">
              <a:solidFill>
                <a:schemeClr val="dk1"/>
              </a:solidFill>
              <a:latin typeface="Calibri"/>
              <a:ea typeface="Calibri"/>
              <a:cs typeface="Calibri"/>
              <a:sym typeface="Calibri"/>
            </a:endParaRPr>
          </a:p>
        </p:txBody>
      </p:sp>
      <p:sp>
        <p:nvSpPr>
          <p:cNvPr id="441" name="Google Shape;441;p30"/>
          <p:cNvSpPr txBox="1"/>
          <p:nvPr/>
        </p:nvSpPr>
        <p:spPr>
          <a:xfrm>
            <a:off x="6096000" y="3276855"/>
            <a:ext cx="5495102" cy="2971834"/>
          </a:xfrm>
          <a:prstGeom prst="rect">
            <a:avLst/>
          </a:prstGeom>
          <a:noFill/>
          <a:ln>
            <a:noFill/>
          </a:ln>
        </p:spPr>
        <p:txBody>
          <a:bodyPr spcFirstLastPara="1" wrap="square" lIns="91425" tIns="45700" rIns="91425" bIns="45700" anchor="ctr" anchorCtr="0">
            <a:noAutofit/>
          </a:bodyPr>
          <a:lstStyle/>
          <a:p>
            <a:pPr marL="342900" marR="0" lvl="0" indent="-342900" algn="l" rtl="0">
              <a:spcBef>
                <a:spcPts val="0"/>
              </a:spcBef>
              <a:spcAft>
                <a:spcPts val="0"/>
              </a:spcAft>
              <a:buClr>
                <a:schemeClr val="dk1"/>
              </a:buClr>
              <a:buSzPts val="2300"/>
              <a:buFont typeface="Arial"/>
              <a:buChar char="•"/>
            </a:pPr>
            <a:r>
              <a:rPr lang="en-US" sz="2300" dirty="0" err="1">
                <a:solidFill>
                  <a:schemeClr val="dk1"/>
                </a:solidFill>
                <a:latin typeface="Arial"/>
                <a:ea typeface="Arial"/>
                <a:cs typeface="Arial"/>
                <a:sym typeface="Arial"/>
              </a:rPr>
              <a:t>Schud</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voorzichtig</a:t>
            </a:r>
            <a:r>
              <a:rPr lang="en-US" sz="2300"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aan</a:t>
            </a:r>
            <a:r>
              <a:rPr lang="en-US" sz="2300" dirty="0">
                <a:solidFill>
                  <a:schemeClr val="dk1"/>
                </a:solidFill>
                <a:latin typeface="Arial"/>
                <a:ea typeface="Arial"/>
                <a:cs typeface="Arial"/>
                <a:sym typeface="Arial"/>
              </a:rPr>
              <a:t> de </a:t>
            </a:r>
            <a:r>
              <a:rPr lang="en-US" sz="2300" dirty="0" err="1">
                <a:solidFill>
                  <a:schemeClr val="dk1"/>
                </a:solidFill>
                <a:latin typeface="Arial"/>
                <a:ea typeface="Arial"/>
                <a:cs typeface="Arial"/>
                <a:sym typeface="Arial"/>
              </a:rPr>
              <a:t>schouders</a:t>
            </a:r>
            <a:endParaRPr sz="2300" dirty="0">
              <a:solidFill>
                <a:schemeClr val="dk1"/>
              </a:solidFill>
              <a:latin typeface="Arial"/>
              <a:ea typeface="Arial"/>
              <a:cs typeface="Arial"/>
              <a:sym typeface="Arial"/>
            </a:endParaRPr>
          </a:p>
          <a:p>
            <a:pPr marL="342900" marR="0" lvl="0" indent="-342900" algn="l" rtl="0">
              <a:spcBef>
                <a:spcPts val="1200"/>
              </a:spcBef>
              <a:spcAft>
                <a:spcPts val="0"/>
              </a:spcAft>
              <a:buClr>
                <a:schemeClr val="dk1"/>
              </a:buClr>
              <a:buSzPts val="2300"/>
              <a:buFont typeface="Arial"/>
              <a:buChar char="•"/>
            </a:pPr>
            <a:r>
              <a:rPr lang="en-US" sz="2300" dirty="0" err="1">
                <a:solidFill>
                  <a:schemeClr val="dk1"/>
                </a:solidFill>
                <a:latin typeface="Arial"/>
                <a:ea typeface="Arial"/>
                <a:cs typeface="Arial"/>
                <a:sym typeface="Arial"/>
              </a:rPr>
              <a:t>Vraag</a:t>
            </a:r>
            <a:r>
              <a:rPr lang="en-US" sz="2300" dirty="0">
                <a:solidFill>
                  <a:schemeClr val="dk1"/>
                </a:solidFill>
                <a:latin typeface="Arial"/>
                <a:ea typeface="Arial"/>
                <a:cs typeface="Arial"/>
                <a:sym typeface="Arial"/>
              </a:rPr>
              <a:t>: “Gaat het?”</a:t>
            </a:r>
            <a:endParaRPr dirty="0"/>
          </a:p>
          <a:p>
            <a:pPr marL="342900" marR="0" lvl="0" indent="-342900" algn="l" rtl="0">
              <a:spcBef>
                <a:spcPts val="1200"/>
              </a:spcBef>
              <a:spcAft>
                <a:spcPts val="0"/>
              </a:spcAft>
              <a:buClr>
                <a:schemeClr val="dk1"/>
              </a:buClr>
              <a:buSzPts val="2300"/>
              <a:buFont typeface="Arial"/>
              <a:buChar char="•"/>
            </a:pPr>
            <a:r>
              <a:rPr lang="en-US" sz="2300" dirty="0" err="1">
                <a:solidFill>
                  <a:schemeClr val="dk1"/>
                </a:solidFill>
                <a:latin typeface="Arial"/>
                <a:ea typeface="Arial"/>
                <a:cs typeface="Arial"/>
                <a:sym typeface="Arial"/>
              </a:rPr>
              <a:t>Indien</a:t>
            </a:r>
            <a:r>
              <a:rPr lang="en-US" sz="2300" dirty="0">
                <a:solidFill>
                  <a:schemeClr val="dk1"/>
                </a:solidFill>
                <a:latin typeface="Arial"/>
                <a:ea typeface="Arial"/>
                <a:cs typeface="Arial"/>
                <a:sym typeface="Arial"/>
              </a:rPr>
              <a:t> de baby </a:t>
            </a:r>
            <a:r>
              <a:rPr lang="en-US" sz="2300" dirty="0" err="1">
                <a:solidFill>
                  <a:schemeClr val="dk1"/>
                </a:solidFill>
                <a:latin typeface="Arial"/>
                <a:ea typeface="Arial"/>
                <a:cs typeface="Arial"/>
                <a:sym typeface="Arial"/>
              </a:rPr>
              <a:t>reageert</a:t>
            </a:r>
            <a:r>
              <a:rPr lang="en-US" sz="2300" dirty="0">
                <a:solidFill>
                  <a:schemeClr val="dk1"/>
                </a:solidFill>
                <a:latin typeface="Arial"/>
                <a:ea typeface="Arial"/>
                <a:cs typeface="Arial"/>
                <a:sym typeface="Arial"/>
              </a:rPr>
              <a:t>:</a:t>
            </a:r>
            <a:endParaRPr dirty="0"/>
          </a:p>
          <a:p>
            <a:pPr marL="800100" marR="0" lvl="1" indent="-342900" algn="l" rtl="0">
              <a:spcBef>
                <a:spcPts val="600"/>
              </a:spcBef>
              <a:spcAft>
                <a:spcPts val="0"/>
              </a:spcAft>
              <a:buClr>
                <a:schemeClr val="dk1"/>
              </a:buClr>
              <a:buSzPts val="2300"/>
              <a:buFont typeface="Arial"/>
              <a:buChar char="-"/>
            </a:pPr>
            <a:r>
              <a:rPr lang="en-US" sz="2300" b="0" i="1" u="none" strike="noStrike" cap="none" dirty="0">
                <a:solidFill>
                  <a:schemeClr val="dk1"/>
                </a:solidFill>
                <a:latin typeface="Arial"/>
                <a:ea typeface="Arial"/>
                <a:cs typeface="Arial"/>
                <a:sym typeface="Arial"/>
              </a:rPr>
              <a:t>Handel </a:t>
            </a:r>
            <a:r>
              <a:rPr lang="en-US" sz="2300" b="0" i="1" u="none" strike="noStrike" cap="none" dirty="0" err="1">
                <a:solidFill>
                  <a:schemeClr val="dk1"/>
                </a:solidFill>
                <a:latin typeface="Arial"/>
                <a:ea typeface="Arial"/>
                <a:cs typeface="Arial"/>
                <a:sym typeface="Arial"/>
              </a:rPr>
              <a:t>naar</a:t>
            </a:r>
            <a:r>
              <a:rPr lang="en-US" sz="2300" b="0" i="1" u="none" strike="noStrike" cap="none" dirty="0">
                <a:solidFill>
                  <a:schemeClr val="dk1"/>
                </a:solidFill>
                <a:latin typeface="Arial"/>
                <a:ea typeface="Arial"/>
                <a:cs typeface="Arial"/>
                <a:sym typeface="Arial"/>
              </a:rPr>
              <a:t> </a:t>
            </a:r>
            <a:r>
              <a:rPr lang="en-US" sz="2300" b="0" i="1" u="none" strike="noStrike" cap="none" dirty="0" err="1">
                <a:solidFill>
                  <a:schemeClr val="dk1"/>
                </a:solidFill>
                <a:latin typeface="Arial"/>
                <a:ea typeface="Arial"/>
                <a:cs typeface="Arial"/>
                <a:sym typeface="Arial"/>
              </a:rPr>
              <a:t>bevindingen</a:t>
            </a:r>
            <a:endParaRPr sz="2300" b="0" i="1" u="none" strike="noStrike" cap="none" dirty="0">
              <a:solidFill>
                <a:schemeClr val="dk1"/>
              </a:solidFill>
              <a:latin typeface="Arial"/>
              <a:ea typeface="Arial"/>
              <a:cs typeface="Arial"/>
              <a:sym typeface="Arial"/>
            </a:endParaRPr>
          </a:p>
          <a:p>
            <a:pPr marL="342900" marR="0" lvl="0" indent="-342900" algn="l" rtl="0">
              <a:spcBef>
                <a:spcPts val="1200"/>
              </a:spcBef>
              <a:spcAft>
                <a:spcPts val="0"/>
              </a:spcAft>
              <a:buClr>
                <a:schemeClr val="dk1"/>
              </a:buClr>
              <a:buSzPts val="2300"/>
              <a:buFont typeface="Arial"/>
              <a:buChar char="•"/>
            </a:pPr>
            <a:r>
              <a:rPr lang="en-US" sz="2300" dirty="0" err="1">
                <a:solidFill>
                  <a:schemeClr val="dk1"/>
                </a:solidFill>
                <a:latin typeface="Arial"/>
                <a:ea typeface="Arial"/>
                <a:cs typeface="Arial"/>
                <a:sym typeface="Arial"/>
              </a:rPr>
              <a:t>Indien</a:t>
            </a:r>
            <a:r>
              <a:rPr lang="en-US" sz="2300" dirty="0">
                <a:solidFill>
                  <a:schemeClr val="dk1"/>
                </a:solidFill>
                <a:latin typeface="Arial"/>
                <a:ea typeface="Arial"/>
                <a:cs typeface="Arial"/>
                <a:sym typeface="Arial"/>
              </a:rPr>
              <a:t> de baby </a:t>
            </a:r>
            <a:r>
              <a:rPr lang="en-US" sz="2300" b="1" dirty="0" err="1">
                <a:solidFill>
                  <a:schemeClr val="dk1"/>
                </a:solidFill>
                <a:latin typeface="Arial"/>
                <a:ea typeface="Arial"/>
                <a:cs typeface="Arial"/>
                <a:sym typeface="Arial"/>
              </a:rPr>
              <a:t>niet</a:t>
            </a:r>
            <a:r>
              <a:rPr lang="en-US" sz="2300" b="1" dirty="0">
                <a:solidFill>
                  <a:schemeClr val="dk1"/>
                </a:solidFill>
                <a:latin typeface="Arial"/>
                <a:ea typeface="Arial"/>
                <a:cs typeface="Arial"/>
                <a:sym typeface="Arial"/>
              </a:rPr>
              <a:t> </a:t>
            </a:r>
            <a:r>
              <a:rPr lang="en-US" sz="2300" dirty="0" err="1">
                <a:solidFill>
                  <a:schemeClr val="dk1"/>
                </a:solidFill>
                <a:latin typeface="Arial"/>
                <a:ea typeface="Arial"/>
                <a:cs typeface="Arial"/>
                <a:sym typeface="Arial"/>
              </a:rPr>
              <a:t>reageert</a:t>
            </a:r>
            <a:r>
              <a:rPr lang="en-US" sz="2300" dirty="0">
                <a:solidFill>
                  <a:schemeClr val="dk1"/>
                </a:solidFill>
                <a:latin typeface="Arial"/>
                <a:ea typeface="Arial"/>
                <a:cs typeface="Arial"/>
                <a:sym typeface="Arial"/>
              </a:rPr>
              <a:t>:</a:t>
            </a:r>
            <a:endParaRPr dirty="0"/>
          </a:p>
          <a:p>
            <a:pPr marL="800100" marR="0" lvl="1" indent="-342900" algn="l" rtl="0">
              <a:spcBef>
                <a:spcPts val="600"/>
              </a:spcBef>
              <a:spcAft>
                <a:spcPts val="0"/>
              </a:spcAft>
              <a:buClr>
                <a:schemeClr val="dk1"/>
              </a:buClr>
              <a:buSzPts val="2300"/>
              <a:buFont typeface="Arial"/>
              <a:buChar char="-"/>
            </a:pPr>
            <a:r>
              <a:rPr lang="en-US" sz="2300" b="0" i="1" u="none" strike="noStrike" cap="none" dirty="0" err="1">
                <a:solidFill>
                  <a:schemeClr val="dk1"/>
                </a:solidFill>
                <a:latin typeface="Arial"/>
                <a:ea typeface="Arial"/>
                <a:cs typeface="Arial"/>
                <a:sym typeface="Arial"/>
              </a:rPr>
              <a:t>Alarmeren</a:t>
            </a:r>
            <a:endParaRPr sz="2300" b="0" i="1" u="none" strike="noStrike" cap="none" dirty="0">
              <a:solidFill>
                <a:schemeClr val="dk1"/>
              </a:solidFill>
              <a:latin typeface="Arial"/>
              <a:ea typeface="Arial"/>
              <a:cs typeface="Arial"/>
              <a:sym typeface="Arial"/>
            </a:endParaRPr>
          </a:p>
        </p:txBody>
      </p:sp>
      <p:grpSp>
        <p:nvGrpSpPr>
          <p:cNvPr id="442" name="Google Shape;442;p30"/>
          <p:cNvGrpSpPr/>
          <p:nvPr/>
        </p:nvGrpSpPr>
        <p:grpSpPr>
          <a:xfrm>
            <a:off x="9162572" y="242000"/>
            <a:ext cx="2919410" cy="2866352"/>
            <a:chOff x="9162572" y="242000"/>
            <a:chExt cx="2919410" cy="2866352"/>
          </a:xfrm>
        </p:grpSpPr>
        <p:sp>
          <p:nvSpPr>
            <p:cNvPr id="443" name="Google Shape;443;p30"/>
            <p:cNvSpPr/>
            <p:nvPr/>
          </p:nvSpPr>
          <p:spPr>
            <a:xfrm>
              <a:off x="9162572" y="198839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2 beademingen</a:t>
              </a:r>
              <a:endParaRPr sz="1200" b="1">
                <a:solidFill>
                  <a:schemeClr val="lt1"/>
                </a:solidFill>
                <a:latin typeface="Arial"/>
                <a:ea typeface="Arial"/>
                <a:cs typeface="Arial"/>
                <a:sym typeface="Arial"/>
              </a:endParaRPr>
            </a:p>
          </p:txBody>
        </p:sp>
        <p:sp>
          <p:nvSpPr>
            <p:cNvPr id="444" name="Google Shape;444;p30"/>
            <p:cNvSpPr/>
            <p:nvPr/>
          </p:nvSpPr>
          <p:spPr>
            <a:xfrm>
              <a:off x="9162572" y="53415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(Laat) 112 bellen + AED</a:t>
              </a:r>
              <a:endParaRPr/>
            </a:p>
          </p:txBody>
        </p:sp>
        <p:sp>
          <p:nvSpPr>
            <p:cNvPr id="445" name="Google Shape;445;p30"/>
            <p:cNvSpPr/>
            <p:nvPr/>
          </p:nvSpPr>
          <p:spPr>
            <a:xfrm>
              <a:off x="9162572" y="82630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Open luchtweg</a:t>
              </a:r>
              <a:endParaRPr sz="1200" b="1">
                <a:solidFill>
                  <a:schemeClr val="lt1"/>
                </a:solidFill>
                <a:latin typeface="Arial"/>
                <a:ea typeface="Arial"/>
                <a:cs typeface="Arial"/>
                <a:sym typeface="Arial"/>
              </a:endParaRPr>
            </a:p>
          </p:txBody>
        </p:sp>
        <p:sp>
          <p:nvSpPr>
            <p:cNvPr id="446" name="Google Shape;446;p30"/>
            <p:cNvSpPr/>
            <p:nvPr/>
          </p:nvSpPr>
          <p:spPr>
            <a:xfrm>
              <a:off x="9162572" y="242002"/>
              <a:ext cx="2160000" cy="252000"/>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Kind reageert niet</a:t>
              </a:r>
              <a:endParaRPr sz="1200" b="1">
                <a:solidFill>
                  <a:schemeClr val="lt1"/>
                </a:solidFill>
                <a:latin typeface="Arial"/>
                <a:ea typeface="Arial"/>
                <a:cs typeface="Arial"/>
                <a:sym typeface="Arial"/>
              </a:endParaRPr>
            </a:p>
          </p:txBody>
        </p:sp>
        <p:sp>
          <p:nvSpPr>
            <p:cNvPr id="447" name="Google Shape;447;p30"/>
            <p:cNvSpPr/>
            <p:nvPr/>
          </p:nvSpPr>
          <p:spPr>
            <a:xfrm>
              <a:off x="9162572" y="111845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Ademhaling niet normaal</a:t>
              </a:r>
              <a:endParaRPr sz="1100" b="1">
                <a:solidFill>
                  <a:schemeClr val="lt1"/>
                </a:solidFill>
                <a:latin typeface="Arial"/>
                <a:ea typeface="Arial"/>
                <a:cs typeface="Arial"/>
                <a:sym typeface="Arial"/>
              </a:endParaRPr>
            </a:p>
          </p:txBody>
        </p:sp>
        <p:sp>
          <p:nvSpPr>
            <p:cNvPr id="448" name="Google Shape;448;p30"/>
            <p:cNvSpPr/>
            <p:nvPr/>
          </p:nvSpPr>
          <p:spPr>
            <a:xfrm>
              <a:off x="9162572" y="242237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Ga door 15:2</a:t>
              </a:r>
              <a:endParaRPr/>
            </a:p>
          </p:txBody>
        </p:sp>
        <p:sp>
          <p:nvSpPr>
            <p:cNvPr id="449" name="Google Shape;449;p30"/>
            <p:cNvSpPr/>
            <p:nvPr/>
          </p:nvSpPr>
          <p:spPr>
            <a:xfrm>
              <a:off x="9162572" y="271235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Activeer AED,</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zodra deze er is</a:t>
              </a:r>
              <a:endParaRPr/>
            </a:p>
          </p:txBody>
        </p:sp>
        <p:sp>
          <p:nvSpPr>
            <p:cNvPr id="450" name="Google Shape;450;p30"/>
            <p:cNvSpPr/>
            <p:nvPr/>
          </p:nvSpPr>
          <p:spPr>
            <a:xfrm>
              <a:off x="11385344" y="242002"/>
              <a:ext cx="696638" cy="2866350"/>
            </a:xfrm>
            <a:prstGeom prst="downArrow">
              <a:avLst>
                <a:gd name="adj1" fmla="val 50000"/>
                <a:gd name="adj2" fmla="val 50000"/>
              </a:avLst>
            </a:prstGeom>
            <a:solidFill>
              <a:srgbClr val="E4003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p:cNvSpPr txBox="1"/>
            <p:nvPr/>
          </p:nvSpPr>
          <p:spPr>
            <a:xfrm rot="5400000">
              <a:off x="10387549" y="1413936"/>
              <a:ext cx="2692191" cy="3483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Let op veiligheid</a:t>
              </a:r>
              <a:endParaRPr/>
            </a:p>
          </p:txBody>
        </p:sp>
        <p:sp>
          <p:nvSpPr>
            <p:cNvPr id="452" name="Google Shape;452;p30"/>
            <p:cNvSpPr/>
            <p:nvPr/>
          </p:nvSpPr>
          <p:spPr>
            <a:xfrm>
              <a:off x="9162572" y="140843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Geef 5 beademingen</a:t>
              </a:r>
              <a:endParaRPr sz="1200" b="1">
                <a:solidFill>
                  <a:schemeClr val="lt1"/>
                </a:solidFill>
                <a:latin typeface="Arial"/>
                <a:ea typeface="Arial"/>
                <a:cs typeface="Arial"/>
                <a:sym typeface="Arial"/>
              </a:endParaRPr>
            </a:p>
          </p:txBody>
        </p:sp>
        <p:sp>
          <p:nvSpPr>
            <p:cNvPr id="453" name="Google Shape;453;p30"/>
            <p:cNvSpPr/>
            <p:nvPr/>
          </p:nvSpPr>
          <p:spPr>
            <a:xfrm>
              <a:off x="9162572" y="169841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Als het kind niet reageert</a:t>
              </a:r>
              <a:endParaRPr sz="1100" b="1">
                <a:solidFill>
                  <a:schemeClr val="lt1"/>
                </a:solidFill>
                <a:latin typeface="Arial"/>
                <a:ea typeface="Arial"/>
                <a:cs typeface="Arial"/>
                <a:sym typeface="Arial"/>
              </a:endParaRPr>
            </a:p>
          </p:txBody>
        </p:sp>
      </p:grpSp>
      <p:pic>
        <p:nvPicPr>
          <p:cNvPr id="454" name="Google Shape;454;p30"/>
          <p:cNvPicPr preferRelativeResize="0"/>
          <p:nvPr/>
        </p:nvPicPr>
        <p:blipFill rotWithShape="1">
          <a:blip r:embed="rId3">
            <a:alphaModFix/>
          </a:blip>
          <a:srcRect l="7992" t="4551" r="14130" b="5851"/>
          <a:stretch/>
        </p:blipFill>
        <p:spPr>
          <a:xfrm>
            <a:off x="434339" y="1281335"/>
            <a:ext cx="5200651" cy="3991040"/>
          </a:xfrm>
          <a:prstGeom prst="rect">
            <a:avLst/>
          </a:prstGeom>
          <a:noFill/>
          <a:ln>
            <a:noFill/>
          </a:ln>
        </p:spPr>
      </p:pic>
    </p:spTree>
    <p:extLst>
      <p:ext uri="{BB962C8B-B14F-4D97-AF65-F5344CB8AC3E}">
        <p14:creationId xmlns:p14="http://schemas.microsoft.com/office/powerpoint/2010/main" val="4240906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1"/>
          <p:cNvSpPr txBox="1"/>
          <p:nvPr/>
        </p:nvSpPr>
        <p:spPr>
          <a:xfrm>
            <a:off x="1219899" y="252000"/>
            <a:ext cx="609460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84077"/>
                </a:solidFill>
                <a:latin typeface="Arial"/>
                <a:ea typeface="Arial"/>
                <a:cs typeface="Arial"/>
                <a:sym typeface="Arial"/>
              </a:rPr>
              <a:t>(LAAT) 112 BELLEN + AED</a:t>
            </a:r>
            <a:endParaRPr sz="2800">
              <a:solidFill>
                <a:schemeClr val="dk1"/>
              </a:solidFill>
              <a:latin typeface="Calibri"/>
              <a:ea typeface="Calibri"/>
              <a:cs typeface="Calibri"/>
              <a:sym typeface="Calibri"/>
            </a:endParaRPr>
          </a:p>
        </p:txBody>
      </p:sp>
      <p:sp>
        <p:nvSpPr>
          <p:cNvPr id="460" name="Google Shape;460;p31"/>
          <p:cNvSpPr txBox="1"/>
          <p:nvPr/>
        </p:nvSpPr>
        <p:spPr>
          <a:xfrm>
            <a:off x="6096000" y="3204311"/>
            <a:ext cx="4962525" cy="2971834"/>
          </a:xfrm>
          <a:prstGeom prst="rect">
            <a:avLst/>
          </a:prstGeom>
          <a:noFill/>
          <a:ln>
            <a:noFill/>
          </a:ln>
        </p:spPr>
        <p:txBody>
          <a:bodyPr spcFirstLastPara="1" wrap="square" lIns="91425" tIns="45700" rIns="91425" bIns="45700" anchor="ctr" anchorCtr="0">
            <a:no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Leg de telefoon naast het kind (op de luidspreker functie)</a:t>
            </a:r>
            <a:endParaRPr/>
          </a:p>
          <a:p>
            <a:pPr marL="342900" marR="0" lvl="0" indent="-342900" algn="l" rtl="0">
              <a:spcBef>
                <a:spcPts val="1600"/>
              </a:spcBef>
              <a:spcAft>
                <a:spcPts val="0"/>
              </a:spcAft>
              <a:buClr>
                <a:schemeClr val="dk1"/>
              </a:buClr>
              <a:buSzPts val="2400"/>
              <a:buFont typeface="Arial"/>
              <a:buChar char="•"/>
            </a:pPr>
            <a:r>
              <a:rPr lang="en-US" sz="2400">
                <a:solidFill>
                  <a:schemeClr val="dk1"/>
                </a:solidFill>
                <a:latin typeface="Arial"/>
                <a:ea typeface="Arial"/>
                <a:cs typeface="Arial"/>
                <a:sym typeface="Arial"/>
              </a:rPr>
              <a:t>Volg de instructies van de centralist</a:t>
            </a:r>
            <a:endParaRPr/>
          </a:p>
        </p:txBody>
      </p:sp>
      <p:grpSp>
        <p:nvGrpSpPr>
          <p:cNvPr id="461" name="Google Shape;461;p31"/>
          <p:cNvGrpSpPr/>
          <p:nvPr/>
        </p:nvGrpSpPr>
        <p:grpSpPr>
          <a:xfrm>
            <a:off x="9162572" y="242000"/>
            <a:ext cx="2919410" cy="2866352"/>
            <a:chOff x="9162572" y="242000"/>
            <a:chExt cx="2919410" cy="2866352"/>
          </a:xfrm>
        </p:grpSpPr>
        <p:sp>
          <p:nvSpPr>
            <p:cNvPr id="462" name="Google Shape;462;p31"/>
            <p:cNvSpPr/>
            <p:nvPr/>
          </p:nvSpPr>
          <p:spPr>
            <a:xfrm>
              <a:off x="9162572" y="198839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2 beademingen</a:t>
              </a:r>
              <a:endParaRPr sz="1200" b="1">
                <a:solidFill>
                  <a:schemeClr val="lt1"/>
                </a:solidFill>
                <a:latin typeface="Arial"/>
                <a:ea typeface="Arial"/>
                <a:cs typeface="Arial"/>
                <a:sym typeface="Arial"/>
              </a:endParaRPr>
            </a:p>
          </p:txBody>
        </p:sp>
        <p:sp>
          <p:nvSpPr>
            <p:cNvPr id="463" name="Google Shape;463;p31"/>
            <p:cNvSpPr/>
            <p:nvPr/>
          </p:nvSpPr>
          <p:spPr>
            <a:xfrm>
              <a:off x="9162572" y="534152"/>
              <a:ext cx="2160000" cy="252000"/>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(Laat) 112 bellen + AED</a:t>
              </a:r>
              <a:endParaRPr/>
            </a:p>
          </p:txBody>
        </p:sp>
        <p:sp>
          <p:nvSpPr>
            <p:cNvPr id="464" name="Google Shape;464;p31"/>
            <p:cNvSpPr/>
            <p:nvPr/>
          </p:nvSpPr>
          <p:spPr>
            <a:xfrm>
              <a:off x="9162572" y="82630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Open luchtweg</a:t>
              </a:r>
              <a:endParaRPr sz="1200" b="1">
                <a:solidFill>
                  <a:schemeClr val="lt1"/>
                </a:solidFill>
                <a:latin typeface="Arial"/>
                <a:ea typeface="Arial"/>
                <a:cs typeface="Arial"/>
                <a:sym typeface="Arial"/>
              </a:endParaRPr>
            </a:p>
          </p:txBody>
        </p:sp>
        <p:sp>
          <p:nvSpPr>
            <p:cNvPr id="465" name="Google Shape;465;p31"/>
            <p:cNvSpPr/>
            <p:nvPr/>
          </p:nvSpPr>
          <p:spPr>
            <a:xfrm>
              <a:off x="9162572" y="242002"/>
              <a:ext cx="2160000" cy="252000"/>
            </a:xfrm>
            <a:prstGeom prst="roundRect">
              <a:avLst>
                <a:gd name="adj" fmla="val 16667"/>
              </a:avLst>
            </a:prstGeom>
            <a:solidFill>
              <a:srgbClr val="005D9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Kind reageert niet</a:t>
              </a:r>
              <a:endParaRPr sz="1200" b="1">
                <a:solidFill>
                  <a:schemeClr val="lt1"/>
                </a:solidFill>
                <a:latin typeface="Arial"/>
                <a:ea typeface="Arial"/>
                <a:cs typeface="Arial"/>
                <a:sym typeface="Arial"/>
              </a:endParaRPr>
            </a:p>
          </p:txBody>
        </p:sp>
        <p:sp>
          <p:nvSpPr>
            <p:cNvPr id="466" name="Google Shape;466;p31"/>
            <p:cNvSpPr/>
            <p:nvPr/>
          </p:nvSpPr>
          <p:spPr>
            <a:xfrm>
              <a:off x="9162572" y="111845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Ademhaling niet normaal</a:t>
              </a:r>
              <a:endParaRPr sz="1100" b="1">
                <a:solidFill>
                  <a:schemeClr val="lt1"/>
                </a:solidFill>
                <a:latin typeface="Arial"/>
                <a:ea typeface="Arial"/>
                <a:cs typeface="Arial"/>
                <a:sym typeface="Arial"/>
              </a:endParaRPr>
            </a:p>
          </p:txBody>
        </p:sp>
        <p:sp>
          <p:nvSpPr>
            <p:cNvPr id="467" name="Google Shape;467;p31"/>
            <p:cNvSpPr/>
            <p:nvPr/>
          </p:nvSpPr>
          <p:spPr>
            <a:xfrm>
              <a:off x="9162572" y="242237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Ga door 15:2</a:t>
              </a:r>
              <a:endParaRPr/>
            </a:p>
          </p:txBody>
        </p:sp>
        <p:sp>
          <p:nvSpPr>
            <p:cNvPr id="468" name="Google Shape;468;p31"/>
            <p:cNvSpPr/>
            <p:nvPr/>
          </p:nvSpPr>
          <p:spPr>
            <a:xfrm>
              <a:off x="9162572" y="271235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Activeer AED,</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zodra deze er is</a:t>
              </a:r>
              <a:endParaRPr/>
            </a:p>
          </p:txBody>
        </p:sp>
        <p:sp>
          <p:nvSpPr>
            <p:cNvPr id="469" name="Google Shape;469;p31"/>
            <p:cNvSpPr/>
            <p:nvPr/>
          </p:nvSpPr>
          <p:spPr>
            <a:xfrm>
              <a:off x="11385344" y="242002"/>
              <a:ext cx="696638" cy="2866350"/>
            </a:xfrm>
            <a:prstGeom prst="downArrow">
              <a:avLst>
                <a:gd name="adj1" fmla="val 50000"/>
                <a:gd name="adj2" fmla="val 50000"/>
              </a:avLst>
            </a:prstGeom>
            <a:solidFill>
              <a:srgbClr val="E4003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1"/>
            <p:cNvSpPr txBox="1"/>
            <p:nvPr/>
          </p:nvSpPr>
          <p:spPr>
            <a:xfrm rot="5400000">
              <a:off x="10387549" y="1413936"/>
              <a:ext cx="2692191" cy="3483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Let op veiligheid</a:t>
              </a:r>
              <a:endParaRPr/>
            </a:p>
          </p:txBody>
        </p:sp>
        <p:sp>
          <p:nvSpPr>
            <p:cNvPr id="471" name="Google Shape;471;p31"/>
            <p:cNvSpPr/>
            <p:nvPr/>
          </p:nvSpPr>
          <p:spPr>
            <a:xfrm>
              <a:off x="9162572" y="140843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Geef 5 beademingen</a:t>
              </a:r>
              <a:endParaRPr sz="1200" b="1">
                <a:solidFill>
                  <a:schemeClr val="lt1"/>
                </a:solidFill>
                <a:latin typeface="Arial"/>
                <a:ea typeface="Arial"/>
                <a:cs typeface="Arial"/>
                <a:sym typeface="Arial"/>
              </a:endParaRPr>
            </a:p>
          </p:txBody>
        </p:sp>
        <p:sp>
          <p:nvSpPr>
            <p:cNvPr id="472" name="Google Shape;472;p31"/>
            <p:cNvSpPr/>
            <p:nvPr/>
          </p:nvSpPr>
          <p:spPr>
            <a:xfrm>
              <a:off x="9162572" y="169841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Als het kind niet reageert</a:t>
              </a:r>
              <a:endParaRPr sz="1100" b="1">
                <a:solidFill>
                  <a:schemeClr val="lt1"/>
                </a:solidFill>
                <a:latin typeface="Arial"/>
                <a:ea typeface="Arial"/>
                <a:cs typeface="Arial"/>
                <a:sym typeface="Arial"/>
              </a:endParaRPr>
            </a:p>
          </p:txBody>
        </p:sp>
      </p:grpSp>
      <p:pic>
        <p:nvPicPr>
          <p:cNvPr id="473" name="Google Shape;473;p31"/>
          <p:cNvPicPr preferRelativeResize="0"/>
          <p:nvPr/>
        </p:nvPicPr>
        <p:blipFill rotWithShape="1">
          <a:blip r:embed="rId3">
            <a:alphaModFix/>
          </a:blip>
          <a:srcRect/>
          <a:stretch/>
        </p:blipFill>
        <p:spPr>
          <a:xfrm>
            <a:off x="612750" y="1183113"/>
            <a:ext cx="3070519" cy="4491773"/>
          </a:xfrm>
          <a:prstGeom prst="rect">
            <a:avLst/>
          </a:prstGeom>
          <a:noFill/>
          <a:ln>
            <a:noFill/>
          </a:ln>
        </p:spPr>
      </p:pic>
      <p:grpSp>
        <p:nvGrpSpPr>
          <p:cNvPr id="474" name="Google Shape;474;p31"/>
          <p:cNvGrpSpPr/>
          <p:nvPr/>
        </p:nvGrpSpPr>
        <p:grpSpPr>
          <a:xfrm>
            <a:off x="3295516" y="991382"/>
            <a:ext cx="2800484" cy="2592000"/>
            <a:chOff x="2858024" y="786152"/>
            <a:chExt cx="2800484" cy="2592000"/>
          </a:xfrm>
        </p:grpSpPr>
        <p:pic>
          <p:nvPicPr>
            <p:cNvPr id="475" name="Google Shape;475;p31"/>
            <p:cNvPicPr preferRelativeResize="0"/>
            <p:nvPr/>
          </p:nvPicPr>
          <p:blipFill rotWithShape="1">
            <a:blip r:embed="rId4">
              <a:alphaModFix/>
            </a:blip>
            <a:srcRect/>
            <a:stretch/>
          </p:blipFill>
          <p:spPr>
            <a:xfrm>
              <a:off x="2858024" y="1076133"/>
              <a:ext cx="2800484" cy="1868042"/>
            </a:xfrm>
            <a:prstGeom prst="rect">
              <a:avLst/>
            </a:prstGeom>
            <a:noFill/>
            <a:ln>
              <a:noFill/>
            </a:ln>
          </p:spPr>
        </p:pic>
        <p:sp>
          <p:nvSpPr>
            <p:cNvPr id="476" name="Google Shape;476;p31"/>
            <p:cNvSpPr/>
            <p:nvPr/>
          </p:nvSpPr>
          <p:spPr>
            <a:xfrm>
              <a:off x="2969706" y="786152"/>
              <a:ext cx="2592000" cy="2592000"/>
            </a:xfrm>
            <a:prstGeom prst="ellipse">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40732759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1"/>
          <p:cNvSpPr txBox="1"/>
          <p:nvPr/>
        </p:nvSpPr>
        <p:spPr>
          <a:xfrm>
            <a:off x="1219899" y="252000"/>
            <a:ext cx="609460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84077"/>
                </a:solidFill>
                <a:latin typeface="Arial"/>
                <a:ea typeface="Arial"/>
                <a:cs typeface="Arial"/>
                <a:sym typeface="Arial"/>
              </a:rPr>
              <a:t>(LAAT) 112 BELLEN + AED</a:t>
            </a:r>
            <a:endParaRPr sz="2800">
              <a:solidFill>
                <a:schemeClr val="dk1"/>
              </a:solidFill>
              <a:latin typeface="Calibri"/>
              <a:ea typeface="Calibri"/>
              <a:cs typeface="Calibri"/>
              <a:sym typeface="Calibri"/>
            </a:endParaRPr>
          </a:p>
        </p:txBody>
      </p:sp>
      <p:sp>
        <p:nvSpPr>
          <p:cNvPr id="153" name="Google Shape;153;p11"/>
          <p:cNvSpPr txBox="1"/>
          <p:nvPr/>
        </p:nvSpPr>
        <p:spPr>
          <a:xfrm>
            <a:off x="6096000" y="3459499"/>
            <a:ext cx="4784722" cy="2513509"/>
          </a:xfrm>
          <a:prstGeom prst="rect">
            <a:avLst/>
          </a:prstGeom>
          <a:noFill/>
          <a:ln>
            <a:noFill/>
          </a:ln>
        </p:spPr>
        <p:txBody>
          <a:bodyPr spcFirstLastPara="1" wrap="square" lIns="91425" tIns="45700" rIns="91425" bIns="45700" anchor="ctr" anchorCtr="0">
            <a:spAutoFit/>
          </a:bodyPr>
          <a:lstStyle/>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Laat </a:t>
            </a:r>
            <a:r>
              <a:rPr lang="en-US" sz="2400" dirty="0" err="1">
                <a:solidFill>
                  <a:schemeClr val="dk1"/>
                </a:solidFill>
                <a:latin typeface="Arial"/>
                <a:ea typeface="Arial"/>
                <a:cs typeface="Arial"/>
                <a:sym typeface="Arial"/>
              </a:rPr>
              <a:t>een</a:t>
            </a:r>
            <a:r>
              <a:rPr lang="en-US" sz="2400" dirty="0">
                <a:solidFill>
                  <a:schemeClr val="dk1"/>
                </a:solidFill>
                <a:latin typeface="Arial"/>
                <a:ea typeface="Arial"/>
                <a:cs typeface="Arial"/>
                <a:sym typeface="Arial"/>
              </a:rPr>
              <a:t> AED </a:t>
            </a:r>
            <a:r>
              <a:rPr lang="en-US" sz="2400" dirty="0" err="1">
                <a:solidFill>
                  <a:schemeClr val="dk1"/>
                </a:solidFill>
                <a:latin typeface="Arial"/>
                <a:ea typeface="Arial"/>
                <a:cs typeface="Arial"/>
                <a:sym typeface="Arial"/>
              </a:rPr>
              <a:t>halen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indien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beschikbaar</a:t>
            </a:r>
            <a:endParaRPr sz="2400" dirty="0">
              <a:solidFill>
                <a:schemeClr val="dk1"/>
              </a:solidFill>
              <a:latin typeface="Arial"/>
              <a:ea typeface="Arial"/>
              <a:cs typeface="Arial"/>
              <a:sym typeface="Arial"/>
            </a:endParaRPr>
          </a:p>
          <a:p>
            <a:pPr marL="342900" marR="0" lvl="0" indent="-342900" algn="l" rtl="0">
              <a:spcBef>
                <a:spcPts val="160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Bent u </a:t>
            </a:r>
            <a:r>
              <a:rPr lang="en-US" sz="2400" dirty="0" err="1">
                <a:solidFill>
                  <a:schemeClr val="dk1"/>
                </a:solidFill>
                <a:latin typeface="Arial"/>
                <a:ea typeface="Arial"/>
                <a:cs typeface="Arial"/>
                <a:sym typeface="Arial"/>
              </a:rPr>
              <a:t>alleen</a:t>
            </a:r>
            <a:r>
              <a:rPr lang="en-US" sz="2400" dirty="0">
                <a:solidFill>
                  <a:schemeClr val="dk1"/>
                </a:solidFill>
                <a:latin typeface="Arial"/>
                <a:ea typeface="Arial"/>
                <a:cs typeface="Arial"/>
                <a:sym typeface="Arial"/>
              </a:rPr>
              <a:t>: de AED </a:t>
            </a:r>
            <a:r>
              <a:rPr lang="en-US" sz="2400" dirty="0" err="1">
                <a:solidFill>
                  <a:schemeClr val="dk1"/>
                </a:solidFill>
                <a:latin typeface="Arial"/>
                <a:ea typeface="Arial"/>
                <a:cs typeface="Arial"/>
                <a:sym typeface="Arial"/>
              </a:rPr>
              <a:t>halen</a:t>
            </a:r>
            <a:r>
              <a:rPr lang="en-US" sz="2400" dirty="0">
                <a:solidFill>
                  <a:schemeClr val="dk1"/>
                </a:solidFill>
                <a:latin typeface="Arial"/>
                <a:ea typeface="Arial"/>
                <a:cs typeface="Arial"/>
                <a:sym typeface="Arial"/>
              </a:rPr>
              <a:t> </a:t>
            </a:r>
            <a:r>
              <a:rPr lang="en-US" sz="2400" b="1" i="1" dirty="0" err="1">
                <a:solidFill>
                  <a:schemeClr val="dk1"/>
                </a:solidFill>
                <a:latin typeface="Arial"/>
                <a:ea typeface="Arial"/>
                <a:cs typeface="Arial"/>
                <a:sym typeface="Arial"/>
              </a:rPr>
              <a:t>na</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controle</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ademhaling</a:t>
            </a:r>
            <a:r>
              <a:rPr lang="en-US" sz="2400" dirty="0">
                <a:solidFill>
                  <a:schemeClr val="dk1"/>
                </a:solidFill>
                <a:latin typeface="Arial"/>
                <a:ea typeface="Arial"/>
                <a:cs typeface="Arial"/>
                <a:sym typeface="Arial"/>
              </a:rPr>
              <a:t> en 5 </a:t>
            </a:r>
            <a:r>
              <a:rPr lang="en-US" sz="2400" dirty="0" err="1">
                <a:solidFill>
                  <a:schemeClr val="dk1"/>
                </a:solidFill>
                <a:latin typeface="Arial"/>
                <a:ea typeface="Arial"/>
                <a:cs typeface="Arial"/>
                <a:sym typeface="Arial"/>
              </a:rPr>
              <a:t>beademingen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alleen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indien</a:t>
            </a:r>
            <a:r>
              <a:rPr lang="en-US" sz="2400" dirty="0">
                <a:solidFill>
                  <a:schemeClr val="dk1"/>
                </a:solidFill>
                <a:latin typeface="Arial"/>
                <a:ea typeface="Arial"/>
                <a:cs typeface="Arial"/>
                <a:sym typeface="Arial"/>
              </a:rPr>
              <a:t> AED </a:t>
            </a:r>
            <a:r>
              <a:rPr lang="en-US" sz="2400" b="1" dirty="0" err="1">
                <a:solidFill>
                  <a:schemeClr val="dk1"/>
                </a:solidFill>
                <a:latin typeface="Arial"/>
                <a:ea typeface="Arial"/>
                <a:cs typeface="Arial"/>
                <a:sym typeface="Arial"/>
              </a:rPr>
              <a:t>snel</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beschikbaar</a:t>
            </a:r>
            <a:r>
              <a:rPr lang="en-US" sz="2400" dirty="0">
                <a:solidFill>
                  <a:schemeClr val="dk1"/>
                </a:solidFill>
                <a:latin typeface="Arial"/>
                <a:ea typeface="Arial"/>
                <a:cs typeface="Arial"/>
                <a:sym typeface="Arial"/>
              </a:rPr>
              <a:t> is)</a:t>
            </a:r>
            <a:endParaRPr dirty="0"/>
          </a:p>
        </p:txBody>
      </p:sp>
      <p:grpSp>
        <p:nvGrpSpPr>
          <p:cNvPr id="154" name="Google Shape;154;p11"/>
          <p:cNvGrpSpPr/>
          <p:nvPr/>
        </p:nvGrpSpPr>
        <p:grpSpPr>
          <a:xfrm>
            <a:off x="9162572" y="242000"/>
            <a:ext cx="2919410" cy="2866352"/>
            <a:chOff x="9162572" y="242000"/>
            <a:chExt cx="2919410" cy="2866352"/>
          </a:xfrm>
        </p:grpSpPr>
        <p:sp>
          <p:nvSpPr>
            <p:cNvPr id="155" name="Google Shape;155;p11"/>
            <p:cNvSpPr/>
            <p:nvPr/>
          </p:nvSpPr>
          <p:spPr>
            <a:xfrm>
              <a:off x="9162572" y="198839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2 beademingen</a:t>
              </a:r>
              <a:endParaRPr sz="1200" b="1">
                <a:solidFill>
                  <a:schemeClr val="lt1"/>
                </a:solidFill>
                <a:latin typeface="Arial"/>
                <a:ea typeface="Arial"/>
                <a:cs typeface="Arial"/>
                <a:sym typeface="Arial"/>
              </a:endParaRPr>
            </a:p>
          </p:txBody>
        </p:sp>
        <p:sp>
          <p:nvSpPr>
            <p:cNvPr id="156" name="Google Shape;156;p11"/>
            <p:cNvSpPr/>
            <p:nvPr/>
          </p:nvSpPr>
          <p:spPr>
            <a:xfrm>
              <a:off x="9162572" y="534152"/>
              <a:ext cx="2160000" cy="252000"/>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(Laat) 112 bellen + AED</a:t>
              </a:r>
              <a:endParaRPr/>
            </a:p>
          </p:txBody>
        </p:sp>
        <p:sp>
          <p:nvSpPr>
            <p:cNvPr id="157" name="Google Shape;157;p11"/>
            <p:cNvSpPr/>
            <p:nvPr/>
          </p:nvSpPr>
          <p:spPr>
            <a:xfrm>
              <a:off x="9162572" y="82630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Open luchtweg</a:t>
              </a:r>
              <a:endParaRPr sz="1200" b="1">
                <a:solidFill>
                  <a:schemeClr val="lt1"/>
                </a:solidFill>
                <a:latin typeface="Arial"/>
                <a:ea typeface="Arial"/>
                <a:cs typeface="Arial"/>
                <a:sym typeface="Arial"/>
              </a:endParaRPr>
            </a:p>
          </p:txBody>
        </p:sp>
        <p:sp>
          <p:nvSpPr>
            <p:cNvPr id="158" name="Google Shape;158;p11"/>
            <p:cNvSpPr/>
            <p:nvPr/>
          </p:nvSpPr>
          <p:spPr>
            <a:xfrm>
              <a:off x="9162572" y="242002"/>
              <a:ext cx="2160000" cy="252000"/>
            </a:xfrm>
            <a:prstGeom prst="roundRect">
              <a:avLst>
                <a:gd name="adj" fmla="val 16667"/>
              </a:avLst>
            </a:prstGeom>
            <a:solidFill>
              <a:srgbClr val="005D9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Kind reageert niet</a:t>
              </a:r>
              <a:endParaRPr sz="1200" b="1">
                <a:solidFill>
                  <a:schemeClr val="lt1"/>
                </a:solidFill>
                <a:latin typeface="Arial"/>
                <a:ea typeface="Arial"/>
                <a:cs typeface="Arial"/>
                <a:sym typeface="Arial"/>
              </a:endParaRPr>
            </a:p>
          </p:txBody>
        </p:sp>
        <p:sp>
          <p:nvSpPr>
            <p:cNvPr id="159" name="Google Shape;159;p11"/>
            <p:cNvSpPr/>
            <p:nvPr/>
          </p:nvSpPr>
          <p:spPr>
            <a:xfrm>
              <a:off x="9162572" y="111845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Ademhaling niet normaal</a:t>
              </a:r>
              <a:endParaRPr sz="1100" b="1">
                <a:solidFill>
                  <a:schemeClr val="lt1"/>
                </a:solidFill>
                <a:latin typeface="Arial"/>
                <a:ea typeface="Arial"/>
                <a:cs typeface="Arial"/>
                <a:sym typeface="Arial"/>
              </a:endParaRPr>
            </a:p>
          </p:txBody>
        </p:sp>
        <p:sp>
          <p:nvSpPr>
            <p:cNvPr id="160" name="Google Shape;160;p11"/>
            <p:cNvSpPr/>
            <p:nvPr/>
          </p:nvSpPr>
          <p:spPr>
            <a:xfrm>
              <a:off x="9162572" y="242237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Ga door 15:2</a:t>
              </a:r>
              <a:endParaRPr/>
            </a:p>
          </p:txBody>
        </p:sp>
        <p:sp>
          <p:nvSpPr>
            <p:cNvPr id="161" name="Google Shape;161;p11"/>
            <p:cNvSpPr/>
            <p:nvPr/>
          </p:nvSpPr>
          <p:spPr>
            <a:xfrm>
              <a:off x="9162572" y="271235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Activeer AED,</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zodra deze er is</a:t>
              </a:r>
              <a:endParaRPr/>
            </a:p>
          </p:txBody>
        </p:sp>
        <p:sp>
          <p:nvSpPr>
            <p:cNvPr id="162" name="Google Shape;162;p11"/>
            <p:cNvSpPr/>
            <p:nvPr/>
          </p:nvSpPr>
          <p:spPr>
            <a:xfrm>
              <a:off x="11385344" y="242002"/>
              <a:ext cx="696638" cy="2866350"/>
            </a:xfrm>
            <a:prstGeom prst="downArrow">
              <a:avLst>
                <a:gd name="adj1" fmla="val 50000"/>
                <a:gd name="adj2" fmla="val 50000"/>
              </a:avLst>
            </a:prstGeom>
            <a:solidFill>
              <a:srgbClr val="E4003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1"/>
            <p:cNvSpPr txBox="1"/>
            <p:nvPr/>
          </p:nvSpPr>
          <p:spPr>
            <a:xfrm rot="5400000">
              <a:off x="10387549" y="1413936"/>
              <a:ext cx="2692191" cy="3483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Let op veiligheid</a:t>
              </a:r>
              <a:endParaRPr/>
            </a:p>
          </p:txBody>
        </p:sp>
        <p:sp>
          <p:nvSpPr>
            <p:cNvPr id="164" name="Google Shape;164;p11"/>
            <p:cNvSpPr/>
            <p:nvPr/>
          </p:nvSpPr>
          <p:spPr>
            <a:xfrm>
              <a:off x="9162572" y="140843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Geef 5 beademingen</a:t>
              </a:r>
              <a:endParaRPr sz="1200" b="1">
                <a:solidFill>
                  <a:schemeClr val="lt1"/>
                </a:solidFill>
                <a:latin typeface="Arial"/>
                <a:ea typeface="Arial"/>
                <a:cs typeface="Arial"/>
                <a:sym typeface="Arial"/>
              </a:endParaRPr>
            </a:p>
          </p:txBody>
        </p:sp>
        <p:sp>
          <p:nvSpPr>
            <p:cNvPr id="165" name="Google Shape;165;p11"/>
            <p:cNvSpPr/>
            <p:nvPr/>
          </p:nvSpPr>
          <p:spPr>
            <a:xfrm>
              <a:off x="9162572" y="169841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Als het kind niet reageert</a:t>
              </a:r>
              <a:endParaRPr sz="1100" b="1">
                <a:solidFill>
                  <a:schemeClr val="lt1"/>
                </a:solidFill>
                <a:latin typeface="Arial"/>
                <a:ea typeface="Arial"/>
                <a:cs typeface="Arial"/>
                <a:sym typeface="Arial"/>
              </a:endParaRPr>
            </a:p>
          </p:txBody>
        </p:sp>
      </p:grpSp>
      <p:pic>
        <p:nvPicPr>
          <p:cNvPr id="166" name="Google Shape;166;p11"/>
          <p:cNvPicPr preferRelativeResize="0"/>
          <p:nvPr/>
        </p:nvPicPr>
        <p:blipFill rotWithShape="1">
          <a:blip r:embed="rId3">
            <a:alphaModFix/>
          </a:blip>
          <a:srcRect l="7223" t="22936" r="50945" b="8092"/>
          <a:stretch/>
        </p:blipFill>
        <p:spPr>
          <a:xfrm>
            <a:off x="945150" y="1224796"/>
            <a:ext cx="3322050" cy="4408407"/>
          </a:xfrm>
          <a:prstGeom prst="rect">
            <a:avLst/>
          </a:prstGeom>
          <a:noFill/>
          <a:ln>
            <a:noFill/>
          </a:ln>
        </p:spPr>
      </p:pic>
    </p:spTree>
    <p:extLst>
      <p:ext uri="{BB962C8B-B14F-4D97-AF65-F5344CB8AC3E}">
        <p14:creationId xmlns:p14="http://schemas.microsoft.com/office/powerpoint/2010/main" val="2033298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48F37714-1E9C-4332-B6EF-7905EED66740}"/>
              </a:ext>
            </a:extLst>
          </p:cNvPr>
          <p:cNvSpPr/>
          <p:nvPr/>
        </p:nvSpPr>
        <p:spPr>
          <a:xfrm>
            <a:off x="2330450" y="2676408"/>
            <a:ext cx="7531100" cy="752592"/>
          </a:xfrm>
          <a:prstGeom prst="roundRect">
            <a:avLst/>
          </a:prstGeom>
          <a:noFill/>
          <a:ln w="31750">
            <a:solidFill>
              <a:srgbClr val="08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solidFill>
                  <a:srgbClr val="084077"/>
                </a:solidFill>
                <a:latin typeface="Arial" panose="020B0604020202020204" pitchFamily="34" charset="0"/>
                <a:cs typeface="Arial" panose="020B0604020202020204" pitchFamily="34" charset="0"/>
              </a:rPr>
              <a:t>Opfrissen vaardigheden BLS</a:t>
            </a:r>
          </a:p>
        </p:txBody>
      </p:sp>
    </p:spTree>
    <p:extLst>
      <p:ext uri="{BB962C8B-B14F-4D97-AF65-F5344CB8AC3E}">
        <p14:creationId xmlns:p14="http://schemas.microsoft.com/office/powerpoint/2010/main" val="2126726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32"/>
          <p:cNvSpPr txBox="1"/>
          <p:nvPr/>
        </p:nvSpPr>
        <p:spPr>
          <a:xfrm>
            <a:off x="1219899" y="252000"/>
            <a:ext cx="609460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84077"/>
                </a:solidFill>
                <a:latin typeface="Arial"/>
                <a:ea typeface="Arial"/>
                <a:cs typeface="Arial"/>
                <a:sym typeface="Arial"/>
              </a:rPr>
              <a:t>OPEN LUCHTWEG</a:t>
            </a:r>
            <a:endParaRPr sz="2800">
              <a:solidFill>
                <a:schemeClr val="dk1"/>
              </a:solidFill>
              <a:latin typeface="Calibri"/>
              <a:ea typeface="Calibri"/>
              <a:cs typeface="Calibri"/>
              <a:sym typeface="Calibri"/>
            </a:endParaRPr>
          </a:p>
        </p:txBody>
      </p:sp>
      <p:grpSp>
        <p:nvGrpSpPr>
          <p:cNvPr id="482" name="Google Shape;482;p32"/>
          <p:cNvGrpSpPr/>
          <p:nvPr/>
        </p:nvGrpSpPr>
        <p:grpSpPr>
          <a:xfrm>
            <a:off x="9162572" y="242000"/>
            <a:ext cx="2919410" cy="2866352"/>
            <a:chOff x="9162572" y="242000"/>
            <a:chExt cx="2919410" cy="2866352"/>
          </a:xfrm>
        </p:grpSpPr>
        <p:sp>
          <p:nvSpPr>
            <p:cNvPr id="483" name="Google Shape;483;p32"/>
            <p:cNvSpPr/>
            <p:nvPr/>
          </p:nvSpPr>
          <p:spPr>
            <a:xfrm>
              <a:off x="9162572" y="198839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2 beademingen</a:t>
              </a:r>
              <a:endParaRPr sz="1200" b="1">
                <a:solidFill>
                  <a:schemeClr val="lt1"/>
                </a:solidFill>
                <a:latin typeface="Arial"/>
                <a:ea typeface="Arial"/>
                <a:cs typeface="Arial"/>
                <a:sym typeface="Arial"/>
              </a:endParaRPr>
            </a:p>
          </p:txBody>
        </p:sp>
        <p:sp>
          <p:nvSpPr>
            <p:cNvPr id="484" name="Google Shape;484;p32"/>
            <p:cNvSpPr/>
            <p:nvPr/>
          </p:nvSpPr>
          <p:spPr>
            <a:xfrm>
              <a:off x="9162572" y="53415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(Laat) 112 bellen + AED</a:t>
              </a:r>
              <a:endParaRPr/>
            </a:p>
          </p:txBody>
        </p:sp>
        <p:sp>
          <p:nvSpPr>
            <p:cNvPr id="485" name="Google Shape;485;p32"/>
            <p:cNvSpPr/>
            <p:nvPr/>
          </p:nvSpPr>
          <p:spPr>
            <a:xfrm>
              <a:off x="9162572" y="826302"/>
              <a:ext cx="2160000" cy="252000"/>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Open luchtweg</a:t>
              </a:r>
              <a:endParaRPr sz="1200" b="1">
                <a:solidFill>
                  <a:schemeClr val="lt1"/>
                </a:solidFill>
                <a:latin typeface="Arial"/>
                <a:ea typeface="Arial"/>
                <a:cs typeface="Arial"/>
                <a:sym typeface="Arial"/>
              </a:endParaRPr>
            </a:p>
          </p:txBody>
        </p:sp>
        <p:sp>
          <p:nvSpPr>
            <p:cNvPr id="486" name="Google Shape;486;p32"/>
            <p:cNvSpPr/>
            <p:nvPr/>
          </p:nvSpPr>
          <p:spPr>
            <a:xfrm>
              <a:off x="9162572" y="242002"/>
              <a:ext cx="2160000" cy="252000"/>
            </a:xfrm>
            <a:prstGeom prst="roundRect">
              <a:avLst>
                <a:gd name="adj" fmla="val 16667"/>
              </a:avLst>
            </a:prstGeom>
            <a:solidFill>
              <a:srgbClr val="005D9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Kind reageert niet</a:t>
              </a:r>
              <a:endParaRPr sz="1200" b="1">
                <a:solidFill>
                  <a:schemeClr val="lt1"/>
                </a:solidFill>
                <a:latin typeface="Arial"/>
                <a:ea typeface="Arial"/>
                <a:cs typeface="Arial"/>
                <a:sym typeface="Arial"/>
              </a:endParaRPr>
            </a:p>
          </p:txBody>
        </p:sp>
        <p:sp>
          <p:nvSpPr>
            <p:cNvPr id="487" name="Google Shape;487;p32"/>
            <p:cNvSpPr/>
            <p:nvPr/>
          </p:nvSpPr>
          <p:spPr>
            <a:xfrm>
              <a:off x="9162572" y="111845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Ademhaling niet normaal</a:t>
              </a:r>
              <a:endParaRPr sz="1100" b="1">
                <a:solidFill>
                  <a:schemeClr val="lt1"/>
                </a:solidFill>
                <a:latin typeface="Arial"/>
                <a:ea typeface="Arial"/>
                <a:cs typeface="Arial"/>
                <a:sym typeface="Arial"/>
              </a:endParaRPr>
            </a:p>
          </p:txBody>
        </p:sp>
        <p:sp>
          <p:nvSpPr>
            <p:cNvPr id="488" name="Google Shape;488;p32"/>
            <p:cNvSpPr/>
            <p:nvPr/>
          </p:nvSpPr>
          <p:spPr>
            <a:xfrm>
              <a:off x="9162572" y="242237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Ga door 15:2</a:t>
              </a:r>
              <a:endParaRPr/>
            </a:p>
          </p:txBody>
        </p:sp>
        <p:sp>
          <p:nvSpPr>
            <p:cNvPr id="489" name="Google Shape;489;p32"/>
            <p:cNvSpPr/>
            <p:nvPr/>
          </p:nvSpPr>
          <p:spPr>
            <a:xfrm>
              <a:off x="9162572" y="271235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Activeer AED,</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zodra deze er is</a:t>
              </a:r>
              <a:endParaRPr/>
            </a:p>
          </p:txBody>
        </p:sp>
        <p:sp>
          <p:nvSpPr>
            <p:cNvPr id="490" name="Google Shape;490;p32"/>
            <p:cNvSpPr/>
            <p:nvPr/>
          </p:nvSpPr>
          <p:spPr>
            <a:xfrm>
              <a:off x="11385344" y="242002"/>
              <a:ext cx="696638" cy="2866350"/>
            </a:xfrm>
            <a:prstGeom prst="downArrow">
              <a:avLst>
                <a:gd name="adj1" fmla="val 50000"/>
                <a:gd name="adj2" fmla="val 50000"/>
              </a:avLst>
            </a:prstGeom>
            <a:solidFill>
              <a:srgbClr val="E4003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2"/>
            <p:cNvSpPr txBox="1"/>
            <p:nvPr/>
          </p:nvSpPr>
          <p:spPr>
            <a:xfrm rot="5400000">
              <a:off x="10387549" y="1413936"/>
              <a:ext cx="2692191" cy="3483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Let op veiligheid</a:t>
              </a:r>
              <a:endParaRPr/>
            </a:p>
          </p:txBody>
        </p:sp>
        <p:sp>
          <p:nvSpPr>
            <p:cNvPr id="492" name="Google Shape;492;p32"/>
            <p:cNvSpPr/>
            <p:nvPr/>
          </p:nvSpPr>
          <p:spPr>
            <a:xfrm>
              <a:off x="9162572" y="140843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Geef 5 beademingen</a:t>
              </a:r>
              <a:endParaRPr sz="1200" b="1">
                <a:solidFill>
                  <a:schemeClr val="lt1"/>
                </a:solidFill>
                <a:latin typeface="Arial"/>
                <a:ea typeface="Arial"/>
                <a:cs typeface="Arial"/>
                <a:sym typeface="Arial"/>
              </a:endParaRPr>
            </a:p>
          </p:txBody>
        </p:sp>
        <p:sp>
          <p:nvSpPr>
            <p:cNvPr id="493" name="Google Shape;493;p32"/>
            <p:cNvSpPr/>
            <p:nvPr/>
          </p:nvSpPr>
          <p:spPr>
            <a:xfrm>
              <a:off x="9162572" y="169841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Als het kind niet reageert</a:t>
              </a:r>
              <a:endParaRPr sz="1100" b="1">
                <a:solidFill>
                  <a:schemeClr val="lt1"/>
                </a:solidFill>
                <a:latin typeface="Arial"/>
                <a:ea typeface="Arial"/>
                <a:cs typeface="Arial"/>
                <a:sym typeface="Arial"/>
              </a:endParaRPr>
            </a:p>
          </p:txBody>
        </p:sp>
      </p:grpSp>
      <p:sp>
        <p:nvSpPr>
          <p:cNvPr id="494" name="Google Shape;494;p32"/>
          <p:cNvSpPr txBox="1"/>
          <p:nvPr/>
        </p:nvSpPr>
        <p:spPr>
          <a:xfrm>
            <a:off x="6060329" y="3429000"/>
            <a:ext cx="5325015" cy="2752725"/>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Plaats 1 hand op het voorhoofd</a:t>
            </a:r>
            <a:endParaRPr sz="2400">
              <a:solidFill>
                <a:schemeClr val="dk1"/>
              </a:solidFill>
              <a:latin typeface="Arial"/>
              <a:ea typeface="Arial"/>
              <a:cs typeface="Arial"/>
              <a:sym typeface="Arial"/>
            </a:endParaRPr>
          </a:p>
          <a:p>
            <a:pPr marL="342900" marR="0" lvl="0" indent="-342900" algn="l" rtl="0">
              <a:spcBef>
                <a:spcPts val="1200"/>
              </a:spcBef>
              <a:spcAft>
                <a:spcPts val="0"/>
              </a:spcAft>
              <a:buClr>
                <a:schemeClr val="dk1"/>
              </a:buClr>
              <a:buSzPts val="2400"/>
              <a:buFont typeface="Arial"/>
              <a:buChar char="•"/>
            </a:pPr>
            <a:r>
              <a:rPr lang="en-US" sz="2400">
                <a:solidFill>
                  <a:schemeClr val="dk1"/>
                </a:solidFill>
                <a:latin typeface="Arial"/>
                <a:ea typeface="Arial"/>
                <a:cs typeface="Arial"/>
                <a:sym typeface="Arial"/>
              </a:rPr>
              <a:t>Houd het hoofd recht (kantel het hoofd niet)</a:t>
            </a:r>
            <a:endParaRPr/>
          </a:p>
          <a:p>
            <a:pPr marL="342900" marR="0" lvl="0" indent="-342900" algn="l" rtl="0">
              <a:spcBef>
                <a:spcPts val="1200"/>
              </a:spcBef>
              <a:spcAft>
                <a:spcPts val="0"/>
              </a:spcAft>
              <a:buClr>
                <a:schemeClr val="dk1"/>
              </a:buClr>
              <a:buSzPts val="2400"/>
              <a:buFont typeface="Arial"/>
              <a:buChar char="•"/>
            </a:pPr>
            <a:r>
              <a:rPr lang="en-US" sz="2400">
                <a:solidFill>
                  <a:schemeClr val="dk1"/>
                </a:solidFill>
                <a:latin typeface="Arial"/>
                <a:ea typeface="Arial"/>
                <a:cs typeface="Arial"/>
                <a:sym typeface="Arial"/>
              </a:rPr>
              <a:t>Plaats 1 of 2 vingertoppen onder de punt van de kin</a:t>
            </a:r>
            <a:endParaRPr/>
          </a:p>
          <a:p>
            <a:pPr marL="342900" marR="0" lvl="0" indent="-342900" algn="l" rtl="0">
              <a:spcBef>
                <a:spcPts val="1200"/>
              </a:spcBef>
              <a:spcAft>
                <a:spcPts val="0"/>
              </a:spcAft>
              <a:buClr>
                <a:schemeClr val="dk1"/>
              </a:buClr>
              <a:buSzPts val="2400"/>
              <a:buFont typeface="Arial"/>
              <a:buChar char="•"/>
            </a:pPr>
            <a:r>
              <a:rPr lang="en-US" sz="2400">
                <a:solidFill>
                  <a:schemeClr val="dk1"/>
                </a:solidFill>
                <a:latin typeface="Arial"/>
                <a:ea typeface="Arial"/>
                <a:cs typeface="Arial"/>
                <a:sym typeface="Arial"/>
              </a:rPr>
              <a:t>Til de kin op</a:t>
            </a:r>
            <a:endParaRPr/>
          </a:p>
        </p:txBody>
      </p:sp>
      <p:pic>
        <p:nvPicPr>
          <p:cNvPr id="495" name="Google Shape;495;p32"/>
          <p:cNvPicPr preferRelativeResize="0"/>
          <p:nvPr/>
        </p:nvPicPr>
        <p:blipFill rotWithShape="1">
          <a:blip r:embed="rId3">
            <a:alphaModFix/>
          </a:blip>
          <a:srcRect l="9583" t="24646" r="7874"/>
          <a:stretch/>
        </p:blipFill>
        <p:spPr>
          <a:xfrm>
            <a:off x="410124" y="1709622"/>
            <a:ext cx="5650205" cy="3438755"/>
          </a:xfrm>
          <a:prstGeom prst="rect">
            <a:avLst/>
          </a:prstGeom>
          <a:noFill/>
          <a:ln>
            <a:noFill/>
          </a:ln>
        </p:spPr>
      </p:pic>
    </p:spTree>
    <p:extLst>
      <p:ext uri="{BB962C8B-B14F-4D97-AF65-F5344CB8AC3E}">
        <p14:creationId xmlns:p14="http://schemas.microsoft.com/office/powerpoint/2010/main" val="2435252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3"/>
          <p:cNvSpPr txBox="1"/>
          <p:nvPr/>
        </p:nvSpPr>
        <p:spPr>
          <a:xfrm>
            <a:off x="1219899" y="252000"/>
            <a:ext cx="609460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84077"/>
                </a:solidFill>
                <a:latin typeface="Arial"/>
                <a:ea typeface="Arial"/>
                <a:cs typeface="Arial"/>
                <a:sym typeface="Arial"/>
              </a:rPr>
              <a:t>CONTROLEER ADEMHALING</a:t>
            </a:r>
            <a:endParaRPr sz="2800">
              <a:solidFill>
                <a:schemeClr val="dk1"/>
              </a:solidFill>
              <a:latin typeface="Calibri"/>
              <a:ea typeface="Calibri"/>
              <a:cs typeface="Calibri"/>
              <a:sym typeface="Calibri"/>
            </a:endParaRPr>
          </a:p>
        </p:txBody>
      </p:sp>
      <p:sp>
        <p:nvSpPr>
          <p:cNvPr id="501" name="Google Shape;501;p33"/>
          <p:cNvSpPr txBox="1"/>
          <p:nvPr/>
        </p:nvSpPr>
        <p:spPr>
          <a:xfrm>
            <a:off x="5987380" y="3459855"/>
            <a:ext cx="6094602" cy="2571843"/>
          </a:xfrm>
          <a:prstGeom prst="rect">
            <a:avLst/>
          </a:prstGeom>
          <a:noFill/>
          <a:ln>
            <a:noFill/>
          </a:ln>
        </p:spPr>
        <p:txBody>
          <a:bodyPr spcFirstLastPara="1" wrap="square" lIns="91425" tIns="45700" rIns="91425" bIns="45700" anchor="ctr" anchorCtr="0">
            <a:no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Kijk, luister en voel maximaal 10 seconden</a:t>
            </a:r>
            <a:endParaRPr sz="2400">
              <a:solidFill>
                <a:schemeClr val="dk1"/>
              </a:solidFill>
              <a:latin typeface="Arial"/>
              <a:ea typeface="Arial"/>
              <a:cs typeface="Arial"/>
              <a:sym typeface="Arial"/>
            </a:endParaRPr>
          </a:p>
          <a:p>
            <a:pPr marL="342900" marR="0" lvl="0" indent="-342900" algn="l" rtl="0">
              <a:spcBef>
                <a:spcPts val="1600"/>
              </a:spcBef>
              <a:spcAft>
                <a:spcPts val="0"/>
              </a:spcAft>
              <a:buClr>
                <a:schemeClr val="dk1"/>
              </a:buClr>
              <a:buSzPts val="2400"/>
              <a:buFont typeface="Arial"/>
              <a:buChar char="•"/>
            </a:pPr>
            <a:r>
              <a:rPr lang="en-US" sz="2400">
                <a:solidFill>
                  <a:schemeClr val="dk1"/>
                </a:solidFill>
                <a:latin typeface="Arial"/>
                <a:ea typeface="Arial"/>
                <a:cs typeface="Arial"/>
                <a:sym typeface="Arial"/>
              </a:rPr>
              <a:t>Ademhaling niet normaal of twijfel daarover, start de reanimatie</a:t>
            </a:r>
            <a:endParaRPr sz="2400">
              <a:solidFill>
                <a:schemeClr val="dk1"/>
              </a:solidFill>
              <a:latin typeface="Arial"/>
              <a:ea typeface="Arial"/>
              <a:cs typeface="Arial"/>
              <a:sym typeface="Arial"/>
            </a:endParaRPr>
          </a:p>
        </p:txBody>
      </p:sp>
      <p:grpSp>
        <p:nvGrpSpPr>
          <p:cNvPr id="502" name="Google Shape;502;p33"/>
          <p:cNvGrpSpPr/>
          <p:nvPr/>
        </p:nvGrpSpPr>
        <p:grpSpPr>
          <a:xfrm>
            <a:off x="9162572" y="242000"/>
            <a:ext cx="2919410" cy="2866352"/>
            <a:chOff x="9162572" y="242000"/>
            <a:chExt cx="2919410" cy="2866352"/>
          </a:xfrm>
        </p:grpSpPr>
        <p:sp>
          <p:nvSpPr>
            <p:cNvPr id="503" name="Google Shape;503;p33"/>
            <p:cNvSpPr/>
            <p:nvPr/>
          </p:nvSpPr>
          <p:spPr>
            <a:xfrm>
              <a:off x="9162572" y="198839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2 beademingen</a:t>
              </a:r>
              <a:endParaRPr sz="1200" b="1">
                <a:solidFill>
                  <a:schemeClr val="lt1"/>
                </a:solidFill>
                <a:latin typeface="Arial"/>
                <a:ea typeface="Arial"/>
                <a:cs typeface="Arial"/>
                <a:sym typeface="Arial"/>
              </a:endParaRPr>
            </a:p>
          </p:txBody>
        </p:sp>
        <p:sp>
          <p:nvSpPr>
            <p:cNvPr id="504" name="Google Shape;504;p33"/>
            <p:cNvSpPr/>
            <p:nvPr/>
          </p:nvSpPr>
          <p:spPr>
            <a:xfrm>
              <a:off x="9162572" y="53415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(Laat) 112 bellen + AED</a:t>
              </a:r>
              <a:endParaRPr/>
            </a:p>
          </p:txBody>
        </p:sp>
        <p:sp>
          <p:nvSpPr>
            <p:cNvPr id="505" name="Google Shape;505;p33"/>
            <p:cNvSpPr/>
            <p:nvPr/>
          </p:nvSpPr>
          <p:spPr>
            <a:xfrm>
              <a:off x="9162572" y="82630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Open luchtweg</a:t>
              </a:r>
              <a:endParaRPr sz="1200" b="1">
                <a:solidFill>
                  <a:schemeClr val="lt1"/>
                </a:solidFill>
                <a:latin typeface="Arial"/>
                <a:ea typeface="Arial"/>
                <a:cs typeface="Arial"/>
                <a:sym typeface="Arial"/>
              </a:endParaRPr>
            </a:p>
          </p:txBody>
        </p:sp>
        <p:sp>
          <p:nvSpPr>
            <p:cNvPr id="506" name="Google Shape;506;p33"/>
            <p:cNvSpPr/>
            <p:nvPr/>
          </p:nvSpPr>
          <p:spPr>
            <a:xfrm>
              <a:off x="9162572" y="242002"/>
              <a:ext cx="2160000" cy="252000"/>
            </a:xfrm>
            <a:prstGeom prst="roundRect">
              <a:avLst>
                <a:gd name="adj" fmla="val 16667"/>
              </a:avLst>
            </a:prstGeom>
            <a:solidFill>
              <a:srgbClr val="005D9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Kind reageert niet</a:t>
              </a:r>
              <a:endParaRPr sz="1200" b="1">
                <a:solidFill>
                  <a:schemeClr val="lt1"/>
                </a:solidFill>
                <a:latin typeface="Arial"/>
                <a:ea typeface="Arial"/>
                <a:cs typeface="Arial"/>
                <a:sym typeface="Arial"/>
              </a:endParaRPr>
            </a:p>
          </p:txBody>
        </p:sp>
        <p:sp>
          <p:nvSpPr>
            <p:cNvPr id="507" name="Google Shape;507;p33"/>
            <p:cNvSpPr/>
            <p:nvPr/>
          </p:nvSpPr>
          <p:spPr>
            <a:xfrm>
              <a:off x="9162572" y="1118452"/>
              <a:ext cx="2160000" cy="252000"/>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Ademhaling niet normaal</a:t>
              </a:r>
              <a:endParaRPr sz="1100" b="1">
                <a:solidFill>
                  <a:schemeClr val="lt1"/>
                </a:solidFill>
                <a:latin typeface="Arial"/>
                <a:ea typeface="Arial"/>
                <a:cs typeface="Arial"/>
                <a:sym typeface="Arial"/>
              </a:endParaRPr>
            </a:p>
          </p:txBody>
        </p:sp>
        <p:sp>
          <p:nvSpPr>
            <p:cNvPr id="508" name="Google Shape;508;p33"/>
            <p:cNvSpPr/>
            <p:nvPr/>
          </p:nvSpPr>
          <p:spPr>
            <a:xfrm>
              <a:off x="9162572" y="242237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Ga door 15:2</a:t>
              </a:r>
              <a:endParaRPr/>
            </a:p>
          </p:txBody>
        </p:sp>
        <p:sp>
          <p:nvSpPr>
            <p:cNvPr id="509" name="Google Shape;509;p33"/>
            <p:cNvSpPr/>
            <p:nvPr/>
          </p:nvSpPr>
          <p:spPr>
            <a:xfrm>
              <a:off x="9162572" y="271235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Activeer AED,</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zodra deze er is</a:t>
              </a:r>
              <a:endParaRPr/>
            </a:p>
          </p:txBody>
        </p:sp>
        <p:sp>
          <p:nvSpPr>
            <p:cNvPr id="510" name="Google Shape;510;p33"/>
            <p:cNvSpPr/>
            <p:nvPr/>
          </p:nvSpPr>
          <p:spPr>
            <a:xfrm>
              <a:off x="11385344" y="242002"/>
              <a:ext cx="696638" cy="2866350"/>
            </a:xfrm>
            <a:prstGeom prst="downArrow">
              <a:avLst>
                <a:gd name="adj1" fmla="val 50000"/>
                <a:gd name="adj2" fmla="val 50000"/>
              </a:avLst>
            </a:prstGeom>
            <a:solidFill>
              <a:srgbClr val="E4003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3"/>
            <p:cNvSpPr txBox="1"/>
            <p:nvPr/>
          </p:nvSpPr>
          <p:spPr>
            <a:xfrm rot="5400000">
              <a:off x="10387549" y="1413936"/>
              <a:ext cx="2692191" cy="3483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Let op veiligheid</a:t>
              </a:r>
              <a:endParaRPr/>
            </a:p>
          </p:txBody>
        </p:sp>
        <p:sp>
          <p:nvSpPr>
            <p:cNvPr id="512" name="Google Shape;512;p33"/>
            <p:cNvSpPr/>
            <p:nvPr/>
          </p:nvSpPr>
          <p:spPr>
            <a:xfrm>
              <a:off x="9162572" y="140843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Geef 5 beademingen</a:t>
              </a:r>
              <a:endParaRPr sz="1200" b="1">
                <a:solidFill>
                  <a:schemeClr val="lt1"/>
                </a:solidFill>
                <a:latin typeface="Arial"/>
                <a:ea typeface="Arial"/>
                <a:cs typeface="Arial"/>
                <a:sym typeface="Arial"/>
              </a:endParaRPr>
            </a:p>
          </p:txBody>
        </p:sp>
        <p:sp>
          <p:nvSpPr>
            <p:cNvPr id="513" name="Google Shape;513;p33"/>
            <p:cNvSpPr/>
            <p:nvPr/>
          </p:nvSpPr>
          <p:spPr>
            <a:xfrm>
              <a:off x="9162572" y="169841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Als het kind niet reageert</a:t>
              </a:r>
              <a:endParaRPr sz="1100" b="1">
                <a:solidFill>
                  <a:schemeClr val="lt1"/>
                </a:solidFill>
                <a:latin typeface="Arial"/>
                <a:ea typeface="Arial"/>
                <a:cs typeface="Arial"/>
                <a:sym typeface="Arial"/>
              </a:endParaRPr>
            </a:p>
          </p:txBody>
        </p:sp>
      </p:grpSp>
      <p:pic>
        <p:nvPicPr>
          <p:cNvPr id="514" name="Google Shape;514;p33"/>
          <p:cNvPicPr preferRelativeResize="0"/>
          <p:nvPr/>
        </p:nvPicPr>
        <p:blipFill rotWithShape="1">
          <a:blip r:embed="rId3">
            <a:alphaModFix/>
          </a:blip>
          <a:srcRect l="15095" t="20439" r="18433" b="13984"/>
          <a:stretch/>
        </p:blipFill>
        <p:spPr>
          <a:xfrm>
            <a:off x="428626" y="1616291"/>
            <a:ext cx="5509352" cy="3625417"/>
          </a:xfrm>
          <a:prstGeom prst="rect">
            <a:avLst/>
          </a:prstGeom>
          <a:noFill/>
          <a:ln>
            <a:noFill/>
          </a:ln>
        </p:spPr>
      </p:pic>
    </p:spTree>
    <p:extLst>
      <p:ext uri="{BB962C8B-B14F-4D97-AF65-F5344CB8AC3E}">
        <p14:creationId xmlns:p14="http://schemas.microsoft.com/office/powerpoint/2010/main" val="3475053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34"/>
          <p:cNvSpPr txBox="1"/>
          <p:nvPr/>
        </p:nvSpPr>
        <p:spPr>
          <a:xfrm>
            <a:off x="1219899" y="252000"/>
            <a:ext cx="6094602"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84077"/>
                </a:solidFill>
                <a:latin typeface="Arial"/>
                <a:ea typeface="Arial"/>
                <a:cs typeface="Arial"/>
                <a:sym typeface="Arial"/>
              </a:rPr>
              <a:t>ADEMHALING NIET NORMAAL? GEEF 5 BEADEMINGEN</a:t>
            </a:r>
            <a:endParaRPr sz="2800">
              <a:solidFill>
                <a:schemeClr val="dk1"/>
              </a:solidFill>
              <a:latin typeface="Calibri"/>
              <a:ea typeface="Calibri"/>
              <a:cs typeface="Calibri"/>
              <a:sym typeface="Calibri"/>
            </a:endParaRPr>
          </a:p>
        </p:txBody>
      </p:sp>
      <p:grpSp>
        <p:nvGrpSpPr>
          <p:cNvPr id="520" name="Google Shape;520;p34"/>
          <p:cNvGrpSpPr/>
          <p:nvPr/>
        </p:nvGrpSpPr>
        <p:grpSpPr>
          <a:xfrm>
            <a:off x="9162572" y="242000"/>
            <a:ext cx="2919410" cy="2866352"/>
            <a:chOff x="9162572" y="242000"/>
            <a:chExt cx="2919410" cy="2866352"/>
          </a:xfrm>
        </p:grpSpPr>
        <p:sp>
          <p:nvSpPr>
            <p:cNvPr id="521" name="Google Shape;521;p34"/>
            <p:cNvSpPr/>
            <p:nvPr/>
          </p:nvSpPr>
          <p:spPr>
            <a:xfrm>
              <a:off x="9162572" y="198839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2 beademingen</a:t>
              </a:r>
              <a:endParaRPr sz="1200" b="1">
                <a:solidFill>
                  <a:schemeClr val="lt1"/>
                </a:solidFill>
                <a:latin typeface="Arial"/>
                <a:ea typeface="Arial"/>
                <a:cs typeface="Arial"/>
                <a:sym typeface="Arial"/>
              </a:endParaRPr>
            </a:p>
          </p:txBody>
        </p:sp>
        <p:sp>
          <p:nvSpPr>
            <p:cNvPr id="522" name="Google Shape;522;p34"/>
            <p:cNvSpPr/>
            <p:nvPr/>
          </p:nvSpPr>
          <p:spPr>
            <a:xfrm>
              <a:off x="9162572" y="53415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(Laat) 112 bellen + AED</a:t>
              </a:r>
              <a:endParaRPr/>
            </a:p>
          </p:txBody>
        </p:sp>
        <p:sp>
          <p:nvSpPr>
            <p:cNvPr id="523" name="Google Shape;523;p34"/>
            <p:cNvSpPr/>
            <p:nvPr/>
          </p:nvSpPr>
          <p:spPr>
            <a:xfrm>
              <a:off x="9162572" y="82630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Open luchtweg</a:t>
              </a:r>
              <a:endParaRPr sz="1200" b="1">
                <a:solidFill>
                  <a:schemeClr val="lt1"/>
                </a:solidFill>
                <a:latin typeface="Arial"/>
                <a:ea typeface="Arial"/>
                <a:cs typeface="Arial"/>
                <a:sym typeface="Arial"/>
              </a:endParaRPr>
            </a:p>
          </p:txBody>
        </p:sp>
        <p:sp>
          <p:nvSpPr>
            <p:cNvPr id="524" name="Google Shape;524;p34"/>
            <p:cNvSpPr/>
            <p:nvPr/>
          </p:nvSpPr>
          <p:spPr>
            <a:xfrm>
              <a:off x="9162572" y="242002"/>
              <a:ext cx="2160000" cy="252000"/>
            </a:xfrm>
            <a:prstGeom prst="roundRect">
              <a:avLst>
                <a:gd name="adj" fmla="val 16667"/>
              </a:avLst>
            </a:prstGeom>
            <a:solidFill>
              <a:srgbClr val="005D9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Kind reageert niet</a:t>
              </a:r>
              <a:endParaRPr sz="1200" b="1">
                <a:solidFill>
                  <a:schemeClr val="lt1"/>
                </a:solidFill>
                <a:latin typeface="Arial"/>
                <a:ea typeface="Arial"/>
                <a:cs typeface="Arial"/>
                <a:sym typeface="Arial"/>
              </a:endParaRPr>
            </a:p>
          </p:txBody>
        </p:sp>
        <p:sp>
          <p:nvSpPr>
            <p:cNvPr id="525" name="Google Shape;525;p34"/>
            <p:cNvSpPr/>
            <p:nvPr/>
          </p:nvSpPr>
          <p:spPr>
            <a:xfrm>
              <a:off x="9162572" y="1118452"/>
              <a:ext cx="2160000" cy="252000"/>
            </a:xfrm>
            <a:prstGeom prst="roundRect">
              <a:avLst>
                <a:gd name="adj" fmla="val 16667"/>
              </a:avLst>
            </a:prstGeom>
            <a:solidFill>
              <a:srgbClr val="005D9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Ademhaling niet normaal</a:t>
              </a:r>
              <a:endParaRPr sz="1100" b="1">
                <a:solidFill>
                  <a:schemeClr val="lt1"/>
                </a:solidFill>
                <a:latin typeface="Arial"/>
                <a:ea typeface="Arial"/>
                <a:cs typeface="Arial"/>
                <a:sym typeface="Arial"/>
              </a:endParaRPr>
            </a:p>
          </p:txBody>
        </p:sp>
        <p:sp>
          <p:nvSpPr>
            <p:cNvPr id="526" name="Google Shape;526;p34"/>
            <p:cNvSpPr/>
            <p:nvPr/>
          </p:nvSpPr>
          <p:spPr>
            <a:xfrm>
              <a:off x="9162572" y="2422372"/>
              <a:ext cx="2160000" cy="252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Ga door 15:2</a:t>
              </a:r>
              <a:endParaRPr/>
            </a:p>
          </p:txBody>
        </p:sp>
        <p:sp>
          <p:nvSpPr>
            <p:cNvPr id="527" name="Google Shape;527;p34"/>
            <p:cNvSpPr/>
            <p:nvPr/>
          </p:nvSpPr>
          <p:spPr>
            <a:xfrm>
              <a:off x="9162572" y="271235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Activeer AED,</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zodra deze er is</a:t>
              </a:r>
              <a:endParaRPr/>
            </a:p>
          </p:txBody>
        </p:sp>
        <p:sp>
          <p:nvSpPr>
            <p:cNvPr id="528" name="Google Shape;528;p34"/>
            <p:cNvSpPr/>
            <p:nvPr/>
          </p:nvSpPr>
          <p:spPr>
            <a:xfrm>
              <a:off x="11385344" y="242002"/>
              <a:ext cx="696638" cy="2866350"/>
            </a:xfrm>
            <a:prstGeom prst="downArrow">
              <a:avLst>
                <a:gd name="adj1" fmla="val 50000"/>
                <a:gd name="adj2" fmla="val 50000"/>
              </a:avLst>
            </a:prstGeom>
            <a:solidFill>
              <a:srgbClr val="E4003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txBox="1"/>
            <p:nvPr/>
          </p:nvSpPr>
          <p:spPr>
            <a:xfrm rot="5400000">
              <a:off x="10387549" y="1413936"/>
              <a:ext cx="2692191" cy="3483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Let op veiligheid</a:t>
              </a:r>
              <a:endParaRPr/>
            </a:p>
          </p:txBody>
        </p:sp>
        <p:sp>
          <p:nvSpPr>
            <p:cNvPr id="530" name="Google Shape;530;p34"/>
            <p:cNvSpPr/>
            <p:nvPr/>
          </p:nvSpPr>
          <p:spPr>
            <a:xfrm>
              <a:off x="9162572" y="1408432"/>
              <a:ext cx="2160000" cy="252000"/>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Geef 5 beademingen</a:t>
              </a:r>
              <a:endParaRPr sz="1200" b="1">
                <a:solidFill>
                  <a:schemeClr val="lt1"/>
                </a:solidFill>
                <a:latin typeface="Arial"/>
                <a:ea typeface="Arial"/>
                <a:cs typeface="Arial"/>
                <a:sym typeface="Arial"/>
              </a:endParaRPr>
            </a:p>
          </p:txBody>
        </p:sp>
        <p:sp>
          <p:nvSpPr>
            <p:cNvPr id="531" name="Google Shape;531;p34"/>
            <p:cNvSpPr/>
            <p:nvPr/>
          </p:nvSpPr>
          <p:spPr>
            <a:xfrm>
              <a:off x="9162572" y="1698412"/>
              <a:ext cx="2160000" cy="252000"/>
            </a:xfrm>
            <a:prstGeom prst="roundRect">
              <a:avLst>
                <a:gd name="adj" fmla="val 16667"/>
              </a:avLst>
            </a:prstGeom>
            <a:solidFill>
              <a:srgbClr val="005D9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Als het kind niet reageert</a:t>
              </a:r>
              <a:endParaRPr sz="1100" b="1">
                <a:solidFill>
                  <a:schemeClr val="lt1"/>
                </a:solidFill>
                <a:latin typeface="Arial"/>
                <a:ea typeface="Arial"/>
                <a:cs typeface="Arial"/>
                <a:sym typeface="Arial"/>
              </a:endParaRPr>
            </a:p>
          </p:txBody>
        </p:sp>
      </p:grpSp>
      <p:sp>
        <p:nvSpPr>
          <p:cNvPr id="532" name="Google Shape;532;p34"/>
          <p:cNvSpPr/>
          <p:nvPr/>
        </p:nvSpPr>
        <p:spPr>
          <a:xfrm>
            <a:off x="5402703" y="3377912"/>
            <a:ext cx="5837739" cy="1781676"/>
          </a:xfrm>
          <a:prstGeom prst="rect">
            <a:avLst/>
          </a:prstGeom>
          <a:noFill/>
          <a:ln>
            <a:noFill/>
          </a:ln>
        </p:spPr>
        <p:txBody>
          <a:bodyPr spcFirstLastPara="1" wrap="square" lIns="91425" tIns="45700" rIns="91425" bIns="45700" anchor="t" anchorCtr="0">
            <a:noAutofit/>
          </a:bodyPr>
          <a:lstStyle/>
          <a:p>
            <a:pPr marL="252000" marR="0" lvl="0" indent="-252000" algn="l" rtl="0">
              <a:lnSpc>
                <a:spcPct val="150000"/>
              </a:lnSpc>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Houd het hoofd recht</a:t>
            </a:r>
            <a:endParaRPr sz="2400">
              <a:solidFill>
                <a:schemeClr val="dk1"/>
              </a:solidFill>
              <a:latin typeface="Arial"/>
              <a:ea typeface="Arial"/>
              <a:cs typeface="Arial"/>
              <a:sym typeface="Arial"/>
            </a:endParaRPr>
          </a:p>
          <a:p>
            <a:pPr marL="252000" marR="0" lvl="0" indent="-252000" algn="l" rtl="0">
              <a:lnSpc>
                <a:spcPct val="150000"/>
              </a:lnSpc>
              <a:spcBef>
                <a:spcPts val="1200"/>
              </a:spcBef>
              <a:spcAft>
                <a:spcPts val="0"/>
              </a:spcAft>
              <a:buClr>
                <a:schemeClr val="dk1"/>
              </a:buClr>
              <a:buSzPts val="2400"/>
              <a:buFont typeface="Arial"/>
              <a:buChar char="•"/>
            </a:pPr>
            <a:r>
              <a:rPr lang="en-US" sz="2400">
                <a:solidFill>
                  <a:schemeClr val="dk1"/>
                </a:solidFill>
                <a:latin typeface="Arial"/>
                <a:ea typeface="Arial"/>
                <a:cs typeface="Arial"/>
                <a:sym typeface="Arial"/>
              </a:rPr>
              <a:t>Plaats lippen over de mond en de neus </a:t>
            </a:r>
            <a:endParaRPr/>
          </a:p>
          <a:p>
            <a:pPr marL="252000" marR="0" lvl="0" indent="-252000" algn="l" rtl="0">
              <a:lnSpc>
                <a:spcPct val="150000"/>
              </a:lnSpc>
              <a:spcBef>
                <a:spcPts val="1200"/>
              </a:spcBef>
              <a:spcAft>
                <a:spcPts val="0"/>
              </a:spcAft>
              <a:buClr>
                <a:schemeClr val="dk1"/>
              </a:buClr>
              <a:buSzPts val="2400"/>
              <a:buFont typeface="Arial"/>
              <a:buChar char="•"/>
            </a:pPr>
            <a:r>
              <a:rPr lang="en-US" sz="2400">
                <a:solidFill>
                  <a:schemeClr val="dk1"/>
                </a:solidFill>
                <a:latin typeface="Arial"/>
                <a:ea typeface="Arial"/>
                <a:cs typeface="Arial"/>
                <a:sym typeface="Arial"/>
              </a:rPr>
              <a:t>Blaas rustig tot borstkas beweegt</a:t>
            </a:r>
            <a:endParaRPr sz="2400">
              <a:solidFill>
                <a:schemeClr val="dk1"/>
              </a:solidFill>
              <a:latin typeface="Arial"/>
              <a:ea typeface="Arial"/>
              <a:cs typeface="Arial"/>
              <a:sym typeface="Arial"/>
            </a:endParaRPr>
          </a:p>
        </p:txBody>
      </p:sp>
      <p:pic>
        <p:nvPicPr>
          <p:cNvPr id="533" name="Google Shape;533;p34"/>
          <p:cNvPicPr preferRelativeResize="0"/>
          <p:nvPr/>
        </p:nvPicPr>
        <p:blipFill rotWithShape="1">
          <a:blip r:embed="rId3">
            <a:alphaModFix/>
          </a:blip>
          <a:srcRect l="17740" t="11523" r="17656" b="8869"/>
          <a:stretch/>
        </p:blipFill>
        <p:spPr>
          <a:xfrm>
            <a:off x="617221" y="1522932"/>
            <a:ext cx="4640580" cy="3812135"/>
          </a:xfrm>
          <a:prstGeom prst="rect">
            <a:avLst/>
          </a:prstGeom>
          <a:noFill/>
          <a:ln>
            <a:noFill/>
          </a:ln>
        </p:spPr>
      </p:pic>
    </p:spTree>
    <p:extLst>
      <p:ext uri="{BB962C8B-B14F-4D97-AF65-F5344CB8AC3E}">
        <p14:creationId xmlns:p14="http://schemas.microsoft.com/office/powerpoint/2010/main" val="1351271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37"/>
          <p:cNvSpPr txBox="1"/>
          <p:nvPr/>
        </p:nvSpPr>
        <p:spPr>
          <a:xfrm>
            <a:off x="661093" y="252000"/>
            <a:ext cx="7941748"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84077"/>
                </a:solidFill>
                <a:latin typeface="Arial"/>
                <a:ea typeface="Arial"/>
                <a:cs typeface="Arial"/>
                <a:sym typeface="Arial"/>
              </a:rPr>
              <a:t>ALS DE BABY </a:t>
            </a:r>
            <a:r>
              <a:rPr lang="en-US" sz="2800" b="1">
                <a:solidFill>
                  <a:srgbClr val="E40137"/>
                </a:solidFill>
                <a:latin typeface="Arial"/>
                <a:ea typeface="Arial"/>
                <a:cs typeface="Arial"/>
                <a:sym typeface="Arial"/>
              </a:rPr>
              <a:t>NIET</a:t>
            </a:r>
            <a:r>
              <a:rPr lang="en-US" sz="2800" b="1">
                <a:solidFill>
                  <a:srgbClr val="084077"/>
                </a:solidFill>
                <a:latin typeface="Arial"/>
                <a:ea typeface="Arial"/>
                <a:cs typeface="Arial"/>
                <a:sym typeface="Arial"/>
              </a:rPr>
              <a:t> REAGEERT</a:t>
            </a:r>
            <a:endParaRPr/>
          </a:p>
          <a:p>
            <a:pPr marL="0" marR="0" lvl="0" indent="0" algn="ctr" rtl="0">
              <a:spcBef>
                <a:spcPts val="0"/>
              </a:spcBef>
              <a:spcAft>
                <a:spcPts val="0"/>
              </a:spcAft>
              <a:buNone/>
            </a:pPr>
            <a:r>
              <a:rPr lang="en-US" sz="2800" b="1">
                <a:solidFill>
                  <a:srgbClr val="084077"/>
                </a:solidFill>
                <a:latin typeface="Arial"/>
                <a:ea typeface="Arial"/>
                <a:cs typeface="Arial"/>
                <a:sym typeface="Arial"/>
              </a:rPr>
              <a:t>Twee duimen omcirkelende techniek (TDOT)</a:t>
            </a:r>
            <a:endParaRPr sz="2800">
              <a:solidFill>
                <a:schemeClr val="dk1"/>
              </a:solidFill>
              <a:latin typeface="Calibri"/>
              <a:ea typeface="Calibri"/>
              <a:cs typeface="Calibri"/>
              <a:sym typeface="Calibri"/>
            </a:endParaRPr>
          </a:p>
        </p:txBody>
      </p:sp>
      <p:grpSp>
        <p:nvGrpSpPr>
          <p:cNvPr id="566" name="Google Shape;566;p37"/>
          <p:cNvGrpSpPr/>
          <p:nvPr/>
        </p:nvGrpSpPr>
        <p:grpSpPr>
          <a:xfrm>
            <a:off x="9162572" y="242000"/>
            <a:ext cx="2919410" cy="2866352"/>
            <a:chOff x="9162572" y="242000"/>
            <a:chExt cx="2919410" cy="2866352"/>
          </a:xfrm>
        </p:grpSpPr>
        <p:sp>
          <p:nvSpPr>
            <p:cNvPr id="567" name="Google Shape;567;p37"/>
            <p:cNvSpPr/>
            <p:nvPr/>
          </p:nvSpPr>
          <p:spPr>
            <a:xfrm>
              <a:off x="9162572" y="1988392"/>
              <a:ext cx="2160000" cy="396000"/>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2 beademingen</a:t>
              </a:r>
              <a:endParaRPr sz="1200" b="1">
                <a:solidFill>
                  <a:schemeClr val="lt1"/>
                </a:solidFill>
                <a:latin typeface="Arial"/>
                <a:ea typeface="Arial"/>
                <a:cs typeface="Arial"/>
                <a:sym typeface="Arial"/>
              </a:endParaRPr>
            </a:p>
          </p:txBody>
        </p:sp>
        <p:sp>
          <p:nvSpPr>
            <p:cNvPr id="568" name="Google Shape;568;p37"/>
            <p:cNvSpPr/>
            <p:nvPr/>
          </p:nvSpPr>
          <p:spPr>
            <a:xfrm>
              <a:off x="9162572" y="53415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(Laat) 112 bellen + AED</a:t>
              </a:r>
              <a:endParaRPr/>
            </a:p>
          </p:txBody>
        </p:sp>
        <p:sp>
          <p:nvSpPr>
            <p:cNvPr id="569" name="Google Shape;569;p37"/>
            <p:cNvSpPr/>
            <p:nvPr/>
          </p:nvSpPr>
          <p:spPr>
            <a:xfrm>
              <a:off x="9162572" y="82630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Open luchtweg</a:t>
              </a:r>
              <a:endParaRPr sz="1200" b="1">
                <a:solidFill>
                  <a:schemeClr val="lt1"/>
                </a:solidFill>
                <a:latin typeface="Arial"/>
                <a:ea typeface="Arial"/>
                <a:cs typeface="Arial"/>
                <a:sym typeface="Arial"/>
              </a:endParaRPr>
            </a:p>
          </p:txBody>
        </p:sp>
        <p:sp>
          <p:nvSpPr>
            <p:cNvPr id="570" name="Google Shape;570;p37"/>
            <p:cNvSpPr/>
            <p:nvPr/>
          </p:nvSpPr>
          <p:spPr>
            <a:xfrm>
              <a:off x="9162572" y="242002"/>
              <a:ext cx="2160000" cy="252000"/>
            </a:xfrm>
            <a:prstGeom prst="roundRect">
              <a:avLst>
                <a:gd name="adj" fmla="val 16667"/>
              </a:avLst>
            </a:prstGeom>
            <a:solidFill>
              <a:srgbClr val="005D9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Kind reageert niet</a:t>
              </a:r>
              <a:endParaRPr sz="1200" b="1">
                <a:solidFill>
                  <a:schemeClr val="lt1"/>
                </a:solidFill>
                <a:latin typeface="Arial"/>
                <a:ea typeface="Arial"/>
                <a:cs typeface="Arial"/>
                <a:sym typeface="Arial"/>
              </a:endParaRPr>
            </a:p>
          </p:txBody>
        </p:sp>
        <p:sp>
          <p:nvSpPr>
            <p:cNvPr id="571" name="Google Shape;571;p37"/>
            <p:cNvSpPr/>
            <p:nvPr/>
          </p:nvSpPr>
          <p:spPr>
            <a:xfrm>
              <a:off x="9162572" y="1118452"/>
              <a:ext cx="2160000" cy="252000"/>
            </a:xfrm>
            <a:prstGeom prst="roundRect">
              <a:avLst>
                <a:gd name="adj" fmla="val 16667"/>
              </a:avLst>
            </a:prstGeom>
            <a:solidFill>
              <a:srgbClr val="005D9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Ademhaling niet normaal</a:t>
              </a:r>
              <a:endParaRPr sz="1100" b="1">
                <a:solidFill>
                  <a:schemeClr val="lt1"/>
                </a:solidFill>
                <a:latin typeface="Arial"/>
                <a:ea typeface="Arial"/>
                <a:cs typeface="Arial"/>
                <a:sym typeface="Arial"/>
              </a:endParaRPr>
            </a:p>
          </p:txBody>
        </p:sp>
        <p:sp>
          <p:nvSpPr>
            <p:cNvPr id="572" name="Google Shape;572;p37"/>
            <p:cNvSpPr/>
            <p:nvPr/>
          </p:nvSpPr>
          <p:spPr>
            <a:xfrm>
              <a:off x="9162572" y="2422372"/>
              <a:ext cx="2160000" cy="252000"/>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Ga door 15:2</a:t>
              </a:r>
              <a:endParaRPr/>
            </a:p>
          </p:txBody>
        </p:sp>
        <p:sp>
          <p:nvSpPr>
            <p:cNvPr id="573" name="Google Shape;573;p37"/>
            <p:cNvSpPr/>
            <p:nvPr/>
          </p:nvSpPr>
          <p:spPr>
            <a:xfrm>
              <a:off x="9162572" y="271235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Activeer AED,</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zodra deze er is</a:t>
              </a:r>
              <a:endParaRPr/>
            </a:p>
          </p:txBody>
        </p:sp>
        <p:sp>
          <p:nvSpPr>
            <p:cNvPr id="574" name="Google Shape;574;p37"/>
            <p:cNvSpPr/>
            <p:nvPr/>
          </p:nvSpPr>
          <p:spPr>
            <a:xfrm>
              <a:off x="11385344" y="242002"/>
              <a:ext cx="696638" cy="2866350"/>
            </a:xfrm>
            <a:prstGeom prst="downArrow">
              <a:avLst>
                <a:gd name="adj1" fmla="val 50000"/>
                <a:gd name="adj2" fmla="val 50000"/>
              </a:avLst>
            </a:prstGeom>
            <a:solidFill>
              <a:srgbClr val="E4003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7"/>
            <p:cNvSpPr txBox="1"/>
            <p:nvPr/>
          </p:nvSpPr>
          <p:spPr>
            <a:xfrm rot="5400000">
              <a:off x="10387549" y="1413936"/>
              <a:ext cx="2692191" cy="3483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Let op veiligheid</a:t>
              </a:r>
              <a:endParaRPr/>
            </a:p>
          </p:txBody>
        </p:sp>
        <p:sp>
          <p:nvSpPr>
            <p:cNvPr id="576" name="Google Shape;576;p37"/>
            <p:cNvSpPr/>
            <p:nvPr/>
          </p:nvSpPr>
          <p:spPr>
            <a:xfrm>
              <a:off x="9162572" y="140843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Geef 5 beademingen</a:t>
              </a:r>
              <a:endParaRPr sz="1200" b="1">
                <a:solidFill>
                  <a:schemeClr val="lt1"/>
                </a:solidFill>
                <a:latin typeface="Arial"/>
                <a:ea typeface="Arial"/>
                <a:cs typeface="Arial"/>
                <a:sym typeface="Arial"/>
              </a:endParaRPr>
            </a:p>
          </p:txBody>
        </p:sp>
        <p:sp>
          <p:nvSpPr>
            <p:cNvPr id="577" name="Google Shape;577;p37"/>
            <p:cNvSpPr/>
            <p:nvPr/>
          </p:nvSpPr>
          <p:spPr>
            <a:xfrm>
              <a:off x="9162572" y="1698412"/>
              <a:ext cx="2160000" cy="252000"/>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Als het kind niet reageert</a:t>
              </a:r>
              <a:endParaRPr sz="1100" b="1">
                <a:solidFill>
                  <a:schemeClr val="lt1"/>
                </a:solidFill>
                <a:latin typeface="Arial"/>
                <a:ea typeface="Arial"/>
                <a:cs typeface="Arial"/>
                <a:sym typeface="Arial"/>
              </a:endParaRPr>
            </a:p>
          </p:txBody>
        </p:sp>
      </p:grpSp>
      <p:sp>
        <p:nvSpPr>
          <p:cNvPr id="578" name="Google Shape;578;p37"/>
          <p:cNvSpPr txBox="1"/>
          <p:nvPr/>
        </p:nvSpPr>
        <p:spPr>
          <a:xfrm>
            <a:off x="661093" y="2287708"/>
            <a:ext cx="9824028" cy="358559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Omvat borstkas met beide handen</a:t>
            </a:r>
            <a:endParaRPr/>
          </a:p>
          <a:p>
            <a:pPr marL="0" marR="0" lvl="0" indent="0" algn="l" rtl="0">
              <a:spcBef>
                <a:spcPts val="600"/>
              </a:spcBef>
              <a:spcAft>
                <a:spcPts val="0"/>
              </a:spcAft>
              <a:buNone/>
            </a:pPr>
            <a:endParaRPr sz="2400">
              <a:solidFill>
                <a:schemeClr val="dk1"/>
              </a:solidFill>
              <a:latin typeface="Arial"/>
              <a:ea typeface="Arial"/>
              <a:cs typeface="Arial"/>
              <a:sym typeface="Arial"/>
            </a:endParaRPr>
          </a:p>
          <a:p>
            <a:pPr marL="285750" marR="0" lvl="0" indent="-285750" algn="l" rtl="0">
              <a:spcBef>
                <a:spcPts val="600"/>
              </a:spcBef>
              <a:spcAft>
                <a:spcPts val="0"/>
              </a:spcAft>
              <a:buClr>
                <a:schemeClr val="dk1"/>
              </a:buClr>
              <a:buSzPts val="2400"/>
              <a:buFont typeface="Arial"/>
              <a:buChar char="•"/>
            </a:pPr>
            <a:r>
              <a:rPr lang="en-US" sz="2400">
                <a:solidFill>
                  <a:schemeClr val="dk1"/>
                </a:solidFill>
                <a:latin typeface="Arial"/>
                <a:ea typeface="Arial"/>
                <a:cs typeface="Arial"/>
                <a:sym typeface="Arial"/>
              </a:rPr>
              <a:t>Plaats de duimen op elkaar op de onderste helft van de borstkas</a:t>
            </a:r>
            <a:endParaRPr/>
          </a:p>
          <a:p>
            <a:pPr marL="0" marR="0" lvl="0" indent="0" algn="l" rtl="0">
              <a:spcBef>
                <a:spcPts val="600"/>
              </a:spcBef>
              <a:spcAft>
                <a:spcPts val="0"/>
              </a:spcAft>
              <a:buNone/>
            </a:pPr>
            <a:endParaRPr sz="2400">
              <a:solidFill>
                <a:schemeClr val="dk1"/>
              </a:solidFill>
              <a:latin typeface="Arial"/>
              <a:ea typeface="Arial"/>
              <a:cs typeface="Arial"/>
              <a:sym typeface="Arial"/>
            </a:endParaRPr>
          </a:p>
          <a:p>
            <a:pPr marL="285750" marR="0" lvl="0" indent="-285750" algn="l" rtl="0">
              <a:spcBef>
                <a:spcPts val="600"/>
              </a:spcBef>
              <a:spcAft>
                <a:spcPts val="0"/>
              </a:spcAft>
              <a:buClr>
                <a:schemeClr val="dk1"/>
              </a:buClr>
              <a:buSzPts val="2400"/>
              <a:buFont typeface="Arial"/>
              <a:buChar char="•"/>
            </a:pPr>
            <a:r>
              <a:rPr lang="en-US" sz="2400">
                <a:solidFill>
                  <a:schemeClr val="dk1"/>
                </a:solidFill>
                <a:latin typeface="Arial"/>
                <a:ea typeface="Arial"/>
                <a:cs typeface="Arial"/>
                <a:sym typeface="Arial"/>
              </a:rPr>
              <a:t>Druk de borstkas 1/3 in</a:t>
            </a:r>
            <a:endParaRPr/>
          </a:p>
          <a:p>
            <a:pPr marL="0" marR="0" lvl="0" indent="0" algn="l" rtl="0">
              <a:spcBef>
                <a:spcPts val="600"/>
              </a:spcBef>
              <a:spcAft>
                <a:spcPts val="0"/>
              </a:spcAft>
              <a:buNone/>
            </a:pPr>
            <a:endParaRPr sz="2400">
              <a:solidFill>
                <a:schemeClr val="dk1"/>
              </a:solidFill>
              <a:latin typeface="Arial"/>
              <a:ea typeface="Arial"/>
              <a:cs typeface="Arial"/>
              <a:sym typeface="Arial"/>
            </a:endParaRPr>
          </a:p>
          <a:p>
            <a:pPr marL="285750" marR="0" lvl="0" indent="-285750" algn="l" rtl="0">
              <a:spcBef>
                <a:spcPts val="600"/>
              </a:spcBef>
              <a:spcAft>
                <a:spcPts val="0"/>
              </a:spcAft>
              <a:buClr>
                <a:schemeClr val="dk1"/>
              </a:buClr>
              <a:buSzPts val="2400"/>
              <a:buFont typeface="Arial"/>
              <a:buChar char="•"/>
            </a:pPr>
            <a:r>
              <a:rPr lang="en-US" sz="2400">
                <a:solidFill>
                  <a:schemeClr val="dk1"/>
                </a:solidFill>
                <a:latin typeface="Arial"/>
                <a:ea typeface="Arial"/>
                <a:cs typeface="Arial"/>
                <a:sym typeface="Arial"/>
              </a:rPr>
              <a:t>Frequentie 100-120/min</a:t>
            </a:r>
            <a:endParaRPr/>
          </a:p>
          <a:p>
            <a:pPr marL="0" marR="0" lvl="0" indent="0" algn="l" rtl="0">
              <a:spcBef>
                <a:spcPts val="600"/>
              </a:spcBef>
              <a:spcAft>
                <a:spcPts val="0"/>
              </a:spcAft>
              <a:buNone/>
            </a:pPr>
            <a:endParaRPr sz="2400">
              <a:solidFill>
                <a:schemeClr val="dk1"/>
              </a:solidFill>
              <a:latin typeface="Arial"/>
              <a:ea typeface="Arial"/>
              <a:cs typeface="Arial"/>
              <a:sym typeface="Arial"/>
            </a:endParaRPr>
          </a:p>
        </p:txBody>
      </p:sp>
    </p:spTree>
    <p:extLst>
      <p:ext uri="{BB962C8B-B14F-4D97-AF65-F5344CB8AC3E}">
        <p14:creationId xmlns:p14="http://schemas.microsoft.com/office/powerpoint/2010/main" val="412395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38"/>
          <p:cNvSpPr txBox="1"/>
          <p:nvPr/>
        </p:nvSpPr>
        <p:spPr>
          <a:xfrm>
            <a:off x="661093" y="252000"/>
            <a:ext cx="7941748"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84077"/>
                </a:solidFill>
                <a:latin typeface="Arial"/>
                <a:ea typeface="Arial"/>
                <a:cs typeface="Arial"/>
                <a:sym typeface="Arial"/>
              </a:rPr>
              <a:t>ALS DE BABY </a:t>
            </a:r>
            <a:r>
              <a:rPr lang="en-US" sz="2800" b="1">
                <a:solidFill>
                  <a:srgbClr val="E40137"/>
                </a:solidFill>
                <a:latin typeface="Arial"/>
                <a:ea typeface="Arial"/>
                <a:cs typeface="Arial"/>
                <a:sym typeface="Arial"/>
              </a:rPr>
              <a:t>NIET</a:t>
            </a:r>
            <a:r>
              <a:rPr lang="en-US" sz="2800" b="1">
                <a:solidFill>
                  <a:srgbClr val="084077"/>
                </a:solidFill>
                <a:latin typeface="Arial"/>
                <a:ea typeface="Arial"/>
                <a:cs typeface="Arial"/>
                <a:sym typeface="Arial"/>
              </a:rPr>
              <a:t> REAGEERT</a:t>
            </a:r>
            <a:endParaRPr/>
          </a:p>
          <a:p>
            <a:pPr marL="0" marR="0" lvl="0" indent="0" algn="ctr" rtl="0">
              <a:spcBef>
                <a:spcPts val="0"/>
              </a:spcBef>
              <a:spcAft>
                <a:spcPts val="0"/>
              </a:spcAft>
              <a:buNone/>
            </a:pPr>
            <a:r>
              <a:rPr lang="en-US" sz="2800" b="1">
                <a:solidFill>
                  <a:srgbClr val="084077"/>
                </a:solidFill>
                <a:latin typeface="Arial"/>
                <a:ea typeface="Arial"/>
                <a:cs typeface="Arial"/>
                <a:sym typeface="Arial"/>
              </a:rPr>
              <a:t>Geef na 15 borstcompressies 2 beademingen</a:t>
            </a:r>
            <a:endParaRPr sz="2800">
              <a:solidFill>
                <a:schemeClr val="dk1"/>
              </a:solidFill>
              <a:latin typeface="Calibri"/>
              <a:ea typeface="Calibri"/>
              <a:cs typeface="Calibri"/>
              <a:sym typeface="Calibri"/>
            </a:endParaRPr>
          </a:p>
        </p:txBody>
      </p:sp>
      <p:grpSp>
        <p:nvGrpSpPr>
          <p:cNvPr id="584" name="Google Shape;584;p38"/>
          <p:cNvGrpSpPr/>
          <p:nvPr/>
        </p:nvGrpSpPr>
        <p:grpSpPr>
          <a:xfrm>
            <a:off x="9162572" y="242000"/>
            <a:ext cx="2919410" cy="2866352"/>
            <a:chOff x="9162572" y="242000"/>
            <a:chExt cx="2919410" cy="2866352"/>
          </a:xfrm>
        </p:grpSpPr>
        <p:sp>
          <p:nvSpPr>
            <p:cNvPr id="585" name="Google Shape;585;p38"/>
            <p:cNvSpPr/>
            <p:nvPr/>
          </p:nvSpPr>
          <p:spPr>
            <a:xfrm>
              <a:off x="9162572" y="1988392"/>
              <a:ext cx="2160000" cy="396000"/>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2 beademingen</a:t>
              </a:r>
              <a:endParaRPr sz="1200" b="1">
                <a:solidFill>
                  <a:schemeClr val="lt1"/>
                </a:solidFill>
                <a:latin typeface="Arial"/>
                <a:ea typeface="Arial"/>
                <a:cs typeface="Arial"/>
                <a:sym typeface="Arial"/>
              </a:endParaRPr>
            </a:p>
          </p:txBody>
        </p:sp>
        <p:sp>
          <p:nvSpPr>
            <p:cNvPr id="586" name="Google Shape;586;p38"/>
            <p:cNvSpPr/>
            <p:nvPr/>
          </p:nvSpPr>
          <p:spPr>
            <a:xfrm>
              <a:off x="9162572" y="53415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(Laat) 112 bellen + AED</a:t>
              </a:r>
              <a:endParaRPr/>
            </a:p>
          </p:txBody>
        </p:sp>
        <p:sp>
          <p:nvSpPr>
            <p:cNvPr id="587" name="Google Shape;587;p38"/>
            <p:cNvSpPr/>
            <p:nvPr/>
          </p:nvSpPr>
          <p:spPr>
            <a:xfrm>
              <a:off x="9162572" y="82630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Open luchtweg</a:t>
              </a:r>
              <a:endParaRPr sz="1200" b="1">
                <a:solidFill>
                  <a:schemeClr val="lt1"/>
                </a:solidFill>
                <a:latin typeface="Arial"/>
                <a:ea typeface="Arial"/>
                <a:cs typeface="Arial"/>
                <a:sym typeface="Arial"/>
              </a:endParaRPr>
            </a:p>
          </p:txBody>
        </p:sp>
        <p:sp>
          <p:nvSpPr>
            <p:cNvPr id="588" name="Google Shape;588;p38"/>
            <p:cNvSpPr/>
            <p:nvPr/>
          </p:nvSpPr>
          <p:spPr>
            <a:xfrm>
              <a:off x="9162572" y="242002"/>
              <a:ext cx="2160000" cy="252000"/>
            </a:xfrm>
            <a:prstGeom prst="roundRect">
              <a:avLst>
                <a:gd name="adj" fmla="val 16667"/>
              </a:avLst>
            </a:prstGeom>
            <a:solidFill>
              <a:srgbClr val="005D9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Kind reageert niet</a:t>
              </a:r>
              <a:endParaRPr sz="1200" b="1">
                <a:solidFill>
                  <a:schemeClr val="lt1"/>
                </a:solidFill>
                <a:latin typeface="Arial"/>
                <a:ea typeface="Arial"/>
                <a:cs typeface="Arial"/>
                <a:sym typeface="Arial"/>
              </a:endParaRPr>
            </a:p>
          </p:txBody>
        </p:sp>
        <p:sp>
          <p:nvSpPr>
            <p:cNvPr id="589" name="Google Shape;589;p38"/>
            <p:cNvSpPr/>
            <p:nvPr/>
          </p:nvSpPr>
          <p:spPr>
            <a:xfrm>
              <a:off x="9162572" y="1118452"/>
              <a:ext cx="2160000" cy="252000"/>
            </a:xfrm>
            <a:prstGeom prst="roundRect">
              <a:avLst>
                <a:gd name="adj" fmla="val 16667"/>
              </a:avLst>
            </a:prstGeom>
            <a:solidFill>
              <a:srgbClr val="005D9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Ademhaling niet normaal</a:t>
              </a:r>
              <a:endParaRPr sz="1100" b="1">
                <a:solidFill>
                  <a:schemeClr val="lt1"/>
                </a:solidFill>
                <a:latin typeface="Arial"/>
                <a:ea typeface="Arial"/>
                <a:cs typeface="Arial"/>
                <a:sym typeface="Arial"/>
              </a:endParaRPr>
            </a:p>
          </p:txBody>
        </p:sp>
        <p:sp>
          <p:nvSpPr>
            <p:cNvPr id="590" name="Google Shape;590;p38"/>
            <p:cNvSpPr/>
            <p:nvPr/>
          </p:nvSpPr>
          <p:spPr>
            <a:xfrm>
              <a:off x="9162572" y="2422372"/>
              <a:ext cx="2160000" cy="252000"/>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Ga door 15:2</a:t>
              </a:r>
              <a:endParaRPr/>
            </a:p>
          </p:txBody>
        </p:sp>
        <p:sp>
          <p:nvSpPr>
            <p:cNvPr id="591" name="Google Shape;591;p38"/>
            <p:cNvSpPr/>
            <p:nvPr/>
          </p:nvSpPr>
          <p:spPr>
            <a:xfrm>
              <a:off x="9162572" y="2712352"/>
              <a:ext cx="2160000" cy="396000"/>
            </a:xfrm>
            <a:prstGeom prst="roundRect">
              <a:avLst>
                <a:gd name="adj" fmla="val 16667"/>
              </a:avLst>
            </a:prstGeom>
            <a:solidFill>
              <a:srgbClr val="E4003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Activeer AED,</a:t>
              </a:r>
              <a:endParaRPr/>
            </a:p>
            <a:p>
              <a:pPr marL="0" marR="0" lvl="0" indent="0" algn="ctr" rtl="0">
                <a:spcBef>
                  <a:spcPts val="0"/>
                </a:spcBef>
                <a:spcAft>
                  <a:spcPts val="0"/>
                </a:spcAft>
                <a:buNone/>
              </a:pPr>
              <a:r>
                <a:rPr lang="en-US" sz="1200" b="1">
                  <a:solidFill>
                    <a:schemeClr val="lt1"/>
                  </a:solidFill>
                  <a:latin typeface="Arial"/>
                  <a:ea typeface="Arial"/>
                  <a:cs typeface="Arial"/>
                  <a:sym typeface="Arial"/>
                </a:rPr>
                <a:t>zodra deze er is</a:t>
              </a:r>
              <a:endParaRPr/>
            </a:p>
          </p:txBody>
        </p:sp>
        <p:sp>
          <p:nvSpPr>
            <p:cNvPr id="592" name="Google Shape;592;p38"/>
            <p:cNvSpPr/>
            <p:nvPr/>
          </p:nvSpPr>
          <p:spPr>
            <a:xfrm>
              <a:off x="11385344" y="242002"/>
              <a:ext cx="696638" cy="2866350"/>
            </a:xfrm>
            <a:prstGeom prst="downArrow">
              <a:avLst>
                <a:gd name="adj1" fmla="val 50000"/>
                <a:gd name="adj2" fmla="val 50000"/>
              </a:avLst>
            </a:prstGeom>
            <a:solidFill>
              <a:srgbClr val="E4003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txBox="1"/>
            <p:nvPr/>
          </p:nvSpPr>
          <p:spPr>
            <a:xfrm rot="5400000">
              <a:off x="10387549" y="1413936"/>
              <a:ext cx="2692191" cy="3483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Let op veiligheid</a:t>
              </a:r>
              <a:endParaRPr/>
            </a:p>
          </p:txBody>
        </p:sp>
        <p:sp>
          <p:nvSpPr>
            <p:cNvPr id="594" name="Google Shape;594;p38"/>
            <p:cNvSpPr/>
            <p:nvPr/>
          </p:nvSpPr>
          <p:spPr>
            <a:xfrm>
              <a:off x="9162572" y="1408432"/>
              <a:ext cx="2160000" cy="252000"/>
            </a:xfrm>
            <a:prstGeom prst="roundRect">
              <a:avLst>
                <a:gd name="adj" fmla="val 16667"/>
              </a:avLst>
            </a:prstGeom>
            <a:solidFill>
              <a:srgbClr val="E4003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Arial"/>
                  <a:ea typeface="Arial"/>
                  <a:cs typeface="Arial"/>
                  <a:sym typeface="Arial"/>
                </a:rPr>
                <a:t>Geef 5 beademingen</a:t>
              </a:r>
              <a:endParaRPr sz="1200" b="1">
                <a:solidFill>
                  <a:schemeClr val="lt1"/>
                </a:solidFill>
                <a:latin typeface="Arial"/>
                <a:ea typeface="Arial"/>
                <a:cs typeface="Arial"/>
                <a:sym typeface="Arial"/>
              </a:endParaRPr>
            </a:p>
          </p:txBody>
        </p:sp>
        <p:sp>
          <p:nvSpPr>
            <p:cNvPr id="595" name="Google Shape;595;p38"/>
            <p:cNvSpPr/>
            <p:nvPr/>
          </p:nvSpPr>
          <p:spPr>
            <a:xfrm>
              <a:off x="9162572" y="1698412"/>
              <a:ext cx="2160000" cy="252000"/>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Arial"/>
                  <a:ea typeface="Arial"/>
                  <a:cs typeface="Arial"/>
                  <a:sym typeface="Arial"/>
                </a:rPr>
                <a:t>Als het kind niet reageert</a:t>
              </a:r>
              <a:endParaRPr sz="1100" b="1">
                <a:solidFill>
                  <a:schemeClr val="lt1"/>
                </a:solidFill>
                <a:latin typeface="Arial"/>
                <a:ea typeface="Arial"/>
                <a:cs typeface="Arial"/>
                <a:sym typeface="Arial"/>
              </a:endParaRPr>
            </a:p>
          </p:txBody>
        </p:sp>
      </p:grpSp>
      <p:sp>
        <p:nvSpPr>
          <p:cNvPr id="596" name="Google Shape;596;p38"/>
          <p:cNvSpPr txBox="1"/>
          <p:nvPr/>
        </p:nvSpPr>
        <p:spPr>
          <a:xfrm>
            <a:off x="-548640" y="5004677"/>
            <a:ext cx="10176859" cy="81918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dk1"/>
                </a:solidFill>
                <a:latin typeface="Arial"/>
                <a:ea typeface="Arial"/>
                <a:cs typeface="Arial"/>
                <a:sym typeface="Arial"/>
              </a:rPr>
              <a:t>Ga door met reanimatie.</a:t>
            </a:r>
            <a:endParaRPr/>
          </a:p>
          <a:p>
            <a:pPr marL="0" marR="0" lvl="0" indent="0" algn="ctr" rtl="0">
              <a:spcBef>
                <a:spcPts val="0"/>
              </a:spcBef>
              <a:spcAft>
                <a:spcPts val="0"/>
              </a:spcAft>
              <a:buNone/>
            </a:pPr>
            <a:r>
              <a:rPr lang="en-US" sz="2400">
                <a:solidFill>
                  <a:schemeClr val="dk1"/>
                </a:solidFill>
                <a:latin typeface="Arial"/>
                <a:ea typeface="Arial"/>
                <a:cs typeface="Arial"/>
                <a:sym typeface="Arial"/>
              </a:rPr>
              <a:t>Indien mogelijk wissel iedere 2 minuten van hulpverlener</a:t>
            </a:r>
            <a:endParaRPr sz="2400">
              <a:solidFill>
                <a:schemeClr val="dk1"/>
              </a:solidFill>
              <a:latin typeface="Arial"/>
              <a:ea typeface="Arial"/>
              <a:cs typeface="Arial"/>
              <a:sym typeface="Arial"/>
            </a:endParaRPr>
          </a:p>
        </p:txBody>
      </p:sp>
      <p:pic>
        <p:nvPicPr>
          <p:cNvPr id="597" name="Google Shape;597;p38"/>
          <p:cNvPicPr preferRelativeResize="0"/>
          <p:nvPr/>
        </p:nvPicPr>
        <p:blipFill rotWithShape="1">
          <a:blip r:embed="rId3">
            <a:alphaModFix/>
          </a:blip>
          <a:srcRect l="18815" t="7342" r="21630" b="12169"/>
          <a:stretch/>
        </p:blipFill>
        <p:spPr>
          <a:xfrm>
            <a:off x="737563" y="1698412"/>
            <a:ext cx="2920037" cy="2631039"/>
          </a:xfrm>
          <a:prstGeom prst="rect">
            <a:avLst/>
          </a:prstGeom>
          <a:noFill/>
          <a:ln>
            <a:noFill/>
          </a:ln>
        </p:spPr>
      </p:pic>
      <p:pic>
        <p:nvPicPr>
          <p:cNvPr id="598" name="Google Shape;598;p38"/>
          <p:cNvPicPr preferRelativeResize="0"/>
          <p:nvPr/>
        </p:nvPicPr>
        <p:blipFill rotWithShape="1">
          <a:blip r:embed="rId4">
            <a:alphaModFix/>
          </a:blip>
          <a:srcRect l="19148" t="10981" r="20916" b="6334"/>
          <a:stretch/>
        </p:blipFill>
        <p:spPr>
          <a:xfrm>
            <a:off x="4931017" y="1828800"/>
            <a:ext cx="2776070" cy="2553184"/>
          </a:xfrm>
          <a:prstGeom prst="rect">
            <a:avLst/>
          </a:prstGeom>
          <a:noFill/>
          <a:ln>
            <a:noFill/>
          </a:ln>
        </p:spPr>
      </p:pic>
      <p:sp>
        <p:nvSpPr>
          <p:cNvPr id="599" name="Google Shape;599;p38"/>
          <p:cNvSpPr txBox="1"/>
          <p:nvPr/>
        </p:nvSpPr>
        <p:spPr>
          <a:xfrm>
            <a:off x="1812553" y="4105276"/>
            <a:ext cx="6890327" cy="83953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Arial"/>
              <a:buNone/>
            </a:pPr>
            <a:r>
              <a:rPr lang="en-US" sz="4800" b="1" i="0">
                <a:solidFill>
                  <a:schemeClr val="dk1"/>
                </a:solidFill>
                <a:latin typeface="Arial"/>
                <a:ea typeface="Arial"/>
                <a:cs typeface="Arial"/>
                <a:sym typeface="Arial"/>
              </a:rPr>
              <a:t> </a:t>
            </a:r>
            <a:r>
              <a:rPr lang="en-US" sz="4000" b="1" i="0">
                <a:solidFill>
                  <a:schemeClr val="dk1"/>
                </a:solidFill>
                <a:latin typeface="Arial"/>
                <a:ea typeface="Arial"/>
                <a:cs typeface="Arial"/>
                <a:sym typeface="Arial"/>
              </a:rPr>
              <a:t>15</a:t>
            </a:r>
            <a:r>
              <a:rPr lang="en-US" sz="4000" b="0" i="0">
                <a:solidFill>
                  <a:schemeClr val="dk1"/>
                </a:solidFill>
                <a:latin typeface="Arial"/>
                <a:ea typeface="Arial"/>
                <a:cs typeface="Arial"/>
                <a:sym typeface="Arial"/>
              </a:rPr>
              <a:t>	</a:t>
            </a:r>
            <a:r>
              <a:rPr lang="en-US" sz="4000" b="1" i="0">
                <a:solidFill>
                  <a:srgbClr val="FF0000"/>
                </a:solidFill>
                <a:latin typeface="Arial"/>
                <a:ea typeface="Arial"/>
                <a:cs typeface="Arial"/>
                <a:sym typeface="Arial"/>
              </a:rPr>
              <a:t> </a:t>
            </a:r>
            <a:r>
              <a:rPr lang="en-US" sz="4000" b="0" i="0">
                <a:solidFill>
                  <a:schemeClr val="dk1"/>
                </a:solidFill>
                <a:latin typeface="Arial"/>
                <a:ea typeface="Arial"/>
                <a:cs typeface="Arial"/>
                <a:sym typeface="Arial"/>
              </a:rPr>
              <a:t>			    	</a:t>
            </a:r>
            <a:r>
              <a:rPr lang="en-US" sz="4000" b="1" i="0">
                <a:solidFill>
                  <a:schemeClr val="dk1"/>
                </a:solidFill>
                <a:latin typeface="Arial"/>
                <a:ea typeface="Arial"/>
                <a:cs typeface="Arial"/>
                <a:sym typeface="Arial"/>
              </a:rPr>
              <a:t>2</a:t>
            </a:r>
            <a:endParaRPr/>
          </a:p>
        </p:txBody>
      </p:sp>
    </p:spTree>
    <p:extLst>
      <p:ext uri="{BB962C8B-B14F-4D97-AF65-F5344CB8AC3E}">
        <p14:creationId xmlns:p14="http://schemas.microsoft.com/office/powerpoint/2010/main" val="4165195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grpSp>
        <p:nvGrpSpPr>
          <p:cNvPr id="609" name="Google Shape;609;p40"/>
          <p:cNvGrpSpPr/>
          <p:nvPr/>
        </p:nvGrpSpPr>
        <p:grpSpPr>
          <a:xfrm>
            <a:off x="3890318" y="481961"/>
            <a:ext cx="4411364" cy="5374508"/>
            <a:chOff x="3890318" y="540400"/>
            <a:chExt cx="4411364" cy="5374508"/>
          </a:xfrm>
        </p:grpSpPr>
        <p:sp>
          <p:nvSpPr>
            <p:cNvPr id="610" name="Google Shape;610;p40"/>
            <p:cNvSpPr/>
            <p:nvPr/>
          </p:nvSpPr>
          <p:spPr>
            <a:xfrm>
              <a:off x="3890318" y="3711171"/>
              <a:ext cx="3493862" cy="792661"/>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lt1"/>
                  </a:solidFill>
                  <a:latin typeface="Arial"/>
                  <a:ea typeface="Arial"/>
                  <a:cs typeface="Arial"/>
                  <a:sym typeface="Arial"/>
                </a:rPr>
                <a:t>15 borstcompressies</a:t>
              </a:r>
              <a:endParaRPr/>
            </a:p>
            <a:p>
              <a:pPr marL="0" marR="0" lvl="0" indent="0" algn="ctr" rtl="0">
                <a:spcBef>
                  <a:spcPts val="0"/>
                </a:spcBef>
                <a:spcAft>
                  <a:spcPts val="0"/>
                </a:spcAft>
                <a:buNone/>
              </a:pPr>
              <a:r>
                <a:rPr lang="en-US" sz="2200" b="1">
                  <a:solidFill>
                    <a:schemeClr val="lt1"/>
                  </a:solidFill>
                  <a:latin typeface="Arial"/>
                  <a:ea typeface="Arial"/>
                  <a:cs typeface="Arial"/>
                  <a:sym typeface="Arial"/>
                </a:rPr>
                <a:t>2 beademingen</a:t>
              </a:r>
              <a:endParaRPr sz="2200" b="1">
                <a:solidFill>
                  <a:schemeClr val="lt1"/>
                </a:solidFill>
                <a:latin typeface="Arial"/>
                <a:ea typeface="Arial"/>
                <a:cs typeface="Arial"/>
                <a:sym typeface="Arial"/>
              </a:endParaRPr>
            </a:p>
          </p:txBody>
        </p:sp>
        <p:sp>
          <p:nvSpPr>
            <p:cNvPr id="611" name="Google Shape;611;p40"/>
            <p:cNvSpPr/>
            <p:nvPr/>
          </p:nvSpPr>
          <p:spPr>
            <a:xfrm>
              <a:off x="3890318" y="1069387"/>
              <a:ext cx="3493862" cy="470104"/>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lt1"/>
                  </a:solidFill>
                  <a:latin typeface="Arial"/>
                  <a:ea typeface="Arial"/>
                  <a:cs typeface="Arial"/>
                  <a:sym typeface="Arial"/>
                </a:rPr>
                <a:t>(laat) 112 bellen + AED</a:t>
              </a:r>
              <a:endParaRPr/>
            </a:p>
          </p:txBody>
        </p:sp>
        <p:sp>
          <p:nvSpPr>
            <p:cNvPr id="612" name="Google Shape;612;p40"/>
            <p:cNvSpPr/>
            <p:nvPr/>
          </p:nvSpPr>
          <p:spPr>
            <a:xfrm>
              <a:off x="3890318" y="1598350"/>
              <a:ext cx="3493862" cy="470104"/>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lt1"/>
                  </a:solidFill>
                  <a:latin typeface="Arial"/>
                  <a:ea typeface="Arial"/>
                  <a:cs typeface="Arial"/>
                  <a:sym typeface="Arial"/>
                </a:rPr>
                <a:t>Open luchtweg</a:t>
              </a:r>
              <a:endParaRPr sz="2200" b="1">
                <a:solidFill>
                  <a:schemeClr val="lt1"/>
                </a:solidFill>
                <a:latin typeface="Arial"/>
                <a:ea typeface="Arial"/>
                <a:cs typeface="Arial"/>
                <a:sym typeface="Arial"/>
              </a:endParaRPr>
            </a:p>
          </p:txBody>
        </p:sp>
        <p:sp>
          <p:nvSpPr>
            <p:cNvPr id="613" name="Google Shape;613;p40"/>
            <p:cNvSpPr/>
            <p:nvPr/>
          </p:nvSpPr>
          <p:spPr>
            <a:xfrm>
              <a:off x="3890318" y="540424"/>
              <a:ext cx="3493862" cy="470104"/>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lt1"/>
                  </a:solidFill>
                  <a:latin typeface="Arial"/>
                  <a:ea typeface="Arial"/>
                  <a:cs typeface="Arial"/>
                  <a:sym typeface="Arial"/>
                </a:rPr>
                <a:t>Kind reageert niet</a:t>
              </a:r>
              <a:endParaRPr sz="2200" b="1">
                <a:solidFill>
                  <a:schemeClr val="lt1"/>
                </a:solidFill>
                <a:latin typeface="Arial"/>
                <a:ea typeface="Arial"/>
                <a:cs typeface="Arial"/>
                <a:sym typeface="Arial"/>
              </a:endParaRPr>
            </a:p>
          </p:txBody>
        </p:sp>
        <p:sp>
          <p:nvSpPr>
            <p:cNvPr id="614" name="Google Shape;614;p40"/>
            <p:cNvSpPr/>
            <p:nvPr/>
          </p:nvSpPr>
          <p:spPr>
            <a:xfrm>
              <a:off x="3890318" y="2127313"/>
              <a:ext cx="3493862" cy="470104"/>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00" b="1">
                  <a:solidFill>
                    <a:schemeClr val="lt1"/>
                  </a:solidFill>
                  <a:latin typeface="Arial"/>
                  <a:ea typeface="Arial"/>
                  <a:cs typeface="Arial"/>
                  <a:sym typeface="Arial"/>
                </a:rPr>
                <a:t>Ademhaling niet normaal</a:t>
              </a:r>
              <a:endParaRPr sz="2100" b="1">
                <a:solidFill>
                  <a:schemeClr val="lt1"/>
                </a:solidFill>
                <a:latin typeface="Arial"/>
                <a:ea typeface="Arial"/>
                <a:cs typeface="Arial"/>
                <a:sym typeface="Arial"/>
              </a:endParaRPr>
            </a:p>
          </p:txBody>
        </p:sp>
        <p:sp>
          <p:nvSpPr>
            <p:cNvPr id="615" name="Google Shape;615;p40"/>
            <p:cNvSpPr/>
            <p:nvPr/>
          </p:nvSpPr>
          <p:spPr>
            <a:xfrm>
              <a:off x="3890318" y="4560265"/>
              <a:ext cx="3493862" cy="470104"/>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lt1"/>
                  </a:solidFill>
                  <a:latin typeface="Arial"/>
                  <a:ea typeface="Arial"/>
                  <a:cs typeface="Arial"/>
                  <a:sym typeface="Arial"/>
                </a:rPr>
                <a:t>Ga door 15:2</a:t>
              </a:r>
              <a:endParaRPr/>
            </a:p>
          </p:txBody>
        </p:sp>
        <p:sp>
          <p:nvSpPr>
            <p:cNvPr id="616" name="Google Shape;616;p40"/>
            <p:cNvSpPr/>
            <p:nvPr/>
          </p:nvSpPr>
          <p:spPr>
            <a:xfrm>
              <a:off x="3890318" y="5086802"/>
              <a:ext cx="3545452" cy="828106"/>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lt1"/>
                  </a:solidFill>
                  <a:latin typeface="Arial"/>
                  <a:ea typeface="Arial"/>
                  <a:cs typeface="Arial"/>
                  <a:sym typeface="Arial"/>
                </a:rPr>
                <a:t>Activeer AED, </a:t>
              </a:r>
              <a:endParaRPr/>
            </a:p>
            <a:p>
              <a:pPr marL="0" marR="0" lvl="0" indent="0" algn="ctr" rtl="0">
                <a:spcBef>
                  <a:spcPts val="0"/>
                </a:spcBef>
                <a:spcAft>
                  <a:spcPts val="0"/>
                </a:spcAft>
                <a:buNone/>
              </a:pPr>
              <a:r>
                <a:rPr lang="en-US" sz="2200" b="1">
                  <a:solidFill>
                    <a:schemeClr val="lt1"/>
                  </a:solidFill>
                  <a:latin typeface="Arial"/>
                  <a:ea typeface="Arial"/>
                  <a:cs typeface="Arial"/>
                  <a:sym typeface="Arial"/>
                </a:rPr>
                <a:t>zodra deze er is</a:t>
              </a:r>
              <a:endParaRPr/>
            </a:p>
          </p:txBody>
        </p:sp>
        <p:sp>
          <p:nvSpPr>
            <p:cNvPr id="617" name="Google Shape;617;p40"/>
            <p:cNvSpPr/>
            <p:nvPr/>
          </p:nvSpPr>
          <p:spPr>
            <a:xfrm>
              <a:off x="7449659" y="540424"/>
              <a:ext cx="852023" cy="5374484"/>
            </a:xfrm>
            <a:prstGeom prst="downArrow">
              <a:avLst>
                <a:gd name="adj1" fmla="val 50000"/>
                <a:gd name="adj2" fmla="val 50000"/>
              </a:avLst>
            </a:prstGeom>
            <a:solidFill>
              <a:srgbClr val="E4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0"/>
            <p:cNvSpPr txBox="1"/>
            <p:nvPr/>
          </p:nvSpPr>
          <p:spPr>
            <a:xfrm rot="5400000">
              <a:off x="5294922" y="2908133"/>
              <a:ext cx="5161478" cy="42601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lt1"/>
                  </a:solidFill>
                  <a:latin typeface="Arial"/>
                  <a:ea typeface="Arial"/>
                  <a:cs typeface="Arial"/>
                  <a:sym typeface="Arial"/>
                </a:rPr>
                <a:t>Let op veiligheid</a:t>
              </a:r>
              <a:endParaRPr/>
            </a:p>
          </p:txBody>
        </p:sp>
        <p:sp>
          <p:nvSpPr>
            <p:cNvPr id="619" name="Google Shape;619;p40"/>
            <p:cNvSpPr/>
            <p:nvPr/>
          </p:nvSpPr>
          <p:spPr>
            <a:xfrm>
              <a:off x="3890318" y="2656276"/>
              <a:ext cx="3493862" cy="470104"/>
            </a:xfrm>
            <a:prstGeom prst="roundRect">
              <a:avLst>
                <a:gd name="adj" fmla="val 16667"/>
              </a:avLst>
            </a:prstGeom>
            <a:solidFill>
              <a:srgbClr val="E400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lt1"/>
                  </a:solidFill>
                  <a:latin typeface="Arial"/>
                  <a:ea typeface="Arial"/>
                  <a:cs typeface="Arial"/>
                  <a:sym typeface="Arial"/>
                </a:rPr>
                <a:t>Geef 5 beademingen</a:t>
              </a:r>
              <a:endParaRPr sz="2200" b="1">
                <a:solidFill>
                  <a:schemeClr val="lt1"/>
                </a:solidFill>
                <a:latin typeface="Arial"/>
                <a:ea typeface="Arial"/>
                <a:cs typeface="Arial"/>
                <a:sym typeface="Arial"/>
              </a:endParaRPr>
            </a:p>
          </p:txBody>
        </p:sp>
        <p:sp>
          <p:nvSpPr>
            <p:cNvPr id="620" name="Google Shape;620;p40"/>
            <p:cNvSpPr/>
            <p:nvPr/>
          </p:nvSpPr>
          <p:spPr>
            <a:xfrm>
              <a:off x="3890318" y="3184634"/>
              <a:ext cx="3493862" cy="470104"/>
            </a:xfrm>
            <a:prstGeom prst="roundRect">
              <a:avLst>
                <a:gd name="adj" fmla="val 16667"/>
              </a:avLst>
            </a:prstGeom>
            <a:solidFill>
              <a:srgbClr val="005D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00" b="1">
                  <a:solidFill>
                    <a:schemeClr val="lt1"/>
                  </a:solidFill>
                  <a:latin typeface="Arial"/>
                  <a:ea typeface="Arial"/>
                  <a:cs typeface="Arial"/>
                  <a:sym typeface="Arial"/>
                </a:rPr>
                <a:t>Als het kind niet reageert</a:t>
              </a:r>
              <a:endParaRPr sz="2100" b="1">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363304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385942" y="252000"/>
            <a:ext cx="742011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Snelkoppelingen naar opfrismodules</a:t>
            </a:r>
            <a:endParaRPr lang="nl-NL" sz="2800" dirty="0"/>
          </a:p>
        </p:txBody>
      </p:sp>
      <p:grpSp>
        <p:nvGrpSpPr>
          <p:cNvPr id="2" name="Groep 1">
            <a:extLst>
              <a:ext uri="{FF2B5EF4-FFF2-40B4-BE49-F238E27FC236}">
                <a16:creationId xmlns:a16="http://schemas.microsoft.com/office/drawing/2014/main" id="{152781A7-B296-5090-4F04-7524C9EC5C82}"/>
              </a:ext>
            </a:extLst>
          </p:cNvPr>
          <p:cNvGrpSpPr/>
          <p:nvPr/>
        </p:nvGrpSpPr>
        <p:grpSpPr>
          <a:xfrm>
            <a:off x="5793912" y="989011"/>
            <a:ext cx="1749932" cy="2344137"/>
            <a:chOff x="5793912" y="989011"/>
            <a:chExt cx="1749932" cy="2344137"/>
          </a:xfrm>
        </p:grpSpPr>
        <p:pic>
          <p:nvPicPr>
            <p:cNvPr id="17" name="Afbeelding 16">
              <a:hlinkClick r:id="rId2" action="ppaction://hlinksldjump"/>
              <a:extLst>
                <a:ext uri="{FF2B5EF4-FFF2-40B4-BE49-F238E27FC236}">
                  <a16:creationId xmlns:a16="http://schemas.microsoft.com/office/drawing/2014/main" id="{426A54E2-1716-42BB-A8A3-4A87DA9CC3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66" r="-21208"/>
            <a:stretch/>
          </p:blipFill>
          <p:spPr>
            <a:xfrm>
              <a:off x="5793912" y="989011"/>
              <a:ext cx="1719574" cy="2016000"/>
            </a:xfrm>
            <a:prstGeom prst="rect">
              <a:avLst/>
            </a:prstGeom>
            <a:solidFill>
              <a:schemeClr val="bg1"/>
            </a:solidFill>
            <a:ln w="19050">
              <a:solidFill>
                <a:schemeClr val="tx1"/>
              </a:solidFill>
            </a:ln>
          </p:spPr>
        </p:pic>
        <p:sp>
          <p:nvSpPr>
            <p:cNvPr id="18" name="Tekstvak 17">
              <a:extLst>
                <a:ext uri="{FF2B5EF4-FFF2-40B4-BE49-F238E27FC236}">
                  <a16:creationId xmlns:a16="http://schemas.microsoft.com/office/drawing/2014/main" id="{DA1C0DBD-48BF-4A6B-859C-B84E625B2853}"/>
                </a:ext>
              </a:extLst>
            </p:cNvPr>
            <p:cNvSpPr txBox="1"/>
            <p:nvPr/>
          </p:nvSpPr>
          <p:spPr>
            <a:xfrm>
              <a:off x="5822158" y="3009983"/>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First </a:t>
              </a:r>
              <a:r>
                <a:rPr lang="nl-NL" sz="1500" b="1" dirty="0" err="1">
                  <a:latin typeface="Arial" panose="020B0604020202020204" pitchFamily="34" charset="0"/>
                  <a:cs typeface="Arial" panose="020B0604020202020204" pitchFamily="34" charset="0"/>
                </a:rPr>
                <a:t>responders</a:t>
              </a:r>
              <a:endParaRPr lang="nl-NL" sz="1500" b="1" dirty="0">
                <a:latin typeface="Arial" panose="020B0604020202020204" pitchFamily="34" charset="0"/>
                <a:cs typeface="Arial" panose="020B0604020202020204" pitchFamily="34" charset="0"/>
              </a:endParaRPr>
            </a:p>
          </p:txBody>
        </p:sp>
      </p:grpSp>
      <p:grpSp>
        <p:nvGrpSpPr>
          <p:cNvPr id="43" name="Groep 42">
            <a:extLst>
              <a:ext uri="{FF2B5EF4-FFF2-40B4-BE49-F238E27FC236}">
                <a16:creationId xmlns:a16="http://schemas.microsoft.com/office/drawing/2014/main" id="{46F64134-E18F-4626-B989-93A7F74B7BDB}"/>
              </a:ext>
            </a:extLst>
          </p:cNvPr>
          <p:cNvGrpSpPr/>
          <p:nvPr/>
        </p:nvGrpSpPr>
        <p:grpSpPr>
          <a:xfrm>
            <a:off x="7851185" y="989011"/>
            <a:ext cx="1749932" cy="2574970"/>
            <a:chOff x="3152306" y="3572951"/>
            <a:chExt cx="1749932" cy="2574970"/>
          </a:xfrm>
        </p:grpSpPr>
        <p:pic>
          <p:nvPicPr>
            <p:cNvPr id="20" name="Afbeelding 19">
              <a:hlinkClick r:id="rId4" action="ppaction://hlinksldjump"/>
              <a:extLst>
                <a:ext uri="{FF2B5EF4-FFF2-40B4-BE49-F238E27FC236}">
                  <a16:creationId xmlns:a16="http://schemas.microsoft.com/office/drawing/2014/main" id="{9C030CDC-04D2-404A-BFA9-2DD7AC47C8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1" t="-15022" r="-3924" b="-23532"/>
            <a:stretch/>
          </p:blipFill>
          <p:spPr>
            <a:xfrm>
              <a:off x="3180552" y="3572951"/>
              <a:ext cx="1721686" cy="2016000"/>
            </a:xfrm>
            <a:prstGeom prst="rect">
              <a:avLst/>
            </a:prstGeom>
            <a:solidFill>
              <a:schemeClr val="bg1"/>
            </a:solidFill>
            <a:ln w="19050">
              <a:solidFill>
                <a:schemeClr val="tx1"/>
              </a:solidFill>
            </a:ln>
          </p:spPr>
        </p:pic>
        <p:sp>
          <p:nvSpPr>
            <p:cNvPr id="21" name="Tekstvak 20">
              <a:extLst>
                <a:ext uri="{FF2B5EF4-FFF2-40B4-BE49-F238E27FC236}">
                  <a16:creationId xmlns:a16="http://schemas.microsoft.com/office/drawing/2014/main" id="{734C7F2E-9C5C-4E1B-8B7A-92E5CF6E61E6}"/>
                </a:ext>
              </a:extLst>
            </p:cNvPr>
            <p:cNvSpPr txBox="1"/>
            <p:nvPr/>
          </p:nvSpPr>
          <p:spPr>
            <a:xfrm>
              <a:off x="3152306" y="5593923"/>
              <a:ext cx="1749932" cy="553998"/>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Beademen met hulpmiddelen</a:t>
              </a:r>
            </a:p>
          </p:txBody>
        </p:sp>
      </p:grpSp>
      <p:grpSp>
        <p:nvGrpSpPr>
          <p:cNvPr id="45" name="Groep 44">
            <a:extLst>
              <a:ext uri="{FF2B5EF4-FFF2-40B4-BE49-F238E27FC236}">
                <a16:creationId xmlns:a16="http://schemas.microsoft.com/office/drawing/2014/main" id="{70D0EDF3-015F-478E-ACC3-F09AD2D05C63}"/>
              </a:ext>
            </a:extLst>
          </p:cNvPr>
          <p:cNvGrpSpPr/>
          <p:nvPr/>
        </p:nvGrpSpPr>
        <p:grpSpPr>
          <a:xfrm>
            <a:off x="1703389" y="3619348"/>
            <a:ext cx="1721686" cy="2550089"/>
            <a:chOff x="5234714" y="3572951"/>
            <a:chExt cx="1721686" cy="2550089"/>
          </a:xfrm>
        </p:grpSpPr>
        <p:sp>
          <p:nvSpPr>
            <p:cNvPr id="23" name="Tekstvak 22">
              <a:extLst>
                <a:ext uri="{FF2B5EF4-FFF2-40B4-BE49-F238E27FC236}">
                  <a16:creationId xmlns:a16="http://schemas.microsoft.com/office/drawing/2014/main" id="{342672D6-5C34-4591-9367-01DD3AE79D2B}"/>
                </a:ext>
              </a:extLst>
            </p:cNvPr>
            <p:cNvSpPr txBox="1"/>
            <p:nvPr/>
          </p:nvSpPr>
          <p:spPr>
            <a:xfrm>
              <a:off x="5234714" y="5569042"/>
              <a:ext cx="1721686" cy="553998"/>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Niet-technische vaardigheden</a:t>
              </a:r>
            </a:p>
          </p:txBody>
        </p:sp>
        <p:pic>
          <p:nvPicPr>
            <p:cNvPr id="24" name="Afbeelding 23">
              <a:hlinkClick r:id="rId6" action="ppaction://hlinksldjump"/>
              <a:extLst>
                <a:ext uri="{FF2B5EF4-FFF2-40B4-BE49-F238E27FC236}">
                  <a16:creationId xmlns:a16="http://schemas.microsoft.com/office/drawing/2014/main" id="{EEFEFC72-B61A-47F0-8E48-3EDDCA5F75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5076" b="-28143"/>
            <a:stretch/>
          </p:blipFill>
          <p:spPr>
            <a:xfrm>
              <a:off x="5235600" y="3572951"/>
              <a:ext cx="1720800" cy="2015999"/>
            </a:xfrm>
            <a:prstGeom prst="rect">
              <a:avLst/>
            </a:prstGeom>
            <a:solidFill>
              <a:schemeClr val="bg1"/>
            </a:solidFill>
            <a:ln w="19050">
              <a:solidFill>
                <a:schemeClr val="tx1"/>
              </a:solidFill>
            </a:ln>
          </p:spPr>
        </p:pic>
      </p:grpSp>
      <p:grpSp>
        <p:nvGrpSpPr>
          <p:cNvPr id="10" name="Groep 9">
            <a:extLst>
              <a:ext uri="{FF2B5EF4-FFF2-40B4-BE49-F238E27FC236}">
                <a16:creationId xmlns:a16="http://schemas.microsoft.com/office/drawing/2014/main" id="{D2ACEE58-2919-CC37-BA03-58B525DC2224}"/>
              </a:ext>
            </a:extLst>
          </p:cNvPr>
          <p:cNvGrpSpPr/>
          <p:nvPr/>
        </p:nvGrpSpPr>
        <p:grpSpPr>
          <a:xfrm>
            <a:off x="5823044" y="3619348"/>
            <a:ext cx="1722912" cy="2601476"/>
            <a:chOff x="5823044" y="3619348"/>
            <a:chExt cx="1722912" cy="2601476"/>
          </a:xfrm>
        </p:grpSpPr>
        <p:sp>
          <p:nvSpPr>
            <p:cNvPr id="30" name="Tekstvak 29">
              <a:extLst>
                <a:ext uri="{FF2B5EF4-FFF2-40B4-BE49-F238E27FC236}">
                  <a16:creationId xmlns:a16="http://schemas.microsoft.com/office/drawing/2014/main" id="{FAF95B82-A07D-4070-87B3-4EF06698321D}"/>
                </a:ext>
              </a:extLst>
            </p:cNvPr>
            <p:cNvSpPr txBox="1"/>
            <p:nvPr/>
          </p:nvSpPr>
          <p:spPr>
            <a:xfrm>
              <a:off x="5824270" y="5666826"/>
              <a:ext cx="1721686" cy="553998"/>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Afwijkend</a:t>
              </a:r>
            </a:p>
            <a:p>
              <a:pPr algn="ctr"/>
              <a:r>
                <a:rPr lang="nl-NL" sz="1500" b="1" dirty="0">
                  <a:latin typeface="Arial" panose="020B0604020202020204" pitchFamily="34" charset="0"/>
                  <a:cs typeface="Arial" panose="020B0604020202020204" pitchFamily="34" charset="0"/>
                </a:rPr>
                <a:t>algoritme</a:t>
              </a:r>
            </a:p>
          </p:txBody>
        </p:sp>
        <p:sp>
          <p:nvSpPr>
            <p:cNvPr id="31" name="Rechthoek 30">
              <a:hlinkClick r:id="rId8" action="ppaction://hlinksldjump"/>
              <a:extLst>
                <a:ext uri="{FF2B5EF4-FFF2-40B4-BE49-F238E27FC236}">
                  <a16:creationId xmlns:a16="http://schemas.microsoft.com/office/drawing/2014/main" id="{FF7B8CC5-077C-487F-8464-050EBAA4CAAC}"/>
                </a:ext>
              </a:extLst>
            </p:cNvPr>
            <p:cNvSpPr/>
            <p:nvPr/>
          </p:nvSpPr>
          <p:spPr>
            <a:xfrm>
              <a:off x="5823044" y="3619348"/>
              <a:ext cx="1720800" cy="201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ounded Rectangle 21">
              <a:hlinkClick r:id="rId8" action="ppaction://hlinksldjump"/>
              <a:extLst>
                <a:ext uri="{FF2B5EF4-FFF2-40B4-BE49-F238E27FC236}">
                  <a16:creationId xmlns:a16="http://schemas.microsoft.com/office/drawing/2014/main" id="{D52AE45B-1988-4FF0-A2A6-12BD039AC332}"/>
                </a:ext>
              </a:extLst>
            </p:cNvPr>
            <p:cNvSpPr>
              <a:spLocks noChangeAspect="1"/>
            </p:cNvSpPr>
            <p:nvPr/>
          </p:nvSpPr>
          <p:spPr>
            <a:xfrm>
              <a:off x="6152706" y="4606815"/>
              <a:ext cx="952768" cy="325895"/>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3" name="Rounded Rectangle 22">
              <a:hlinkClick r:id="rId8" action="ppaction://hlinksldjump"/>
              <a:extLst>
                <a:ext uri="{FF2B5EF4-FFF2-40B4-BE49-F238E27FC236}">
                  <a16:creationId xmlns:a16="http://schemas.microsoft.com/office/drawing/2014/main" id="{18FB7DFC-F1E6-46F9-A1C9-9EBD59E442A7}"/>
                </a:ext>
              </a:extLst>
            </p:cNvPr>
            <p:cNvSpPr>
              <a:spLocks noChangeAspect="1"/>
            </p:cNvSpPr>
            <p:nvPr/>
          </p:nvSpPr>
          <p:spPr>
            <a:xfrm>
              <a:off x="6152706" y="3953990"/>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4" name="Rounded Rectangle 23">
              <a:hlinkClick r:id="rId8" action="ppaction://hlinksldjump"/>
              <a:extLst>
                <a:ext uri="{FF2B5EF4-FFF2-40B4-BE49-F238E27FC236}">
                  <a16:creationId xmlns:a16="http://schemas.microsoft.com/office/drawing/2014/main" id="{D829061E-D44A-4655-AC20-62FD311CCB55}"/>
                </a:ext>
              </a:extLst>
            </p:cNvPr>
            <p:cNvSpPr>
              <a:spLocks noChangeAspect="1"/>
            </p:cNvSpPr>
            <p:nvPr/>
          </p:nvSpPr>
          <p:spPr>
            <a:xfrm>
              <a:off x="6152706" y="4171468"/>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5" name="Rounded Rectangle 24">
              <a:hlinkClick r:id="rId8" action="ppaction://hlinksldjump"/>
              <a:extLst>
                <a:ext uri="{FF2B5EF4-FFF2-40B4-BE49-F238E27FC236}">
                  <a16:creationId xmlns:a16="http://schemas.microsoft.com/office/drawing/2014/main" id="{72C7BA6F-EDE0-45B1-B9A2-DF0FF228A08B}"/>
                </a:ext>
              </a:extLst>
            </p:cNvPr>
            <p:cNvSpPr>
              <a:spLocks noChangeAspect="1"/>
            </p:cNvSpPr>
            <p:nvPr/>
          </p:nvSpPr>
          <p:spPr>
            <a:xfrm>
              <a:off x="6152706" y="3738010"/>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6" name="Rounded Rectangle 25">
              <a:hlinkClick r:id="rId8" action="ppaction://hlinksldjump"/>
              <a:extLst>
                <a:ext uri="{FF2B5EF4-FFF2-40B4-BE49-F238E27FC236}">
                  <a16:creationId xmlns:a16="http://schemas.microsoft.com/office/drawing/2014/main" id="{3961BF36-5425-4704-879A-1DF09D56D837}"/>
                </a:ext>
              </a:extLst>
            </p:cNvPr>
            <p:cNvSpPr>
              <a:spLocks noChangeAspect="1"/>
            </p:cNvSpPr>
            <p:nvPr/>
          </p:nvSpPr>
          <p:spPr>
            <a:xfrm>
              <a:off x="6152706" y="4388946"/>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latin typeface="Arial" pitchFamily="34" charset="0"/>
                <a:cs typeface="Arial" pitchFamily="34" charset="0"/>
              </a:endParaRPr>
            </a:p>
          </p:txBody>
        </p:sp>
        <p:sp>
          <p:nvSpPr>
            <p:cNvPr id="37" name="Rounded Rectangle 27">
              <a:extLst>
                <a:ext uri="{FF2B5EF4-FFF2-40B4-BE49-F238E27FC236}">
                  <a16:creationId xmlns:a16="http://schemas.microsoft.com/office/drawing/2014/main" id="{93DB7263-76A3-49C9-A94C-8058C0284AB4}"/>
                </a:ext>
              </a:extLst>
            </p:cNvPr>
            <p:cNvSpPr>
              <a:spLocks noChangeAspect="1"/>
            </p:cNvSpPr>
            <p:nvPr/>
          </p:nvSpPr>
          <p:spPr>
            <a:xfrm>
              <a:off x="6152706" y="4958765"/>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8" name="Rounded Rectangle 27">
              <a:hlinkClick r:id="rId8" action="ppaction://hlinksldjump"/>
              <a:extLst>
                <a:ext uri="{FF2B5EF4-FFF2-40B4-BE49-F238E27FC236}">
                  <a16:creationId xmlns:a16="http://schemas.microsoft.com/office/drawing/2014/main" id="{FA164E3B-48B3-4826-9C74-B25061508C58}"/>
                </a:ext>
              </a:extLst>
            </p:cNvPr>
            <p:cNvSpPr>
              <a:spLocks/>
            </p:cNvSpPr>
            <p:nvPr/>
          </p:nvSpPr>
          <p:spPr>
            <a:xfrm>
              <a:off x="6152706" y="5176218"/>
              <a:ext cx="966837" cy="340468"/>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9" name="Pijl: omlaag 38">
              <a:hlinkClick r:id="rId8" action="ppaction://hlinksldjump"/>
              <a:extLst>
                <a:ext uri="{FF2B5EF4-FFF2-40B4-BE49-F238E27FC236}">
                  <a16:creationId xmlns:a16="http://schemas.microsoft.com/office/drawing/2014/main" id="{B5612E51-4150-473D-8673-5B69E8C0B9B3}"/>
                </a:ext>
              </a:extLst>
            </p:cNvPr>
            <p:cNvSpPr/>
            <p:nvPr/>
          </p:nvSpPr>
          <p:spPr>
            <a:xfrm>
              <a:off x="7123330" y="3738010"/>
              <a:ext cx="232345" cy="1778676"/>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nl-NL" sz="2200" b="1" dirty="0">
                <a:latin typeface="Arial" panose="020B0604020202020204" pitchFamily="34" charset="0"/>
                <a:cs typeface="Arial" panose="020B0604020202020204" pitchFamily="34" charset="0"/>
              </a:endParaRPr>
            </a:p>
          </p:txBody>
        </p:sp>
      </p:grpSp>
      <p:grpSp>
        <p:nvGrpSpPr>
          <p:cNvPr id="5" name="Groep 4">
            <a:extLst>
              <a:ext uri="{FF2B5EF4-FFF2-40B4-BE49-F238E27FC236}">
                <a16:creationId xmlns:a16="http://schemas.microsoft.com/office/drawing/2014/main" id="{16ABDC96-87C4-4452-AAF2-8D717DD2B8FC}"/>
              </a:ext>
            </a:extLst>
          </p:cNvPr>
          <p:cNvGrpSpPr/>
          <p:nvPr/>
        </p:nvGrpSpPr>
        <p:grpSpPr>
          <a:xfrm>
            <a:off x="1703389" y="993692"/>
            <a:ext cx="1735809" cy="2334193"/>
            <a:chOff x="3166429" y="972176"/>
            <a:chExt cx="1735809" cy="2334193"/>
          </a:xfrm>
        </p:grpSpPr>
        <p:sp>
          <p:nvSpPr>
            <p:cNvPr id="41" name="Tekstvak 40">
              <a:extLst>
                <a:ext uri="{FF2B5EF4-FFF2-40B4-BE49-F238E27FC236}">
                  <a16:creationId xmlns:a16="http://schemas.microsoft.com/office/drawing/2014/main" id="{CC6814DF-37E7-4694-8A22-43C2D5DB9C15}"/>
                </a:ext>
              </a:extLst>
            </p:cNvPr>
            <p:cNvSpPr txBox="1"/>
            <p:nvPr/>
          </p:nvSpPr>
          <p:spPr>
            <a:xfrm>
              <a:off x="3166429" y="2983204"/>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Opfrissen BLS</a:t>
              </a:r>
            </a:p>
          </p:txBody>
        </p:sp>
        <p:pic>
          <p:nvPicPr>
            <p:cNvPr id="42" name="Afbeelding 41">
              <a:hlinkClick r:id="rId9" action="ppaction://hlinksldjump"/>
              <a:extLst>
                <a:ext uri="{FF2B5EF4-FFF2-40B4-BE49-F238E27FC236}">
                  <a16:creationId xmlns:a16="http://schemas.microsoft.com/office/drawing/2014/main" id="{2396870A-9D20-4651-BD49-19BC115E95AD}"/>
                </a:ext>
              </a:extLst>
            </p:cNvPr>
            <p:cNvPicPr>
              <a:picLocks noChangeAspect="1"/>
            </p:cNvPicPr>
            <p:nvPr/>
          </p:nvPicPr>
          <p:blipFill rotWithShape="1">
            <a:blip r:embed="rId10"/>
            <a:srcRect l="55259" t="-3912" r="-1552" b="-6347"/>
            <a:stretch/>
          </p:blipFill>
          <p:spPr>
            <a:xfrm>
              <a:off x="3181438" y="972176"/>
              <a:ext cx="1720800" cy="2016000"/>
            </a:xfrm>
            <a:prstGeom prst="rect">
              <a:avLst/>
            </a:prstGeom>
            <a:solidFill>
              <a:schemeClr val="bg1"/>
            </a:solidFill>
            <a:ln w="19050">
              <a:solidFill>
                <a:schemeClr val="tx1"/>
              </a:solidFill>
            </a:ln>
          </p:spPr>
        </p:pic>
      </p:grpSp>
      <p:grpSp>
        <p:nvGrpSpPr>
          <p:cNvPr id="14" name="Groep 13">
            <a:extLst>
              <a:ext uri="{FF2B5EF4-FFF2-40B4-BE49-F238E27FC236}">
                <a16:creationId xmlns:a16="http://schemas.microsoft.com/office/drawing/2014/main" id="{14693755-08A8-AC58-AF34-34640EC58A83}"/>
              </a:ext>
            </a:extLst>
          </p:cNvPr>
          <p:cNvGrpSpPr/>
          <p:nvPr/>
        </p:nvGrpSpPr>
        <p:grpSpPr>
          <a:xfrm>
            <a:off x="3748650" y="993692"/>
            <a:ext cx="1735809" cy="2334193"/>
            <a:chOff x="3748650" y="993692"/>
            <a:chExt cx="1735809" cy="2334193"/>
          </a:xfrm>
        </p:grpSpPr>
        <p:sp>
          <p:nvSpPr>
            <p:cNvPr id="4" name="Tekstvak 3">
              <a:extLst>
                <a:ext uri="{FF2B5EF4-FFF2-40B4-BE49-F238E27FC236}">
                  <a16:creationId xmlns:a16="http://schemas.microsoft.com/office/drawing/2014/main" id="{7E5EDEDC-CC1C-5577-8743-1CDFF5102233}"/>
                </a:ext>
              </a:extLst>
            </p:cNvPr>
            <p:cNvSpPr txBox="1"/>
            <p:nvPr/>
          </p:nvSpPr>
          <p:spPr>
            <a:xfrm>
              <a:off x="3748650" y="3004720"/>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Opfrissen PBLS</a:t>
              </a:r>
            </a:p>
          </p:txBody>
        </p:sp>
        <p:pic>
          <p:nvPicPr>
            <p:cNvPr id="6" name="Afbeelding 5">
              <a:hlinkClick r:id="rId11" action="ppaction://hlinksldjump"/>
              <a:extLst>
                <a:ext uri="{FF2B5EF4-FFF2-40B4-BE49-F238E27FC236}">
                  <a16:creationId xmlns:a16="http://schemas.microsoft.com/office/drawing/2014/main" id="{CF3AEE45-3A55-40E1-9864-8542673BB5F6}"/>
                </a:ext>
              </a:extLst>
            </p:cNvPr>
            <p:cNvPicPr>
              <a:picLocks noChangeAspect="1"/>
            </p:cNvPicPr>
            <p:nvPr/>
          </p:nvPicPr>
          <p:blipFill>
            <a:blip r:embed="rId12">
              <a:extLst>
                <a:ext uri="{28A0092B-C50C-407E-A947-70E740481C1C}">
                  <a14:useLocalDpi xmlns:a14="http://schemas.microsoft.com/office/drawing/2010/main" val="0"/>
                </a:ext>
              </a:extLst>
            </a:blip>
            <a:srcRect l="21894" r="21894"/>
            <a:stretch/>
          </p:blipFill>
          <p:spPr>
            <a:xfrm>
              <a:off x="3763659" y="993692"/>
              <a:ext cx="1720800" cy="2016000"/>
            </a:xfrm>
            <a:prstGeom prst="rect">
              <a:avLst/>
            </a:prstGeom>
            <a:solidFill>
              <a:schemeClr val="bg1"/>
            </a:solidFill>
            <a:ln w="19050">
              <a:solidFill>
                <a:schemeClr val="tx1"/>
              </a:solidFill>
            </a:ln>
          </p:spPr>
        </p:pic>
      </p:grpSp>
      <p:grpSp>
        <p:nvGrpSpPr>
          <p:cNvPr id="16" name="Groep 15">
            <a:extLst>
              <a:ext uri="{FF2B5EF4-FFF2-40B4-BE49-F238E27FC236}">
                <a16:creationId xmlns:a16="http://schemas.microsoft.com/office/drawing/2014/main" id="{3D605048-1330-C9CD-18DC-26B2C4A13CD9}"/>
              </a:ext>
            </a:extLst>
          </p:cNvPr>
          <p:cNvGrpSpPr/>
          <p:nvPr/>
        </p:nvGrpSpPr>
        <p:grpSpPr>
          <a:xfrm>
            <a:off x="3748650" y="3619348"/>
            <a:ext cx="1721686" cy="2319256"/>
            <a:chOff x="3748650" y="3619348"/>
            <a:chExt cx="1721686" cy="2319256"/>
          </a:xfrm>
        </p:grpSpPr>
        <p:sp>
          <p:nvSpPr>
            <p:cNvPr id="8" name="Tekstvak 7">
              <a:extLst>
                <a:ext uri="{FF2B5EF4-FFF2-40B4-BE49-F238E27FC236}">
                  <a16:creationId xmlns:a16="http://schemas.microsoft.com/office/drawing/2014/main" id="{F10B64F0-3E70-6B3D-5EA8-EB9294237F2B}"/>
                </a:ext>
              </a:extLst>
            </p:cNvPr>
            <p:cNvSpPr txBox="1"/>
            <p:nvPr/>
          </p:nvSpPr>
          <p:spPr>
            <a:xfrm>
              <a:off x="3748650" y="5615439"/>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Verslikking kind</a:t>
              </a:r>
            </a:p>
          </p:txBody>
        </p:sp>
        <p:pic>
          <p:nvPicPr>
            <p:cNvPr id="11" name="Afbeelding 10">
              <a:hlinkClick r:id="rId13" action="ppaction://hlinksldjump"/>
              <a:extLst>
                <a:ext uri="{FF2B5EF4-FFF2-40B4-BE49-F238E27FC236}">
                  <a16:creationId xmlns:a16="http://schemas.microsoft.com/office/drawing/2014/main" id="{866A9040-A0BC-4E89-068E-FF9764EA1D3E}"/>
                </a:ext>
              </a:extLst>
            </p:cNvPr>
            <p:cNvPicPr>
              <a:picLocks noChangeAspect="1"/>
            </p:cNvPicPr>
            <p:nvPr/>
          </p:nvPicPr>
          <p:blipFill>
            <a:blip r:embed="rId14">
              <a:extLst>
                <a:ext uri="{28A0092B-C50C-407E-A947-70E740481C1C}">
                  <a14:useLocalDpi xmlns:a14="http://schemas.microsoft.com/office/drawing/2010/main" val="0"/>
                </a:ext>
              </a:extLst>
            </a:blip>
            <a:srcRect t="3391" b="3391"/>
            <a:stretch/>
          </p:blipFill>
          <p:spPr>
            <a:xfrm>
              <a:off x="3749536" y="3619348"/>
              <a:ext cx="1720800" cy="2015999"/>
            </a:xfrm>
            <a:prstGeom prst="rect">
              <a:avLst/>
            </a:prstGeom>
            <a:solidFill>
              <a:schemeClr val="bg1"/>
            </a:solidFill>
            <a:ln w="19050">
              <a:solidFill>
                <a:schemeClr val="tx1"/>
              </a:solidFill>
            </a:ln>
          </p:spPr>
        </p:pic>
      </p:grpSp>
    </p:spTree>
    <p:extLst>
      <p:ext uri="{BB962C8B-B14F-4D97-AF65-F5344CB8AC3E}">
        <p14:creationId xmlns:p14="http://schemas.microsoft.com/office/powerpoint/2010/main" val="31947243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48F37714-1E9C-4332-B6EF-7905EED66740}"/>
              </a:ext>
            </a:extLst>
          </p:cNvPr>
          <p:cNvSpPr/>
          <p:nvPr/>
        </p:nvSpPr>
        <p:spPr>
          <a:xfrm>
            <a:off x="2330450" y="2676408"/>
            <a:ext cx="7531100" cy="752592"/>
          </a:xfrm>
          <a:prstGeom prst="roundRect">
            <a:avLst/>
          </a:prstGeom>
          <a:noFill/>
          <a:ln w="31750">
            <a:solidFill>
              <a:srgbClr val="08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solidFill>
                  <a:srgbClr val="084077"/>
                </a:solidFill>
                <a:latin typeface="Arial" panose="020B0604020202020204" pitchFamily="34" charset="0"/>
                <a:cs typeface="Arial" panose="020B0604020202020204" pitchFamily="34" charset="0"/>
              </a:rPr>
              <a:t>First responder</a:t>
            </a:r>
          </a:p>
        </p:txBody>
      </p:sp>
    </p:spTree>
    <p:extLst>
      <p:ext uri="{BB962C8B-B14F-4D97-AF65-F5344CB8AC3E}">
        <p14:creationId xmlns:p14="http://schemas.microsoft.com/office/powerpoint/2010/main" val="24378831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LEERDOELEN</a:t>
            </a:r>
            <a:endParaRPr lang="nl-NL" sz="2800" dirty="0"/>
          </a:p>
        </p:txBody>
      </p:sp>
      <p:sp>
        <p:nvSpPr>
          <p:cNvPr id="4" name="Text Box 3">
            <a:extLst>
              <a:ext uri="{FF2B5EF4-FFF2-40B4-BE49-F238E27FC236}">
                <a16:creationId xmlns:a16="http://schemas.microsoft.com/office/drawing/2014/main" id="{05CC45AB-F18F-4EDF-B512-584288851F11}"/>
              </a:ext>
            </a:extLst>
          </p:cNvPr>
          <p:cNvSpPr txBox="1">
            <a:spLocks noChangeArrowheads="1"/>
          </p:cNvSpPr>
          <p:nvPr/>
        </p:nvSpPr>
        <p:spPr bwMode="auto">
          <a:xfrm>
            <a:off x="502487" y="1705451"/>
            <a:ext cx="11187026" cy="3447098"/>
          </a:xfrm>
          <a:prstGeom prst="rect">
            <a:avLst/>
          </a:prstGeom>
          <a:noFill/>
          <a:ln w="9525">
            <a:noFill/>
            <a:miter lim="800000"/>
            <a:headEnd/>
            <a:tailEnd/>
          </a:ln>
        </p:spPr>
        <p:txBody>
          <a:bodyPr wrap="square" anchor="ctr" anchorCtr="0">
            <a:spAutoFit/>
          </a:bodyPr>
          <a:lstStyle/>
          <a:p>
            <a:pPr>
              <a:spcBef>
                <a:spcPts val="0"/>
              </a:spcBef>
              <a:spcAft>
                <a:spcPts val="1200"/>
              </a:spcAft>
            </a:pPr>
            <a:r>
              <a:rPr lang="en-GB" sz="2400" kern="600" dirty="0">
                <a:latin typeface="Arial" panose="020B0604020202020204" pitchFamily="34" charset="0"/>
                <a:cs typeface="Arial" panose="020B0604020202020204" pitchFamily="34" charset="0"/>
              </a:rPr>
              <a:t>Aan het </a:t>
            </a:r>
            <a:r>
              <a:rPr lang="en-GB" sz="2400" kern="600" dirty="0" err="1">
                <a:latin typeface="Arial" panose="020B0604020202020204" pitchFamily="34" charset="0"/>
                <a:cs typeface="Arial" panose="020B0604020202020204" pitchFamily="34" charset="0"/>
              </a:rPr>
              <a:t>einde</a:t>
            </a:r>
            <a:r>
              <a:rPr lang="en-GB" sz="2400" kern="600" dirty="0">
                <a:latin typeface="Arial" panose="020B0604020202020204" pitchFamily="34" charset="0"/>
                <a:cs typeface="Arial" panose="020B0604020202020204" pitchFamily="34" charset="0"/>
              </a:rPr>
              <a:t> van </a:t>
            </a:r>
            <a:r>
              <a:rPr lang="en-GB" sz="2400" kern="600" dirty="0" err="1">
                <a:latin typeface="Arial" panose="020B0604020202020204" pitchFamily="34" charset="0"/>
                <a:cs typeface="Arial" panose="020B0604020202020204" pitchFamily="34" charset="0"/>
              </a:rPr>
              <a:t>deze</a:t>
            </a:r>
            <a:r>
              <a:rPr lang="en-GB" sz="2400" kern="600" dirty="0">
                <a:latin typeface="Arial" panose="020B0604020202020204" pitchFamily="34" charset="0"/>
                <a:cs typeface="Arial" panose="020B0604020202020204" pitchFamily="34" charset="0"/>
              </a:rPr>
              <a:t> module </a:t>
            </a:r>
            <a:r>
              <a:rPr lang="en-GB" sz="2400" kern="600" dirty="0" err="1">
                <a:latin typeface="Arial" panose="020B0604020202020204" pitchFamily="34" charset="0"/>
                <a:cs typeface="Arial" panose="020B0604020202020204" pitchFamily="34" charset="0"/>
              </a:rPr>
              <a:t>kun</a:t>
            </a:r>
            <a:r>
              <a:rPr lang="en-GB" sz="2400" kern="600" dirty="0">
                <a:latin typeface="Arial" panose="020B0604020202020204" pitchFamily="34" charset="0"/>
                <a:cs typeface="Arial" panose="020B0604020202020204" pitchFamily="34" charset="0"/>
              </a:rPr>
              <a:t> je:</a:t>
            </a:r>
          </a:p>
          <a:p>
            <a:pPr marL="342900" indent="-342900">
              <a:spcBef>
                <a:spcPts val="0"/>
              </a:spcBef>
              <a:spcAft>
                <a:spcPts val="1600"/>
              </a:spcAft>
              <a:buFont typeface="Arial" panose="020B0604020202020204" pitchFamily="34" charset="0"/>
              <a:buChar char="•"/>
            </a:pPr>
            <a:r>
              <a:rPr lang="en-GB" sz="2400" kern="600" dirty="0" err="1">
                <a:latin typeface="Arial" panose="020B0604020202020204" pitchFamily="34" charset="0"/>
                <a:cs typeface="Arial" panose="020B0604020202020204" pitchFamily="34" charset="0"/>
              </a:rPr>
              <a:t>uitleggen</a:t>
            </a:r>
            <a:r>
              <a:rPr lang="en-GB" sz="2400" kern="600" dirty="0">
                <a:latin typeface="Arial" panose="020B0604020202020204" pitchFamily="34" charset="0"/>
                <a:cs typeface="Arial" panose="020B0604020202020204" pitchFamily="34" charset="0"/>
              </a:rPr>
              <a:t> op </a:t>
            </a:r>
            <a:r>
              <a:rPr lang="en-GB" sz="2400" kern="600" dirty="0" err="1">
                <a:latin typeface="Arial" panose="020B0604020202020204" pitchFamily="34" charset="0"/>
                <a:cs typeface="Arial" panose="020B0604020202020204" pitchFamily="34" charset="0"/>
              </a:rPr>
              <a:t>welke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manieren</a:t>
            </a:r>
            <a:r>
              <a:rPr lang="en-GB" sz="2400" kern="600" dirty="0">
                <a:latin typeface="Arial" panose="020B0604020202020204" pitchFamily="34" charset="0"/>
                <a:cs typeface="Arial" panose="020B0604020202020204" pitchFamily="34" charset="0"/>
              </a:rPr>
              <a:t> je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oproep</a:t>
            </a:r>
            <a:r>
              <a:rPr lang="en-GB" sz="2400" kern="600" dirty="0">
                <a:latin typeface="Arial" panose="020B0604020202020204" pitchFamily="34" charset="0"/>
                <a:cs typeface="Arial" panose="020B0604020202020204" pitchFamily="34" charset="0"/>
              </a:rPr>
              <a:t> van HartslagNu </a:t>
            </a:r>
            <a:r>
              <a:rPr lang="en-GB" sz="2400" kern="600" dirty="0" err="1">
                <a:latin typeface="Arial" panose="020B0604020202020204" pitchFamily="34" charset="0"/>
                <a:cs typeface="Arial" panose="020B0604020202020204" pitchFamily="34" charset="0"/>
              </a:rPr>
              <a:t>kunt</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ontvangen</a:t>
            </a:r>
            <a:r>
              <a:rPr lang="en-GB" sz="2400" kern="600" dirty="0">
                <a:latin typeface="Arial" panose="020B0604020202020204" pitchFamily="34" charset="0"/>
                <a:cs typeface="Arial" panose="020B0604020202020204" pitchFamily="34" charset="0"/>
              </a:rPr>
              <a:t> en </a:t>
            </a:r>
            <a:r>
              <a:rPr lang="en-GB" sz="2400" kern="600" dirty="0" err="1">
                <a:latin typeface="Arial" panose="020B0604020202020204" pitchFamily="34" charset="0"/>
                <a:cs typeface="Arial" panose="020B0604020202020204" pitchFamily="34" charset="0"/>
              </a:rPr>
              <a:t>daarop</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kan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reageren</a:t>
            </a:r>
            <a:endParaRPr lang="en-GB" sz="2400" kern="600" dirty="0">
              <a:latin typeface="Arial" panose="020B0604020202020204" pitchFamily="34" charset="0"/>
              <a:cs typeface="Arial" panose="020B0604020202020204" pitchFamily="34" charset="0"/>
            </a:endParaRPr>
          </a:p>
          <a:p>
            <a:pPr marL="342900" indent="-342900">
              <a:spcBef>
                <a:spcPts val="0"/>
              </a:spcBef>
              <a:spcAft>
                <a:spcPts val="1600"/>
              </a:spcAft>
              <a:buFont typeface="Arial" panose="020B0604020202020204" pitchFamily="34" charset="0"/>
              <a:buChar char="•"/>
            </a:pPr>
            <a:r>
              <a:rPr lang="en-GB" sz="2400" kern="600" dirty="0" err="1">
                <a:latin typeface="Arial" panose="020B0604020202020204" pitchFamily="34" charset="0"/>
                <a:cs typeface="Arial" panose="020B0604020202020204" pitchFamily="34" charset="0"/>
              </a:rPr>
              <a:t>tijdens</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scenario </a:t>
            </a:r>
            <a:r>
              <a:rPr lang="en-GB" sz="2400" kern="600" dirty="0" err="1">
                <a:latin typeface="Arial" panose="020B0604020202020204" pitchFamily="34" charset="0"/>
                <a:cs typeface="Arial" panose="020B0604020202020204" pitchFamily="34" charset="0"/>
              </a:rPr>
              <a:t>tonen</a:t>
            </a:r>
            <a:r>
              <a:rPr lang="en-GB" sz="2400" kern="600" dirty="0">
                <a:latin typeface="Arial" panose="020B0604020202020204" pitchFamily="34" charset="0"/>
                <a:cs typeface="Arial" panose="020B0604020202020204" pitchFamily="34" charset="0"/>
              </a:rPr>
              <a:t> hoe </a:t>
            </a:r>
            <a:r>
              <a:rPr lang="en-GB" sz="2400" kern="600" dirty="0" err="1">
                <a:latin typeface="Arial" panose="020B0604020202020204" pitchFamily="34" charset="0"/>
                <a:cs typeface="Arial" panose="020B0604020202020204" pitchFamily="34" charset="0"/>
              </a:rPr>
              <a:t>te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handelen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bij</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aankomst</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bij</a:t>
            </a:r>
            <a:r>
              <a:rPr lang="en-GB" sz="2400" kern="600" dirty="0">
                <a:latin typeface="Arial" panose="020B0604020202020204" pitchFamily="34" charset="0"/>
                <a:cs typeface="Arial" panose="020B0604020202020204" pitchFamily="34" charset="0"/>
              </a:rPr>
              <a:t> het </a:t>
            </a:r>
            <a:r>
              <a:rPr lang="en-GB" sz="2400" kern="600" dirty="0" err="1">
                <a:latin typeface="Arial" panose="020B0604020202020204" pitchFamily="34" charset="0"/>
                <a:cs typeface="Arial" panose="020B0604020202020204" pitchFamily="34" charset="0"/>
              </a:rPr>
              <a:t>slachtoffer</a:t>
            </a:r>
            <a:endParaRPr lang="en-GB" sz="2400" kern="600" dirty="0">
              <a:latin typeface="Arial" panose="020B0604020202020204" pitchFamily="34" charset="0"/>
              <a:cs typeface="Arial" panose="020B0604020202020204" pitchFamily="34" charset="0"/>
            </a:endParaRPr>
          </a:p>
          <a:p>
            <a:pPr marL="342900" indent="-342900">
              <a:spcBef>
                <a:spcPts val="0"/>
              </a:spcBef>
              <a:spcAft>
                <a:spcPts val="1600"/>
              </a:spcAft>
              <a:buFont typeface="Arial" panose="020B0604020202020204" pitchFamily="34" charset="0"/>
              <a:buChar char="•"/>
            </a:pPr>
            <a:r>
              <a:rPr lang="en-GB" sz="2400" kern="600" dirty="0" err="1">
                <a:latin typeface="Arial" panose="020B0604020202020204" pitchFamily="34" charset="0"/>
                <a:cs typeface="Arial" panose="020B0604020202020204" pitchFamily="34" charset="0"/>
              </a:rPr>
              <a:t>tijdens</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scenario </a:t>
            </a:r>
            <a:r>
              <a:rPr lang="en-GB" sz="2400" kern="600" dirty="0" err="1">
                <a:latin typeface="Arial" panose="020B0604020202020204" pitchFamily="34" charset="0"/>
                <a:cs typeface="Arial" panose="020B0604020202020204" pitchFamily="34" charset="0"/>
              </a:rPr>
              <a:t>tonen</a:t>
            </a:r>
            <a:r>
              <a:rPr lang="en-GB" sz="2400" kern="600" dirty="0">
                <a:latin typeface="Arial" panose="020B0604020202020204" pitchFamily="34" charset="0"/>
                <a:cs typeface="Arial" panose="020B0604020202020204" pitchFamily="34" charset="0"/>
              </a:rPr>
              <a:t> hoe </a:t>
            </a:r>
            <a:r>
              <a:rPr lang="en-GB" sz="2400" kern="600" dirty="0" err="1">
                <a:latin typeface="Arial" panose="020B0604020202020204" pitchFamily="34" charset="0"/>
                <a:cs typeface="Arial" panose="020B0604020202020204" pitchFamily="34" charset="0"/>
              </a:rPr>
              <a:t>te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handelen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als</a:t>
            </a:r>
            <a:r>
              <a:rPr lang="en-GB" sz="2400" kern="600" dirty="0">
                <a:latin typeface="Arial" panose="020B0604020202020204" pitchFamily="34" charset="0"/>
                <a:cs typeface="Arial" panose="020B0604020202020204" pitchFamily="34" charset="0"/>
              </a:rPr>
              <a:t> er </a:t>
            </a:r>
            <a:r>
              <a:rPr lang="en-GB" sz="2400" kern="600" dirty="0" err="1">
                <a:latin typeface="Arial" panose="020B0604020202020204" pitchFamily="34" charset="0"/>
                <a:cs typeface="Arial" panose="020B0604020202020204" pitchFamily="34" charset="0"/>
              </a:rPr>
              <a:t>meerdere</a:t>
            </a:r>
            <a:r>
              <a:rPr lang="en-GB" sz="2400" kern="600" dirty="0">
                <a:latin typeface="Arial" panose="020B0604020202020204" pitchFamily="34" charset="0"/>
                <a:cs typeface="Arial" panose="020B0604020202020204" pitchFamily="34" charset="0"/>
              </a:rPr>
              <a:t> first responders </a:t>
            </a:r>
            <a:r>
              <a:rPr lang="en-GB" sz="2400" kern="600" dirty="0" err="1">
                <a:latin typeface="Arial" panose="020B0604020202020204" pitchFamily="34" charset="0"/>
                <a:cs typeface="Arial" panose="020B0604020202020204" pitchFamily="34" charset="0"/>
              </a:rPr>
              <a:t>zijn</a:t>
            </a:r>
            <a:endParaRPr lang="en-GB" sz="2400" kern="600" dirty="0">
              <a:latin typeface="Arial" panose="020B0604020202020204" pitchFamily="34" charset="0"/>
              <a:cs typeface="Arial" panose="020B0604020202020204" pitchFamily="34" charset="0"/>
            </a:endParaRPr>
          </a:p>
          <a:p>
            <a:pPr marL="342900" indent="-342900">
              <a:spcBef>
                <a:spcPts val="0"/>
              </a:spcBef>
              <a:spcAft>
                <a:spcPts val="1600"/>
              </a:spcAft>
              <a:buFont typeface="Arial" panose="020B0604020202020204" pitchFamily="34" charset="0"/>
              <a:buChar char="•"/>
            </a:pPr>
            <a:r>
              <a:rPr lang="en-GB" sz="2400" kern="600" dirty="0" err="1">
                <a:latin typeface="Arial" panose="020B0604020202020204" pitchFamily="34" charset="0"/>
                <a:cs typeface="Arial" panose="020B0604020202020204" pitchFamily="34" charset="0"/>
              </a:rPr>
              <a:t>tijdens</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scenario </a:t>
            </a:r>
            <a:r>
              <a:rPr lang="en-GB" sz="2400" kern="600" dirty="0" err="1">
                <a:latin typeface="Arial" panose="020B0604020202020204" pitchFamily="34" charset="0"/>
                <a:cs typeface="Arial" panose="020B0604020202020204" pitchFamily="34" charset="0"/>
              </a:rPr>
              <a:t>tonen</a:t>
            </a:r>
            <a:r>
              <a:rPr lang="en-GB" sz="2400" kern="600" dirty="0">
                <a:latin typeface="Arial" panose="020B0604020202020204" pitchFamily="34" charset="0"/>
                <a:cs typeface="Arial" panose="020B0604020202020204" pitchFamily="34" charset="0"/>
              </a:rPr>
              <a:t> hoe </a:t>
            </a:r>
            <a:r>
              <a:rPr lang="en-GB" sz="2400" kern="600" dirty="0" err="1">
                <a:latin typeface="Arial" panose="020B0604020202020204" pitchFamily="34" charset="0"/>
                <a:cs typeface="Arial" panose="020B0604020202020204" pitchFamily="34" charset="0"/>
              </a:rPr>
              <a:t>te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reanimeren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als</a:t>
            </a:r>
            <a:r>
              <a:rPr lang="en-GB" sz="2400" kern="600" dirty="0">
                <a:latin typeface="Arial" panose="020B0604020202020204" pitchFamily="34" charset="0"/>
                <a:cs typeface="Arial" panose="020B0604020202020204" pitchFamily="34" charset="0"/>
              </a:rPr>
              <a:t> het </a:t>
            </a:r>
            <a:r>
              <a:rPr lang="en-GB" sz="2400" kern="600" dirty="0" err="1">
                <a:latin typeface="Arial" panose="020B0604020202020204" pitchFamily="34" charset="0"/>
                <a:cs typeface="Arial" panose="020B0604020202020204" pitchFamily="34" charset="0"/>
              </a:rPr>
              <a:t>slachtoffer</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kind is</a:t>
            </a:r>
          </a:p>
        </p:txBody>
      </p:sp>
    </p:spTree>
    <p:extLst>
      <p:ext uri="{BB962C8B-B14F-4D97-AF65-F5344CB8AC3E}">
        <p14:creationId xmlns:p14="http://schemas.microsoft.com/office/powerpoint/2010/main" val="928951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954107"/>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REANIMATIE OPROEP NETWERK HartslagNu</a:t>
            </a:r>
            <a:endParaRPr lang="nl-NL" sz="2800" dirty="0"/>
          </a:p>
        </p:txBody>
      </p:sp>
      <p:pic>
        <p:nvPicPr>
          <p:cNvPr id="2" name="Onlinemedia 1" title="HartslagNu - Word burgerhulpverlener en help levens redden">
            <a:hlinkClick r:id="" action="ppaction://media"/>
            <a:extLst>
              <a:ext uri="{FF2B5EF4-FFF2-40B4-BE49-F238E27FC236}">
                <a16:creationId xmlns:a16="http://schemas.microsoft.com/office/drawing/2014/main" id="{266B94C2-D01F-71D6-77C2-D69C34F64BD6}"/>
              </a:ext>
            </a:extLst>
          </p:cNvPr>
          <p:cNvPicPr>
            <a:picLocks noRot="1" noChangeAspect="1"/>
          </p:cNvPicPr>
          <p:nvPr>
            <a:videoFile r:link="rId1"/>
          </p:nvPr>
        </p:nvPicPr>
        <p:blipFill>
          <a:blip r:embed="rId4"/>
          <a:stretch>
            <a:fillRect/>
          </a:stretch>
        </p:blipFill>
        <p:spPr>
          <a:xfrm>
            <a:off x="1622416" y="1206107"/>
            <a:ext cx="8947167" cy="5040000"/>
          </a:xfrm>
          <a:prstGeom prst="rect">
            <a:avLst/>
          </a:prstGeom>
        </p:spPr>
      </p:pic>
    </p:spTree>
    <p:extLst>
      <p:ext uri="{BB962C8B-B14F-4D97-AF65-F5344CB8AC3E}">
        <p14:creationId xmlns:p14="http://schemas.microsoft.com/office/powerpoint/2010/main" val="336350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1561"/>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OPFRISSEN VAARDIGHEDEN BLS</a:t>
            </a:r>
            <a:endParaRPr lang="nl-NL" sz="2800" dirty="0"/>
          </a:p>
        </p:txBody>
      </p:sp>
      <p:pic>
        <p:nvPicPr>
          <p:cNvPr id="6" name="Onlinemedia 5" title="Reanimatie volwassene met 2 hulpverleners en  met een AED">
            <a:hlinkClick r:id="" action="ppaction://media"/>
            <a:extLst>
              <a:ext uri="{FF2B5EF4-FFF2-40B4-BE49-F238E27FC236}">
                <a16:creationId xmlns:a16="http://schemas.microsoft.com/office/drawing/2014/main" id="{14418E7E-4970-C58F-A1EC-6538210CCF93}"/>
              </a:ext>
            </a:extLst>
          </p:cNvPr>
          <p:cNvPicPr>
            <a:picLocks noRot="1" noChangeAspect="1"/>
          </p:cNvPicPr>
          <p:nvPr>
            <a:videoFile r:link="rId1"/>
          </p:nvPr>
        </p:nvPicPr>
        <p:blipFill>
          <a:blip r:embed="rId3"/>
          <a:stretch>
            <a:fillRect/>
          </a:stretch>
        </p:blipFill>
        <p:spPr>
          <a:xfrm>
            <a:off x="1302875" y="729000"/>
            <a:ext cx="9586249" cy="5400000"/>
          </a:xfrm>
          <a:prstGeom prst="rect">
            <a:avLst/>
          </a:prstGeom>
        </p:spPr>
      </p:pic>
    </p:spTree>
    <p:extLst>
      <p:ext uri="{BB962C8B-B14F-4D97-AF65-F5344CB8AC3E}">
        <p14:creationId xmlns:p14="http://schemas.microsoft.com/office/powerpoint/2010/main" val="240363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EEN OPROEP</a:t>
            </a:r>
            <a:endParaRPr lang="nl-NL" sz="2800" dirty="0"/>
          </a:p>
        </p:txBody>
      </p:sp>
      <p:grpSp>
        <p:nvGrpSpPr>
          <p:cNvPr id="8" name="Groep 7">
            <a:extLst>
              <a:ext uri="{FF2B5EF4-FFF2-40B4-BE49-F238E27FC236}">
                <a16:creationId xmlns:a16="http://schemas.microsoft.com/office/drawing/2014/main" id="{530FBE98-F059-4493-BE53-CC2BB9D092F9}"/>
              </a:ext>
            </a:extLst>
          </p:cNvPr>
          <p:cNvGrpSpPr/>
          <p:nvPr/>
        </p:nvGrpSpPr>
        <p:grpSpPr>
          <a:xfrm>
            <a:off x="3328841" y="1131453"/>
            <a:ext cx="5534317" cy="4595094"/>
            <a:chOff x="3139504" y="1037397"/>
            <a:chExt cx="5534317" cy="4595094"/>
          </a:xfrm>
        </p:grpSpPr>
        <p:pic>
          <p:nvPicPr>
            <p:cNvPr id="4" name="Afbeelding 3" descr="Afbeelding met monitor, elektronica, telefoon, scherm&#10;&#10;Automatisch gegenereerde beschrijving">
              <a:extLst>
                <a:ext uri="{FF2B5EF4-FFF2-40B4-BE49-F238E27FC236}">
                  <a16:creationId xmlns:a16="http://schemas.microsoft.com/office/drawing/2014/main" id="{94BF73BD-676E-42B7-9DBC-A421EC0870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9504" y="1060644"/>
              <a:ext cx="2142850" cy="4110182"/>
            </a:xfrm>
            <a:prstGeom prst="rect">
              <a:avLst/>
            </a:prstGeom>
          </p:spPr>
        </p:pic>
        <p:sp>
          <p:nvSpPr>
            <p:cNvPr id="5" name="Tekstvak 4">
              <a:extLst>
                <a:ext uri="{FF2B5EF4-FFF2-40B4-BE49-F238E27FC236}">
                  <a16:creationId xmlns:a16="http://schemas.microsoft.com/office/drawing/2014/main" id="{840B1D01-CE0E-40FF-BD33-FDBA074A9114}"/>
                </a:ext>
              </a:extLst>
            </p:cNvPr>
            <p:cNvSpPr txBox="1"/>
            <p:nvPr/>
          </p:nvSpPr>
          <p:spPr>
            <a:xfrm>
              <a:off x="3350086" y="5170826"/>
              <a:ext cx="1814786" cy="461665"/>
            </a:xfrm>
            <a:prstGeom prst="rect">
              <a:avLst/>
            </a:prstGeom>
            <a:noFill/>
          </p:spPr>
          <p:txBody>
            <a:bodyPr wrap="square" rtlCol="0">
              <a:spAutoFit/>
            </a:bodyPr>
            <a:lstStyle/>
            <a:p>
              <a:pPr algn="ctr"/>
              <a:r>
                <a:rPr lang="nl-NL" sz="2400" b="1" dirty="0">
                  <a:latin typeface="Arial" panose="020B0604020202020204" pitchFamily="34" charset="0"/>
                  <a:cs typeface="Arial" panose="020B0604020202020204" pitchFamily="34" charset="0"/>
                </a:rPr>
                <a:t>Via de App</a:t>
              </a:r>
            </a:p>
          </p:txBody>
        </p:sp>
        <p:sp>
          <p:nvSpPr>
            <p:cNvPr id="6" name="Tekstvak 5">
              <a:extLst>
                <a:ext uri="{FF2B5EF4-FFF2-40B4-BE49-F238E27FC236}">
                  <a16:creationId xmlns:a16="http://schemas.microsoft.com/office/drawing/2014/main" id="{58AF0919-DFDA-4A0D-B97D-9F4CA080A86C}"/>
                </a:ext>
              </a:extLst>
            </p:cNvPr>
            <p:cNvSpPr txBox="1"/>
            <p:nvPr/>
          </p:nvSpPr>
          <p:spPr>
            <a:xfrm>
              <a:off x="6740784" y="5170825"/>
              <a:ext cx="1721686" cy="461665"/>
            </a:xfrm>
            <a:prstGeom prst="rect">
              <a:avLst/>
            </a:prstGeom>
            <a:noFill/>
          </p:spPr>
          <p:txBody>
            <a:bodyPr wrap="square" rtlCol="0">
              <a:spAutoFit/>
            </a:bodyPr>
            <a:lstStyle/>
            <a:p>
              <a:pPr algn="ctr"/>
              <a:r>
                <a:rPr lang="nl-NL" sz="2400" b="1" dirty="0">
                  <a:latin typeface="Arial" panose="020B0604020202020204" pitchFamily="34" charset="0"/>
                  <a:cs typeface="Arial" panose="020B0604020202020204" pitchFamily="34" charset="0"/>
                </a:rPr>
                <a:t>Via Sms</a:t>
              </a:r>
            </a:p>
          </p:txBody>
        </p:sp>
        <p:pic>
          <p:nvPicPr>
            <p:cNvPr id="7" name="Afbeelding 6" descr="Afbeelding met elektronica, schermafbeelding, computer, mobiele telefoon&#10;&#10;Automatisch gegenereerde beschrijving">
              <a:extLst>
                <a:ext uri="{FF2B5EF4-FFF2-40B4-BE49-F238E27FC236}">
                  <a16:creationId xmlns:a16="http://schemas.microsoft.com/office/drawing/2014/main" id="{86EF6032-6ABC-4CB0-92FF-27E386F718F6}"/>
                </a:ext>
              </a:extLst>
            </p:cNvPr>
            <p:cNvPicPr>
              <a:picLocks noChangeAspect="1"/>
            </p:cNvPicPr>
            <p:nvPr/>
          </p:nvPicPr>
          <p:blipFill>
            <a:blip r:embed="rId4"/>
            <a:stretch>
              <a:fillRect/>
            </a:stretch>
          </p:blipFill>
          <p:spPr>
            <a:xfrm>
              <a:off x="6530440" y="1037397"/>
              <a:ext cx="2143381" cy="4111200"/>
            </a:xfrm>
            <a:prstGeom prst="rect">
              <a:avLst/>
            </a:prstGeom>
          </p:spPr>
        </p:pic>
      </p:grpSp>
    </p:spTree>
    <p:extLst>
      <p:ext uri="{BB962C8B-B14F-4D97-AF65-F5344CB8AC3E}">
        <p14:creationId xmlns:p14="http://schemas.microsoft.com/office/powerpoint/2010/main" val="7275990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EEN OPROEP?</a:t>
            </a:r>
            <a:endParaRPr lang="nl-NL" sz="2800" dirty="0"/>
          </a:p>
        </p:txBody>
      </p:sp>
      <p:pic>
        <p:nvPicPr>
          <p:cNvPr id="9" name="Afbeelding 8" descr="Afbeelding met monitor, elektronica, telefoon, scherm&#10;&#10;Automatisch gegenereerde beschrijving">
            <a:extLst>
              <a:ext uri="{FF2B5EF4-FFF2-40B4-BE49-F238E27FC236}">
                <a16:creationId xmlns:a16="http://schemas.microsoft.com/office/drawing/2014/main" id="{712484E4-612B-44DD-AB16-D36833C605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7274" y="1185229"/>
            <a:ext cx="2142850" cy="4110182"/>
          </a:xfrm>
          <a:prstGeom prst="rect">
            <a:avLst/>
          </a:prstGeom>
        </p:spPr>
      </p:pic>
      <p:sp>
        <p:nvSpPr>
          <p:cNvPr id="10" name="Text Box 3">
            <a:extLst>
              <a:ext uri="{FF2B5EF4-FFF2-40B4-BE49-F238E27FC236}">
                <a16:creationId xmlns:a16="http://schemas.microsoft.com/office/drawing/2014/main" id="{6F15E49F-BBA8-4BFE-9FA1-12254F1513B9}"/>
              </a:ext>
            </a:extLst>
          </p:cNvPr>
          <p:cNvSpPr txBox="1">
            <a:spLocks noChangeArrowheads="1"/>
          </p:cNvSpPr>
          <p:nvPr/>
        </p:nvSpPr>
        <p:spPr bwMode="auto">
          <a:xfrm>
            <a:off x="6096000" y="793497"/>
            <a:ext cx="5263979" cy="4893647"/>
          </a:xfrm>
          <a:prstGeom prst="rect">
            <a:avLst/>
          </a:prstGeom>
          <a:noFill/>
          <a:ln w="9525">
            <a:noFill/>
            <a:miter lim="800000"/>
            <a:headEnd/>
            <a:tailEnd/>
          </a:ln>
        </p:spPr>
        <p:txBody>
          <a:bodyPr wrap="square" anchor="ctr" anchorCtr="0">
            <a:spAutoFit/>
          </a:bodyPr>
          <a:lstStyle/>
          <a:p>
            <a:pPr>
              <a:spcBef>
                <a:spcPts val="0"/>
              </a:spcBef>
            </a:pPr>
            <a:r>
              <a:rPr lang="en-GB" sz="2400" b="1" kern="600" dirty="0" err="1">
                <a:solidFill>
                  <a:srgbClr val="00B050"/>
                </a:solidFill>
                <a:latin typeface="Arial" panose="020B0604020202020204" pitchFamily="34" charset="0"/>
                <a:cs typeface="Arial" panose="020B0604020202020204" pitchFamily="34" charset="0"/>
              </a:rPr>
              <a:t>Accepteren</a:t>
            </a:r>
            <a:endParaRPr lang="en-GB" sz="2400" b="1" kern="600" dirty="0">
              <a:solidFill>
                <a:srgbClr val="00B050"/>
              </a:solidFill>
              <a:latin typeface="Arial" panose="020B0604020202020204" pitchFamily="34" charset="0"/>
              <a:cs typeface="Arial" panose="020B0604020202020204" pitchFamily="34" charset="0"/>
            </a:endParaRPr>
          </a:p>
          <a:p>
            <a:pPr marL="342900" indent="-342900">
              <a:spcBef>
                <a:spcPts val="0"/>
              </a:spcBef>
              <a:buFont typeface="Arial"/>
              <a:buChar char="•"/>
            </a:pPr>
            <a:r>
              <a:rPr lang="en-GB" sz="2400" kern="600" dirty="0" err="1">
                <a:latin typeface="Arial" panose="020B0604020202020204" pitchFamily="34" charset="0"/>
                <a:cs typeface="Arial" panose="020B0604020202020204" pitchFamily="34" charset="0"/>
              </a:rPr>
              <a:t>Volg</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instructies</a:t>
            </a:r>
            <a:endParaRPr lang="en-GB" sz="2400" kern="600" dirty="0">
              <a:latin typeface="Arial" panose="020B0604020202020204" pitchFamily="34" charset="0"/>
              <a:cs typeface="Arial" panose="020B0604020202020204" pitchFamily="34" charset="0"/>
            </a:endParaRPr>
          </a:p>
          <a:p>
            <a:pPr>
              <a:spcBef>
                <a:spcPts val="0"/>
              </a:spcBef>
            </a:pPr>
            <a:endParaRPr lang="en-GB" sz="2400" kern="600" dirty="0">
              <a:latin typeface="Arial" panose="020B0604020202020204" pitchFamily="34" charset="0"/>
              <a:cs typeface="Arial" panose="020B0604020202020204" pitchFamily="34" charset="0"/>
            </a:endParaRPr>
          </a:p>
          <a:p>
            <a:pPr marL="342900" indent="-342900">
              <a:spcBef>
                <a:spcPts val="0"/>
              </a:spcBef>
              <a:buFont typeface="Arial"/>
              <a:buChar char="•"/>
            </a:pPr>
            <a:r>
              <a:rPr lang="en-GB" sz="2400" kern="600" dirty="0">
                <a:latin typeface="Arial" panose="020B0604020202020204" pitchFamily="34" charset="0"/>
                <a:cs typeface="Arial" panose="020B0604020202020204" pitchFamily="34" charset="0"/>
              </a:rPr>
              <a:t>Ook </a:t>
            </a:r>
            <a:r>
              <a:rPr lang="en-GB" sz="2400" kern="600" dirty="0" err="1">
                <a:latin typeface="Arial" panose="020B0604020202020204" pitchFamily="34" charset="0"/>
                <a:cs typeface="Arial" panose="020B0604020202020204" pitchFamily="34" charset="0"/>
              </a:rPr>
              <a:t>als</a:t>
            </a:r>
            <a:r>
              <a:rPr lang="en-GB" sz="2400" kern="600" dirty="0">
                <a:latin typeface="Arial" panose="020B0604020202020204" pitchFamily="34" charset="0"/>
                <a:cs typeface="Arial" panose="020B0604020202020204" pitchFamily="34" charset="0"/>
              </a:rPr>
              <a:t> je al </a:t>
            </a:r>
            <a:r>
              <a:rPr lang="en-GB" sz="2400" kern="600" dirty="0" err="1">
                <a:latin typeface="Arial" panose="020B0604020202020204" pitchFamily="34" charset="0"/>
                <a:cs typeface="Arial" panose="020B0604020202020204" pitchFamily="34" charset="0"/>
              </a:rPr>
              <a:t>sirenes</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hoort</a:t>
            </a:r>
            <a:endParaRPr lang="en-GB" sz="2400" kern="600" dirty="0">
              <a:latin typeface="Arial" panose="020B0604020202020204" pitchFamily="34" charset="0"/>
              <a:cs typeface="Arial" panose="020B0604020202020204" pitchFamily="34" charset="0"/>
            </a:endParaRPr>
          </a:p>
          <a:p>
            <a:pPr>
              <a:spcBef>
                <a:spcPts val="0"/>
              </a:spcBef>
            </a:pPr>
            <a:endParaRPr lang="en-GB" sz="2400" b="1" kern="600" dirty="0">
              <a:solidFill>
                <a:srgbClr val="FF0000"/>
              </a:solidFill>
              <a:latin typeface="Arial" panose="020B0604020202020204" pitchFamily="34" charset="0"/>
              <a:cs typeface="Arial" panose="020B0604020202020204" pitchFamily="34" charset="0"/>
            </a:endParaRPr>
          </a:p>
          <a:p>
            <a:pPr>
              <a:spcBef>
                <a:spcPts val="0"/>
              </a:spcBef>
            </a:pPr>
            <a:endParaRPr lang="en-GB" sz="2400" b="1" kern="600" dirty="0">
              <a:solidFill>
                <a:srgbClr val="FF0000"/>
              </a:solidFill>
              <a:latin typeface="Arial" panose="020B0604020202020204" pitchFamily="34" charset="0"/>
              <a:cs typeface="Arial" panose="020B0604020202020204" pitchFamily="34" charset="0"/>
            </a:endParaRPr>
          </a:p>
          <a:p>
            <a:pPr>
              <a:spcBef>
                <a:spcPts val="0"/>
              </a:spcBef>
            </a:pPr>
            <a:r>
              <a:rPr lang="en-GB" sz="2400" b="1" kern="600" dirty="0" err="1">
                <a:solidFill>
                  <a:srgbClr val="FF0000"/>
                </a:solidFill>
                <a:latin typeface="Arial" panose="020B0604020202020204" pitchFamily="34" charset="0"/>
                <a:cs typeface="Arial" panose="020B0604020202020204" pitchFamily="34" charset="0"/>
              </a:rPr>
              <a:t>Afwijzen</a:t>
            </a:r>
            <a:endParaRPr lang="en-GB" sz="2400" b="1" kern="600" dirty="0">
              <a:solidFill>
                <a:srgbClr val="FF0000"/>
              </a:solidFill>
              <a:latin typeface="Arial" panose="020B0604020202020204" pitchFamily="34" charset="0"/>
              <a:cs typeface="Arial" panose="020B0604020202020204" pitchFamily="34" charset="0"/>
            </a:endParaRPr>
          </a:p>
          <a:p>
            <a:pPr marL="342900" indent="-342900">
              <a:spcBef>
                <a:spcPts val="0"/>
              </a:spcBef>
              <a:buFont typeface="Arial"/>
              <a:buChar char="•"/>
            </a:pPr>
            <a:r>
              <a:rPr lang="en-GB" sz="2400" kern="600" dirty="0" err="1">
                <a:latin typeface="Arial" panose="020B0604020202020204" pitchFamily="34" charset="0"/>
                <a:cs typeface="Arial" panose="020B0604020202020204" pitchFamily="34" charset="0"/>
              </a:rPr>
              <a:t>Wanneer</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jouw</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veiligheid</a:t>
            </a:r>
            <a:r>
              <a:rPr lang="en-GB" sz="2400" kern="600" dirty="0">
                <a:latin typeface="Arial" panose="020B0604020202020204" pitchFamily="34" charset="0"/>
                <a:cs typeface="Arial" panose="020B0604020202020204" pitchFamily="34" charset="0"/>
              </a:rPr>
              <a:t> of die van </a:t>
            </a:r>
            <a:r>
              <a:rPr lang="en-GB" sz="2400" kern="600" dirty="0" err="1">
                <a:latin typeface="Arial" panose="020B0604020202020204" pitchFamily="34" charset="0"/>
                <a:cs typeface="Arial" panose="020B0604020202020204" pitchFamily="34" charset="0"/>
              </a:rPr>
              <a:t>degene</a:t>
            </a:r>
            <a:r>
              <a:rPr lang="en-GB" sz="2400" kern="600" dirty="0">
                <a:latin typeface="Arial" panose="020B0604020202020204" pitchFamily="34" charset="0"/>
                <a:cs typeface="Arial" panose="020B0604020202020204" pitchFamily="34" charset="0"/>
              </a:rPr>
              <a:t> die je </a:t>
            </a:r>
            <a:r>
              <a:rPr lang="en-GB" sz="2400" kern="600" dirty="0" err="1">
                <a:latin typeface="Arial" panose="020B0604020202020204" pitchFamily="34" charset="0"/>
                <a:cs typeface="Arial" panose="020B0604020202020204" pitchFamily="34" charset="0"/>
              </a:rPr>
              <a:t>achterlaat</a:t>
            </a:r>
            <a:r>
              <a:rPr lang="en-GB" sz="2400" kern="600" dirty="0">
                <a:latin typeface="Arial" panose="020B0604020202020204" pitchFamily="34" charset="0"/>
                <a:cs typeface="Arial" panose="020B0604020202020204" pitchFamily="34" charset="0"/>
              </a:rPr>
              <a:t> in het </a:t>
            </a:r>
            <a:r>
              <a:rPr lang="en-GB" sz="2400" kern="600" dirty="0" err="1">
                <a:latin typeface="Arial" panose="020B0604020202020204" pitchFamily="34" charset="0"/>
                <a:cs typeface="Arial" panose="020B0604020202020204" pitchFamily="34" charset="0"/>
              </a:rPr>
              <a:t>geding</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komt</a:t>
            </a:r>
            <a:endParaRPr lang="en-GB" sz="2400" kern="600" dirty="0">
              <a:latin typeface="Arial" panose="020B0604020202020204" pitchFamily="34" charset="0"/>
              <a:cs typeface="Arial" panose="020B0604020202020204" pitchFamily="34" charset="0"/>
            </a:endParaRPr>
          </a:p>
          <a:p>
            <a:pPr>
              <a:spcBef>
                <a:spcPts val="0"/>
              </a:spcBef>
            </a:pPr>
            <a:endParaRPr lang="en-GB" sz="2400" kern="600" dirty="0">
              <a:latin typeface="Arial" panose="020B0604020202020204" pitchFamily="34" charset="0"/>
              <a:cs typeface="Arial" panose="020B0604020202020204" pitchFamily="34" charset="0"/>
            </a:endParaRPr>
          </a:p>
          <a:p>
            <a:pPr marL="342900" indent="-342900">
              <a:spcBef>
                <a:spcPts val="0"/>
              </a:spcBef>
              <a:buFont typeface="Arial"/>
              <a:buChar char="•"/>
            </a:pPr>
            <a:r>
              <a:rPr lang="en-GB" sz="2400" kern="600" dirty="0">
                <a:latin typeface="Arial" panose="020B0604020202020204" pitchFamily="34" charset="0"/>
                <a:cs typeface="Arial" panose="020B0604020202020204" pitchFamily="34" charset="0"/>
              </a:rPr>
              <a:t>Als je op </a:t>
            </a:r>
            <a:r>
              <a:rPr lang="en-GB" sz="2400" u="sng" kern="600" dirty="0" err="1">
                <a:latin typeface="Arial" panose="020B0604020202020204" pitchFamily="34" charset="0"/>
                <a:cs typeface="Arial" panose="020B0604020202020204" pitchFamily="34" charset="0"/>
              </a:rPr>
              <a:t>dat</a:t>
            </a:r>
            <a:r>
              <a:rPr lang="en-GB" sz="2400" kern="600" dirty="0">
                <a:latin typeface="Arial" panose="020B0604020202020204" pitchFamily="34" charset="0"/>
                <a:cs typeface="Arial" panose="020B0604020202020204" pitchFamily="34" charset="0"/>
              </a:rPr>
              <a:t> moment </a:t>
            </a:r>
            <a:r>
              <a:rPr lang="en-GB" sz="2400" kern="600" dirty="0" err="1">
                <a:latin typeface="Arial" panose="020B0604020202020204" pitchFamily="34" charset="0"/>
                <a:cs typeface="Arial" panose="020B0604020202020204" pitchFamily="34" charset="0"/>
              </a:rPr>
              <a:t>niet</a:t>
            </a:r>
            <a:r>
              <a:rPr lang="en-GB" sz="2400" kern="600" dirty="0">
                <a:latin typeface="Arial" panose="020B0604020202020204" pitchFamily="34" charset="0"/>
                <a:cs typeface="Arial" panose="020B0604020202020204" pitchFamily="34" charset="0"/>
              </a:rPr>
              <a:t> in </a:t>
            </a:r>
            <a:r>
              <a:rPr lang="en-GB" sz="2400" kern="600" dirty="0" err="1">
                <a:latin typeface="Arial" panose="020B0604020202020204" pitchFamily="34" charset="0"/>
                <a:cs typeface="Arial" panose="020B0604020202020204" pitchFamily="34" charset="0"/>
              </a:rPr>
              <a:t>staat</a:t>
            </a:r>
            <a:r>
              <a:rPr lang="en-GB" sz="2400" kern="600" dirty="0">
                <a:latin typeface="Arial" panose="020B0604020202020204" pitchFamily="34" charset="0"/>
                <a:cs typeface="Arial" panose="020B0604020202020204" pitchFamily="34" charset="0"/>
              </a:rPr>
              <a:t> bent om </a:t>
            </a:r>
            <a:r>
              <a:rPr lang="en-GB" sz="2400" kern="600" dirty="0" err="1">
                <a:latin typeface="Arial" panose="020B0604020202020204" pitchFamily="34" charset="0"/>
                <a:cs typeface="Arial" panose="020B0604020202020204" pitchFamily="34" charset="0"/>
              </a:rPr>
              <a:t>te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reanimeren</a:t>
            </a:r>
            <a:endParaRPr lang="en-GB" sz="2400" kern="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43977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AED HALEN</a:t>
            </a:r>
            <a:endParaRPr lang="nl-NL" sz="2800" dirty="0"/>
          </a:p>
        </p:txBody>
      </p:sp>
      <p:grpSp>
        <p:nvGrpSpPr>
          <p:cNvPr id="16" name="Groep 15">
            <a:extLst>
              <a:ext uri="{FF2B5EF4-FFF2-40B4-BE49-F238E27FC236}">
                <a16:creationId xmlns:a16="http://schemas.microsoft.com/office/drawing/2014/main" id="{8A6088EB-7155-4B14-991D-D81F029EDB4A}"/>
              </a:ext>
            </a:extLst>
          </p:cNvPr>
          <p:cNvGrpSpPr/>
          <p:nvPr/>
        </p:nvGrpSpPr>
        <p:grpSpPr>
          <a:xfrm>
            <a:off x="2124997" y="847571"/>
            <a:ext cx="7942005" cy="5162858"/>
            <a:chOff x="2124997" y="847571"/>
            <a:chExt cx="7942005" cy="5162858"/>
          </a:xfrm>
        </p:grpSpPr>
        <p:pic>
          <p:nvPicPr>
            <p:cNvPr id="5" name="Afbeelding 4" descr="Afbeelding met monitor, schermafbeelding, telefoon, elektronica&#10;&#10;Automatisch gegenereerde beschrijving">
              <a:extLst>
                <a:ext uri="{FF2B5EF4-FFF2-40B4-BE49-F238E27FC236}">
                  <a16:creationId xmlns:a16="http://schemas.microsoft.com/office/drawing/2014/main" id="{40A06B07-34E6-4AE4-A01F-70F39BA971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2602" y="847571"/>
              <a:ext cx="1807164" cy="3466305"/>
            </a:xfrm>
            <a:prstGeom prst="rect">
              <a:avLst/>
            </a:prstGeom>
          </p:spPr>
        </p:pic>
        <p:pic>
          <p:nvPicPr>
            <p:cNvPr id="6" name="Afbeelding 5" descr="Afbeelding met monitor, schermafbeelding&#10;&#10;Automatisch gegenereerde beschrijving">
              <a:extLst>
                <a:ext uri="{FF2B5EF4-FFF2-40B4-BE49-F238E27FC236}">
                  <a16:creationId xmlns:a16="http://schemas.microsoft.com/office/drawing/2014/main" id="{3C28D9EC-9ABB-421B-9E39-3536551B05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9838" y="847572"/>
              <a:ext cx="1807164" cy="3466304"/>
            </a:xfrm>
            <a:prstGeom prst="rect">
              <a:avLst/>
            </a:prstGeom>
          </p:spPr>
        </p:pic>
        <p:pic>
          <p:nvPicPr>
            <p:cNvPr id="7" name="Afbeelding 6" descr="Afbeelding met monitor, schermafbeelding, telefoon, elektronica&#10;&#10;Automatisch gegenereerde beschrijving">
              <a:extLst>
                <a:ext uri="{FF2B5EF4-FFF2-40B4-BE49-F238E27FC236}">
                  <a16:creationId xmlns:a16="http://schemas.microsoft.com/office/drawing/2014/main" id="{86C918D6-39C4-4861-B9EC-F8F2F51C45B1}"/>
                </a:ext>
              </a:extLst>
            </p:cNvPr>
            <p:cNvPicPr>
              <a:picLocks noChangeAspect="1"/>
            </p:cNvPicPr>
            <p:nvPr/>
          </p:nvPicPr>
          <p:blipFill rotWithShape="1">
            <a:blip r:embed="rId4">
              <a:extLst>
                <a:ext uri="{28A0092B-C50C-407E-A947-70E740481C1C}">
                  <a14:useLocalDpi xmlns:a14="http://schemas.microsoft.com/office/drawing/2010/main" val="0"/>
                </a:ext>
              </a:extLst>
            </a:blip>
            <a:srcRect l="3154" t="82131" r="47076" b="7160"/>
            <a:stretch/>
          </p:blipFill>
          <p:spPr>
            <a:xfrm>
              <a:off x="2335291" y="4529252"/>
              <a:ext cx="3588949" cy="1481177"/>
            </a:xfrm>
            <a:prstGeom prst="ellipse">
              <a:avLst/>
            </a:prstGeom>
          </p:spPr>
        </p:pic>
        <p:cxnSp>
          <p:nvCxnSpPr>
            <p:cNvPr id="8" name="Rechte verbindingslijn met pijl 7">
              <a:extLst>
                <a:ext uri="{FF2B5EF4-FFF2-40B4-BE49-F238E27FC236}">
                  <a16:creationId xmlns:a16="http://schemas.microsoft.com/office/drawing/2014/main" id="{3E9C5F01-F178-4E09-8F82-2E22137371D3}"/>
                </a:ext>
              </a:extLst>
            </p:cNvPr>
            <p:cNvCxnSpPr>
              <a:cxnSpLocks/>
            </p:cNvCxnSpPr>
            <p:nvPr/>
          </p:nvCxnSpPr>
          <p:spPr>
            <a:xfrm>
              <a:off x="3016306" y="4182889"/>
              <a:ext cx="209878" cy="69272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CF632B8E-C178-4F78-911D-79E79FC52462}"/>
                </a:ext>
              </a:extLst>
            </p:cNvPr>
            <p:cNvCxnSpPr>
              <a:cxnSpLocks/>
            </p:cNvCxnSpPr>
            <p:nvPr/>
          </p:nvCxnSpPr>
          <p:spPr>
            <a:xfrm>
              <a:off x="4187254" y="2584003"/>
              <a:ext cx="1049035" cy="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324B3DF9-B88D-4E07-8943-F86CCB9A3AFC}"/>
                </a:ext>
              </a:extLst>
            </p:cNvPr>
            <p:cNvCxnSpPr>
              <a:cxnSpLocks/>
            </p:cNvCxnSpPr>
            <p:nvPr/>
          </p:nvCxnSpPr>
          <p:spPr>
            <a:xfrm>
              <a:off x="7095827" y="2580722"/>
              <a:ext cx="1049035" cy="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Ovaal 13">
              <a:extLst>
                <a:ext uri="{FF2B5EF4-FFF2-40B4-BE49-F238E27FC236}">
                  <a16:creationId xmlns:a16="http://schemas.microsoft.com/office/drawing/2014/main" id="{443BF789-C225-4203-84FB-84AF2D33E48A}"/>
                </a:ext>
              </a:extLst>
            </p:cNvPr>
            <p:cNvSpPr/>
            <p:nvPr/>
          </p:nvSpPr>
          <p:spPr>
            <a:xfrm>
              <a:off x="2124997" y="3490162"/>
              <a:ext cx="1468582" cy="6927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3D1F573F-0B44-474E-BBAA-1F92ABD0D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2521" y="1440670"/>
              <a:ext cx="1687074" cy="2559596"/>
            </a:xfrm>
            <a:prstGeom prst="rect">
              <a:avLst/>
            </a:prstGeom>
          </p:spPr>
        </p:pic>
      </p:grpSp>
    </p:spTree>
    <p:extLst>
      <p:ext uri="{BB962C8B-B14F-4D97-AF65-F5344CB8AC3E}">
        <p14:creationId xmlns:p14="http://schemas.microsoft.com/office/powerpoint/2010/main" val="38107339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First responders reanimatiezorg</a:t>
            </a:r>
            <a:endParaRPr lang="nl-NL" sz="2800" dirty="0"/>
          </a:p>
        </p:txBody>
      </p:sp>
      <p:pic>
        <p:nvPicPr>
          <p:cNvPr id="4" name="Onlinemedia 3" title="Kwaliteitskaders first responders reanimatiezorg (Nederlands)">
            <a:hlinkClick r:id="" action="ppaction://media"/>
            <a:extLst>
              <a:ext uri="{FF2B5EF4-FFF2-40B4-BE49-F238E27FC236}">
                <a16:creationId xmlns:a16="http://schemas.microsoft.com/office/drawing/2014/main" id="{79F4D4C0-C5F0-1408-7633-58260E0C1AC1}"/>
              </a:ext>
            </a:extLst>
          </p:cNvPr>
          <p:cNvPicPr>
            <a:picLocks noRot="1" noChangeAspect="1"/>
          </p:cNvPicPr>
          <p:nvPr>
            <a:videoFile r:link="rId1"/>
          </p:nvPr>
        </p:nvPicPr>
        <p:blipFill>
          <a:blip r:embed="rId4"/>
          <a:stretch>
            <a:fillRect/>
          </a:stretch>
        </p:blipFill>
        <p:spPr>
          <a:xfrm>
            <a:off x="1302875" y="775220"/>
            <a:ext cx="9586250" cy="5400000"/>
          </a:xfrm>
          <a:prstGeom prst="rect">
            <a:avLst/>
          </a:prstGeom>
        </p:spPr>
      </p:pic>
    </p:spTree>
    <p:extLst>
      <p:ext uri="{BB962C8B-B14F-4D97-AF65-F5344CB8AC3E}">
        <p14:creationId xmlns:p14="http://schemas.microsoft.com/office/powerpoint/2010/main" val="40735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92729A5-B614-CF1B-8EA5-5042F83BE2FE}"/>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First responders</a:t>
            </a:r>
            <a:endParaRPr lang="nl-NL" sz="2800" dirty="0"/>
          </a:p>
        </p:txBody>
      </p:sp>
      <p:sp>
        <p:nvSpPr>
          <p:cNvPr id="3" name="Rectangle 3">
            <a:extLst>
              <a:ext uri="{FF2B5EF4-FFF2-40B4-BE49-F238E27FC236}">
                <a16:creationId xmlns:a16="http://schemas.microsoft.com/office/drawing/2014/main" id="{9E78AAD8-A5E3-F4B7-F16F-C140EC03E6F2}"/>
              </a:ext>
            </a:extLst>
          </p:cNvPr>
          <p:cNvSpPr txBox="1">
            <a:spLocks noChangeArrowheads="1"/>
          </p:cNvSpPr>
          <p:nvPr/>
        </p:nvSpPr>
        <p:spPr bwMode="auto">
          <a:xfrm>
            <a:off x="581891" y="1330036"/>
            <a:ext cx="11377880" cy="2472705"/>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marL="0" indent="0" algn="l" defTabSz="914400" rtl="0" eaLnBrk="1" latinLnBrk="0" hangingPunct="1">
              <a:lnSpc>
                <a:spcPct val="90000"/>
              </a:lnSpc>
              <a:spcBef>
                <a:spcPts val="1000"/>
              </a:spcBef>
              <a:buFontTx/>
              <a:buNone/>
              <a:defRPr lang="nl-NL" sz="14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Tx/>
              <a:buNone/>
              <a:defRPr sz="12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lnSpc>
                <a:spcPct val="150000"/>
              </a:lnSpc>
              <a:buFont typeface="Arial" panose="020B0604020202020204" pitchFamily="34" charset="0"/>
              <a:buChar char="•"/>
            </a:pPr>
            <a:r>
              <a:rPr lang="en-GB" sz="2800" dirty="0" err="1"/>
              <a:t>Reageren</a:t>
            </a:r>
            <a:r>
              <a:rPr lang="en-GB" sz="2800" dirty="0"/>
              <a:t> op </a:t>
            </a:r>
            <a:r>
              <a:rPr lang="en-GB" sz="2800" dirty="0" err="1"/>
              <a:t>een</a:t>
            </a:r>
            <a:r>
              <a:rPr lang="en-GB" sz="2800" dirty="0"/>
              <a:t> </a:t>
            </a:r>
            <a:r>
              <a:rPr lang="en-GB" sz="2800" dirty="0" err="1"/>
              <a:t>oproep</a:t>
            </a:r>
            <a:endParaRPr lang="en-GB" sz="2800" dirty="0"/>
          </a:p>
          <a:p>
            <a:pPr marL="914400" lvl="1" indent="-457200">
              <a:lnSpc>
                <a:spcPct val="150000"/>
              </a:lnSpc>
              <a:buFont typeface="Arial" panose="020B0604020202020204" pitchFamily="34" charset="0"/>
              <a:buChar char="•"/>
            </a:pPr>
            <a:r>
              <a:rPr lang="en-GB" sz="2800" dirty="0" err="1"/>
              <a:t>Opdracht</a:t>
            </a:r>
            <a:r>
              <a:rPr lang="en-GB" sz="2800" dirty="0"/>
              <a:t> van MKA</a:t>
            </a:r>
          </a:p>
          <a:p>
            <a:pPr marL="914400" lvl="1" indent="-457200">
              <a:lnSpc>
                <a:spcPct val="150000"/>
              </a:lnSpc>
              <a:buFont typeface="Arial" panose="020B0604020202020204" pitchFamily="34" charset="0"/>
              <a:buChar char="•"/>
            </a:pPr>
            <a:r>
              <a:rPr lang="en-GB" sz="2800" dirty="0" err="1"/>
              <a:t>Burgerhulpverlener</a:t>
            </a:r>
            <a:r>
              <a:rPr lang="en-GB" sz="2800" dirty="0"/>
              <a:t>, </a:t>
            </a:r>
            <a:r>
              <a:rPr lang="en-GB" sz="2800" dirty="0" err="1"/>
              <a:t>politie</a:t>
            </a:r>
            <a:r>
              <a:rPr lang="en-GB" sz="2800" dirty="0"/>
              <a:t>, </a:t>
            </a:r>
            <a:r>
              <a:rPr lang="en-GB" sz="2800" dirty="0" err="1"/>
              <a:t>brandweer</a:t>
            </a:r>
            <a:r>
              <a:rPr lang="en-GB" sz="2800" dirty="0"/>
              <a:t>, BOA, </a:t>
            </a:r>
            <a:r>
              <a:rPr lang="en-GB" sz="2800" dirty="0" err="1"/>
              <a:t>reddingbrigade</a:t>
            </a:r>
            <a:r>
              <a:rPr lang="en-GB" sz="2800" dirty="0"/>
              <a:t>, KNRM</a:t>
            </a:r>
          </a:p>
        </p:txBody>
      </p:sp>
    </p:spTree>
    <p:extLst>
      <p:ext uri="{BB962C8B-B14F-4D97-AF65-F5344CB8AC3E}">
        <p14:creationId xmlns:p14="http://schemas.microsoft.com/office/powerpoint/2010/main" val="32115693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92729A5-B614-CF1B-8EA5-5042F83BE2FE}"/>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First </a:t>
            </a:r>
            <a:r>
              <a:rPr lang="nl-NL" sz="2800" b="1" kern="1200" dirty="0" err="1">
                <a:solidFill>
                  <a:srgbClr val="084077"/>
                </a:solidFill>
                <a:latin typeface="Arial" charset="0"/>
                <a:ea typeface="+mn-ea"/>
                <a:cs typeface="Arial" charset="0"/>
              </a:rPr>
              <a:t>responders</a:t>
            </a:r>
            <a:endParaRPr lang="nl-NL" sz="2800" dirty="0"/>
          </a:p>
        </p:txBody>
      </p:sp>
      <p:sp>
        <p:nvSpPr>
          <p:cNvPr id="5" name="Rectangle 3">
            <a:extLst>
              <a:ext uri="{FF2B5EF4-FFF2-40B4-BE49-F238E27FC236}">
                <a16:creationId xmlns:a16="http://schemas.microsoft.com/office/drawing/2014/main" id="{10CC2C50-762D-9C4F-CE54-8B84D70BE471}"/>
              </a:ext>
            </a:extLst>
          </p:cNvPr>
          <p:cNvSpPr txBox="1">
            <a:spLocks noChangeArrowheads="1"/>
          </p:cNvSpPr>
          <p:nvPr/>
        </p:nvSpPr>
        <p:spPr bwMode="auto">
          <a:xfrm>
            <a:off x="406400" y="1499093"/>
            <a:ext cx="11379199" cy="2293257"/>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marL="0" indent="0" algn="l" defTabSz="914400" rtl="0" eaLnBrk="1" latinLnBrk="0" hangingPunct="1">
              <a:lnSpc>
                <a:spcPct val="90000"/>
              </a:lnSpc>
              <a:spcBef>
                <a:spcPts val="1000"/>
              </a:spcBef>
              <a:buFontTx/>
              <a:buNone/>
              <a:defRPr lang="nl-NL" sz="14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Tx/>
              <a:buNone/>
              <a:defRPr sz="12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lnSpc>
                <a:spcPct val="150000"/>
              </a:lnSpc>
            </a:pPr>
            <a:r>
              <a:rPr lang="en-GB" sz="2800" dirty="0"/>
              <a:t>Doe </a:t>
            </a:r>
            <a:r>
              <a:rPr lang="en-GB" sz="2800" dirty="0" err="1"/>
              <a:t>waar</a:t>
            </a:r>
            <a:r>
              <a:rPr lang="en-GB" sz="2800" dirty="0"/>
              <a:t> </a:t>
            </a:r>
            <a:r>
              <a:rPr lang="en-GB" sz="2800" dirty="0" err="1"/>
              <a:t>voor</a:t>
            </a:r>
            <a:r>
              <a:rPr lang="en-GB" sz="2800" dirty="0"/>
              <a:t> je bent </a:t>
            </a:r>
            <a:r>
              <a:rPr lang="en-GB" sz="2800" dirty="0" err="1"/>
              <a:t>opgeroepen</a:t>
            </a:r>
            <a:r>
              <a:rPr lang="en-GB" sz="2800" dirty="0"/>
              <a:t> </a:t>
            </a:r>
            <a:r>
              <a:rPr lang="en-GB" sz="2800" dirty="0">
                <a:sym typeface="Wingdings" pitchFamily="2" charset="2"/>
              </a:rPr>
              <a:t> </a:t>
            </a:r>
            <a:r>
              <a:rPr lang="en-GB" sz="2800" b="1" dirty="0">
                <a:sym typeface="Wingdings" pitchFamily="2" charset="2"/>
              </a:rPr>
              <a:t>Basic</a:t>
            </a:r>
            <a:r>
              <a:rPr lang="en-GB" sz="2800" dirty="0">
                <a:sym typeface="Wingdings" pitchFamily="2" charset="2"/>
              </a:rPr>
              <a:t> Life Support</a:t>
            </a:r>
            <a:endParaRPr lang="en-GB" sz="2800" dirty="0"/>
          </a:p>
          <a:p>
            <a:pPr lvl="1">
              <a:lnSpc>
                <a:spcPct val="150000"/>
              </a:lnSpc>
            </a:pPr>
            <a:endParaRPr lang="en-GB" sz="2800" dirty="0"/>
          </a:p>
        </p:txBody>
      </p:sp>
      <p:pic>
        <p:nvPicPr>
          <p:cNvPr id="6" name="Afbeelding 5">
            <a:extLst>
              <a:ext uri="{FF2B5EF4-FFF2-40B4-BE49-F238E27FC236}">
                <a16:creationId xmlns:a16="http://schemas.microsoft.com/office/drawing/2014/main" id="{F26FDFAA-65E2-BB25-1612-1C1B846940A3}"/>
              </a:ext>
            </a:extLst>
          </p:cNvPr>
          <p:cNvPicPr>
            <a:picLocks noChangeAspect="1"/>
          </p:cNvPicPr>
          <p:nvPr/>
        </p:nvPicPr>
        <p:blipFill>
          <a:blip r:embed="rId3"/>
          <a:stretch>
            <a:fillRect/>
          </a:stretch>
        </p:blipFill>
        <p:spPr>
          <a:xfrm>
            <a:off x="3698504" y="2027679"/>
            <a:ext cx="4196549" cy="4042229"/>
          </a:xfrm>
          <a:prstGeom prst="rect">
            <a:avLst/>
          </a:prstGeom>
        </p:spPr>
      </p:pic>
    </p:spTree>
    <p:extLst>
      <p:ext uri="{BB962C8B-B14F-4D97-AF65-F5344CB8AC3E}">
        <p14:creationId xmlns:p14="http://schemas.microsoft.com/office/powerpoint/2010/main" val="296839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MAAK JEZELF BEKEND</a:t>
            </a:r>
            <a:endParaRPr lang="nl-NL" sz="2800" dirty="0"/>
          </a:p>
        </p:txBody>
      </p:sp>
      <p:pic>
        <p:nvPicPr>
          <p:cNvPr id="9" name="Afbeelding 8">
            <a:extLst>
              <a:ext uri="{FF2B5EF4-FFF2-40B4-BE49-F238E27FC236}">
                <a16:creationId xmlns:a16="http://schemas.microsoft.com/office/drawing/2014/main" id="{0BA90E1B-FFD2-4307-8938-8A5CDB8A8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816" y="1650756"/>
            <a:ext cx="5253765" cy="3556487"/>
          </a:xfrm>
          <a:prstGeom prst="rect">
            <a:avLst/>
          </a:prstGeom>
        </p:spPr>
      </p:pic>
      <p:sp>
        <p:nvSpPr>
          <p:cNvPr id="15" name="Text Box 3">
            <a:extLst>
              <a:ext uri="{FF2B5EF4-FFF2-40B4-BE49-F238E27FC236}">
                <a16:creationId xmlns:a16="http://schemas.microsoft.com/office/drawing/2014/main" id="{09AD7887-6B3C-42F3-B956-0A27D3B8410A}"/>
              </a:ext>
            </a:extLst>
          </p:cNvPr>
          <p:cNvSpPr txBox="1">
            <a:spLocks noChangeArrowheads="1"/>
          </p:cNvSpPr>
          <p:nvPr/>
        </p:nvSpPr>
        <p:spPr bwMode="auto">
          <a:xfrm>
            <a:off x="6096000" y="2673342"/>
            <a:ext cx="5062117" cy="1354217"/>
          </a:xfrm>
          <a:prstGeom prst="rect">
            <a:avLst/>
          </a:prstGeom>
          <a:noFill/>
          <a:ln w="9525">
            <a:noFill/>
            <a:miter lim="800000"/>
            <a:headEnd/>
            <a:tailEnd/>
          </a:ln>
        </p:spPr>
        <p:txBody>
          <a:bodyPr wrap="square" anchor="ctr" anchorCtr="0">
            <a:spAutoFit/>
          </a:bodyPr>
          <a:lstStyle/>
          <a:p>
            <a:pPr marL="342900" indent="-342900">
              <a:spcBef>
                <a:spcPts val="0"/>
              </a:spcBef>
              <a:spcAft>
                <a:spcPts val="600"/>
              </a:spcAft>
              <a:buFont typeface="Arial" panose="020B0604020202020204" pitchFamily="34" charset="0"/>
              <a:buChar char="•"/>
            </a:pPr>
            <a:r>
              <a:rPr lang="en-GB" sz="2400" kern="600" dirty="0">
                <a:latin typeface="Arial" panose="020B0604020202020204" pitchFamily="34" charset="0"/>
                <a:cs typeface="Arial" panose="020B0604020202020204" pitchFamily="34" charset="0"/>
              </a:rPr>
              <a:t>Stel </a:t>
            </a:r>
            <a:r>
              <a:rPr lang="en-GB" sz="2400" kern="600" dirty="0" err="1">
                <a:latin typeface="Arial" panose="020B0604020202020204" pitchFamily="34" charset="0"/>
                <a:cs typeface="Arial" panose="020B0604020202020204" pitchFamily="34" charset="0"/>
              </a:rPr>
              <a:t>jezelf</a:t>
            </a:r>
            <a:r>
              <a:rPr lang="en-GB" sz="2400" kern="600" dirty="0">
                <a:latin typeface="Arial" panose="020B0604020202020204" pitchFamily="34" charset="0"/>
                <a:cs typeface="Arial" panose="020B0604020202020204" pitchFamily="34" charset="0"/>
              </a:rPr>
              <a:t> voor </a:t>
            </a:r>
            <a:r>
              <a:rPr lang="en-GB" sz="2400" kern="600" dirty="0" err="1">
                <a:latin typeface="Arial" panose="020B0604020202020204" pitchFamily="34" charset="0"/>
                <a:cs typeface="Arial" panose="020B0604020202020204" pitchFamily="34" charset="0"/>
              </a:rPr>
              <a:t>als</a:t>
            </a:r>
            <a:r>
              <a:rPr lang="en-GB" sz="2400" kern="600" dirty="0">
                <a:latin typeface="Arial" panose="020B0604020202020204" pitchFamily="34" charset="0"/>
                <a:cs typeface="Arial" panose="020B0604020202020204" pitchFamily="34" charset="0"/>
              </a:rPr>
              <a:t> first responder</a:t>
            </a:r>
          </a:p>
          <a:p>
            <a:pPr>
              <a:spcBef>
                <a:spcPts val="0"/>
              </a:spcBef>
              <a:spcAft>
                <a:spcPts val="600"/>
              </a:spcAft>
            </a:pPr>
            <a:endParaRPr lang="en-GB" sz="2400" kern="600" dirty="0">
              <a:latin typeface="Arial" panose="020B0604020202020204" pitchFamily="34" charset="0"/>
              <a:cs typeface="Arial" panose="020B0604020202020204" pitchFamily="34" charset="0"/>
            </a:endParaRPr>
          </a:p>
          <a:p>
            <a:pPr marL="342900" indent="-342900">
              <a:spcBef>
                <a:spcPts val="0"/>
              </a:spcBef>
              <a:spcAft>
                <a:spcPts val="600"/>
              </a:spcAft>
              <a:buFont typeface="Arial" panose="020B0604020202020204" pitchFamily="34" charset="0"/>
              <a:buChar char="•"/>
            </a:pPr>
            <a:r>
              <a:rPr lang="en-GB" sz="2400" kern="600" dirty="0" err="1">
                <a:latin typeface="Arial" panose="020B0604020202020204" pitchFamily="34" charset="0"/>
                <a:cs typeface="Arial" panose="020B0604020202020204" pitchFamily="34" charset="0"/>
              </a:rPr>
              <a:t>Draag</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eventueel</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hesje</a:t>
            </a:r>
            <a:endParaRPr lang="en-GB" sz="2400" kern="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92122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222590" y="252000"/>
            <a:ext cx="774681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ALS EEN REANIMATIE AL IS OPGESTART</a:t>
            </a:r>
            <a:endParaRPr lang="nl-NL" sz="2800" dirty="0"/>
          </a:p>
        </p:txBody>
      </p:sp>
      <p:pic>
        <p:nvPicPr>
          <p:cNvPr id="9" name="Afbeelding 8">
            <a:extLst>
              <a:ext uri="{FF2B5EF4-FFF2-40B4-BE49-F238E27FC236}">
                <a16:creationId xmlns:a16="http://schemas.microsoft.com/office/drawing/2014/main" id="{0BA90E1B-FFD2-4307-8938-8A5CDB8A8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816" y="1650756"/>
            <a:ext cx="5253765" cy="3556487"/>
          </a:xfrm>
          <a:prstGeom prst="rect">
            <a:avLst/>
          </a:prstGeom>
        </p:spPr>
      </p:pic>
      <p:sp>
        <p:nvSpPr>
          <p:cNvPr id="5" name="Text Box 3">
            <a:extLst>
              <a:ext uri="{FF2B5EF4-FFF2-40B4-BE49-F238E27FC236}">
                <a16:creationId xmlns:a16="http://schemas.microsoft.com/office/drawing/2014/main" id="{967B6EBA-3E6A-407F-A35E-81C849D7192A}"/>
              </a:ext>
            </a:extLst>
          </p:cNvPr>
          <p:cNvSpPr txBox="1">
            <a:spLocks noChangeArrowheads="1"/>
          </p:cNvSpPr>
          <p:nvPr/>
        </p:nvSpPr>
        <p:spPr bwMode="auto">
          <a:xfrm>
            <a:off x="5675581" y="1707013"/>
            <a:ext cx="6094603" cy="3000821"/>
          </a:xfrm>
          <a:prstGeom prst="rect">
            <a:avLst/>
          </a:prstGeom>
          <a:noFill/>
          <a:ln w="9525">
            <a:noFill/>
            <a:miter lim="800000"/>
            <a:headEnd/>
            <a:tailEnd/>
          </a:ln>
        </p:spPr>
        <p:txBody>
          <a:bodyPr wrap="square" anchor="ctr" anchorCtr="0">
            <a:spAutoFit/>
          </a:bodyPr>
          <a:lstStyle/>
          <a:p>
            <a:pPr marL="342900" indent="-342900">
              <a:spcBef>
                <a:spcPts val="0"/>
              </a:spcBef>
              <a:spcAft>
                <a:spcPts val="1800"/>
              </a:spcAft>
              <a:buFont typeface="Arial" panose="020B0604020202020204" pitchFamily="34" charset="0"/>
              <a:buChar char="•"/>
            </a:pPr>
            <a:r>
              <a:rPr lang="en-GB" sz="2400" kern="600" dirty="0" err="1">
                <a:latin typeface="Arial" panose="020B0604020202020204" pitchFamily="34" charset="0"/>
                <a:cs typeface="Arial" panose="020B0604020202020204" pitchFamily="34" charset="0"/>
              </a:rPr>
              <a:t>Sluit</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AED </a:t>
            </a:r>
            <a:r>
              <a:rPr lang="en-GB" sz="2400" kern="600" dirty="0" err="1">
                <a:latin typeface="Arial" panose="020B0604020202020204" pitchFamily="34" charset="0"/>
                <a:cs typeface="Arial" panose="020B0604020202020204" pitchFamily="34" charset="0"/>
              </a:rPr>
              <a:t>aan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terwijl</a:t>
            </a:r>
            <a:r>
              <a:rPr lang="en-GB" sz="2400" kern="600" dirty="0">
                <a:latin typeface="Arial" panose="020B0604020202020204" pitchFamily="34" charset="0"/>
                <a:cs typeface="Arial" panose="020B0604020202020204" pitchFamily="34" charset="0"/>
              </a:rPr>
              <a:t> de </a:t>
            </a:r>
            <a:r>
              <a:rPr lang="en-GB" sz="2400" kern="600" dirty="0" err="1">
                <a:latin typeface="Arial" panose="020B0604020202020204" pitchFamily="34" charset="0"/>
                <a:cs typeface="Arial" panose="020B0604020202020204" pitchFamily="34" charset="0"/>
              </a:rPr>
              <a:t>omstander</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doorgaat</a:t>
            </a:r>
            <a:r>
              <a:rPr lang="en-GB" sz="2400" kern="600" dirty="0">
                <a:latin typeface="Arial" panose="020B0604020202020204" pitchFamily="34" charset="0"/>
                <a:cs typeface="Arial" panose="020B0604020202020204" pitchFamily="34" charset="0"/>
              </a:rPr>
              <a:t> met BLS.</a:t>
            </a:r>
          </a:p>
          <a:p>
            <a:pPr marL="342900" indent="-342900">
              <a:spcBef>
                <a:spcPts val="0"/>
              </a:spcBef>
              <a:spcAft>
                <a:spcPts val="1800"/>
              </a:spcAft>
              <a:buFont typeface="Arial" panose="020B0604020202020204" pitchFamily="34" charset="0"/>
              <a:buChar char="•"/>
            </a:pPr>
            <a:r>
              <a:rPr lang="en-GB" sz="2400" kern="600" dirty="0">
                <a:latin typeface="Arial" panose="020B0604020202020204" pitchFamily="34" charset="0"/>
                <a:cs typeface="Arial" panose="020B0604020202020204" pitchFamily="34" charset="0"/>
              </a:rPr>
              <a:t>Neem </a:t>
            </a:r>
            <a:r>
              <a:rPr lang="en-GB" sz="2400" kern="600" dirty="0" err="1">
                <a:latin typeface="Arial" panose="020B0604020202020204" pitchFamily="34" charset="0"/>
                <a:cs typeface="Arial" panose="020B0604020202020204" pitchFamily="34" charset="0"/>
              </a:rPr>
              <a:t>eventueel</a:t>
            </a:r>
            <a:r>
              <a:rPr lang="en-GB" sz="2400" kern="600" dirty="0">
                <a:latin typeface="Arial" panose="020B0604020202020204" pitchFamily="34" charset="0"/>
                <a:cs typeface="Arial" panose="020B0604020202020204" pitchFamily="34" charset="0"/>
              </a:rPr>
              <a:t> de BLS over </a:t>
            </a:r>
            <a:r>
              <a:rPr lang="en-GB" sz="2400" kern="600" dirty="0" err="1">
                <a:latin typeface="Arial" panose="020B0604020202020204" pitchFamily="34" charset="0"/>
                <a:cs typeface="Arial" panose="020B0604020202020204" pitchFamily="34" charset="0"/>
              </a:rPr>
              <a:t>indien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nog</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geen</a:t>
            </a:r>
            <a:r>
              <a:rPr lang="en-GB" sz="2400" kern="600" dirty="0">
                <a:latin typeface="Arial" panose="020B0604020202020204" pitchFamily="34" charset="0"/>
                <a:cs typeface="Arial" panose="020B0604020202020204" pitchFamily="34" charset="0"/>
              </a:rPr>
              <a:t> AED </a:t>
            </a:r>
            <a:r>
              <a:rPr lang="en-GB" sz="2400" kern="600" dirty="0" err="1">
                <a:latin typeface="Arial" panose="020B0604020202020204" pitchFamily="34" charset="0"/>
                <a:cs typeface="Arial" panose="020B0604020202020204" pitchFamily="34" charset="0"/>
              </a:rPr>
              <a:t>beschikbaar</a:t>
            </a:r>
            <a:r>
              <a:rPr lang="en-GB" sz="2400" kern="600" dirty="0">
                <a:latin typeface="Arial" panose="020B0604020202020204" pitchFamily="34" charset="0"/>
                <a:cs typeface="Arial" panose="020B0604020202020204" pitchFamily="34" charset="0"/>
              </a:rPr>
              <a:t> is.</a:t>
            </a:r>
          </a:p>
          <a:p>
            <a:pPr marL="342900" indent="-342900">
              <a:spcBef>
                <a:spcPts val="0"/>
              </a:spcBef>
              <a:spcAft>
                <a:spcPts val="1800"/>
              </a:spcAft>
              <a:buFont typeface="Arial" panose="020B0604020202020204" pitchFamily="34" charset="0"/>
              <a:buChar char="•"/>
            </a:pPr>
            <a:r>
              <a:rPr lang="en-GB" sz="2400" kern="600" dirty="0" err="1">
                <a:latin typeface="Arial" panose="020B0604020202020204" pitchFamily="34" charset="0"/>
                <a:cs typeface="Arial" panose="020B0604020202020204" pitchFamily="34" charset="0"/>
              </a:rPr>
              <a:t>Wissel</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iedere</a:t>
            </a:r>
            <a:r>
              <a:rPr lang="en-GB" sz="2400" kern="600" dirty="0">
                <a:latin typeface="Arial" panose="020B0604020202020204" pitchFamily="34" charset="0"/>
                <a:cs typeface="Arial" panose="020B0604020202020204" pitchFamily="34" charset="0"/>
              </a:rPr>
              <a:t> 2 </a:t>
            </a:r>
            <a:r>
              <a:rPr lang="en-GB" sz="2400" kern="600" dirty="0" err="1">
                <a:latin typeface="Arial" panose="020B0604020202020204" pitchFamily="34" charset="0"/>
                <a:cs typeface="Arial" panose="020B0604020202020204" pitchFamily="34" charset="0"/>
              </a:rPr>
              <a:t>minuten</a:t>
            </a:r>
            <a:r>
              <a:rPr lang="en-GB" sz="2400" kern="600" dirty="0">
                <a:latin typeface="Arial" panose="020B0604020202020204" pitchFamily="34" charset="0"/>
                <a:cs typeface="Arial" panose="020B0604020202020204" pitchFamily="34" charset="0"/>
              </a:rPr>
              <a:t>.</a:t>
            </a:r>
          </a:p>
          <a:p>
            <a:pPr marL="342900" indent="-342900">
              <a:spcBef>
                <a:spcPts val="0"/>
              </a:spcBef>
              <a:spcAft>
                <a:spcPts val="1800"/>
              </a:spcAft>
              <a:buFont typeface="Arial" panose="020B0604020202020204" pitchFamily="34" charset="0"/>
              <a:buChar char="•"/>
            </a:pPr>
            <a:r>
              <a:rPr lang="en-GB" sz="2400" kern="600" dirty="0">
                <a:latin typeface="Arial" panose="020B0604020202020204" pitchFamily="34" charset="0"/>
                <a:cs typeface="Arial" panose="020B0604020202020204" pitchFamily="34" charset="0"/>
              </a:rPr>
              <a:t>Stem </a:t>
            </a:r>
            <a:r>
              <a:rPr lang="en-GB" sz="2400" kern="600" dirty="0" err="1">
                <a:latin typeface="Arial" panose="020B0604020202020204" pitchFamily="34" charset="0"/>
                <a:cs typeface="Arial" panose="020B0604020202020204" pitchFamily="34" charset="0"/>
              </a:rPr>
              <a:t>af</a:t>
            </a:r>
            <a:r>
              <a:rPr lang="en-GB" sz="2400" kern="600" dirty="0">
                <a:latin typeface="Arial" panose="020B0604020202020204" pitchFamily="34" charset="0"/>
                <a:cs typeface="Arial" panose="020B0604020202020204" pitchFamily="34" charset="0"/>
              </a:rPr>
              <a:t> met </a:t>
            </a:r>
            <a:r>
              <a:rPr lang="en-GB" sz="2400" kern="600" dirty="0" err="1">
                <a:latin typeface="Arial" panose="020B0604020202020204" pitchFamily="34" charset="0"/>
                <a:cs typeface="Arial" panose="020B0604020202020204" pitchFamily="34" charset="0"/>
              </a:rPr>
              <a:t>andere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hulpverleners</a:t>
            </a:r>
            <a:r>
              <a:rPr lang="en-GB" sz="2400" kern="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530613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92729A5-B614-CF1B-8EA5-5042F83BE2FE}"/>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Reguleer en werk in cirkels</a:t>
            </a:r>
            <a:endParaRPr lang="nl-NL" sz="2800" dirty="0"/>
          </a:p>
        </p:txBody>
      </p:sp>
      <p:pic>
        <p:nvPicPr>
          <p:cNvPr id="5" name="Tijdelijke aanduiding voor inhoud 6">
            <a:extLst>
              <a:ext uri="{FF2B5EF4-FFF2-40B4-BE49-F238E27FC236}">
                <a16:creationId xmlns:a16="http://schemas.microsoft.com/office/drawing/2014/main" id="{72164948-D2BD-6706-D19F-2341FE6C3938}"/>
              </a:ext>
            </a:extLst>
          </p:cNvPr>
          <p:cNvPicPr>
            <a:picLocks noChangeAspect="1"/>
          </p:cNvPicPr>
          <p:nvPr/>
        </p:nvPicPr>
        <p:blipFill rotWithShape="1">
          <a:blip r:embed="rId3"/>
          <a:srcRect b="26230"/>
          <a:stretch/>
        </p:blipFill>
        <p:spPr>
          <a:xfrm>
            <a:off x="5598150" y="1549981"/>
            <a:ext cx="6339609" cy="2981412"/>
          </a:xfrm>
          <a:prstGeom prst="rect">
            <a:avLst/>
          </a:prstGeom>
        </p:spPr>
      </p:pic>
      <p:sp>
        <p:nvSpPr>
          <p:cNvPr id="6" name="Tekstvak 5">
            <a:extLst>
              <a:ext uri="{FF2B5EF4-FFF2-40B4-BE49-F238E27FC236}">
                <a16:creationId xmlns:a16="http://schemas.microsoft.com/office/drawing/2014/main" id="{F5F40955-D2DD-6EF8-5A11-B38640D17B80}"/>
              </a:ext>
            </a:extLst>
          </p:cNvPr>
          <p:cNvSpPr txBox="1"/>
          <p:nvPr/>
        </p:nvSpPr>
        <p:spPr>
          <a:xfrm>
            <a:off x="290034" y="3229525"/>
            <a:ext cx="5515264" cy="1200329"/>
          </a:xfrm>
          <a:prstGeom prst="rect">
            <a:avLst/>
          </a:prstGeom>
          <a:noFill/>
        </p:spPr>
        <p:txBody>
          <a:bodyPr wrap="square" rtlCol="0">
            <a:spAutoFit/>
          </a:bodyPr>
          <a:lstStyle/>
          <a:p>
            <a:r>
              <a:rPr lang="nl-NL" sz="2400" b="1" dirty="0">
                <a:latin typeface="Arial" panose="020B0604020202020204" pitchFamily="34" charset="0"/>
                <a:cs typeface="Arial" panose="020B0604020202020204" pitchFamily="34" charset="0"/>
              </a:rPr>
              <a:t>Cirkel 1</a:t>
            </a:r>
            <a:r>
              <a:rPr lang="nl-NL" sz="2400" dirty="0">
                <a:latin typeface="Arial" panose="020B0604020202020204" pitchFamily="34" charset="0"/>
                <a:cs typeface="Arial" panose="020B0604020202020204" pitchFamily="34" charset="0"/>
              </a:rPr>
              <a:t>: Actieve deelnemers (max 2.)</a:t>
            </a:r>
          </a:p>
          <a:p>
            <a:r>
              <a:rPr lang="nl-NL" sz="2400" b="1" dirty="0">
                <a:latin typeface="Arial" panose="020B0604020202020204" pitchFamily="34" charset="0"/>
                <a:cs typeface="Arial" panose="020B0604020202020204" pitchFamily="34" charset="0"/>
              </a:rPr>
              <a:t>Cirkel 2:</a:t>
            </a:r>
            <a:r>
              <a:rPr lang="nl-NL" sz="2400" dirty="0">
                <a:latin typeface="Arial" panose="020B0604020202020204" pitchFamily="34" charset="0"/>
                <a:cs typeface="Arial" panose="020B0604020202020204" pitchFamily="34" charset="0"/>
              </a:rPr>
              <a:t> Overname BLS </a:t>
            </a:r>
          </a:p>
          <a:p>
            <a:r>
              <a:rPr lang="nl-NL" sz="2400" b="1" dirty="0">
                <a:latin typeface="Arial" panose="020B0604020202020204" pitchFamily="34" charset="0"/>
                <a:cs typeface="Arial" panose="020B0604020202020204" pitchFamily="34" charset="0"/>
              </a:rPr>
              <a:t>Cirkel 3: </a:t>
            </a:r>
            <a:r>
              <a:rPr lang="nl-NL" sz="2400" dirty="0">
                <a:latin typeface="Arial" panose="020B0604020202020204" pitchFamily="34" charset="0"/>
                <a:cs typeface="Arial" panose="020B0604020202020204" pitchFamily="34" charset="0"/>
              </a:rPr>
              <a:t>Andere betrokkenen</a:t>
            </a:r>
          </a:p>
        </p:txBody>
      </p:sp>
      <p:sp>
        <p:nvSpPr>
          <p:cNvPr id="3" name="Tekstvak 2">
            <a:extLst>
              <a:ext uri="{FF2B5EF4-FFF2-40B4-BE49-F238E27FC236}">
                <a16:creationId xmlns:a16="http://schemas.microsoft.com/office/drawing/2014/main" id="{4E08D956-C7F7-CD1A-721C-446880CB5A7B}"/>
              </a:ext>
            </a:extLst>
          </p:cNvPr>
          <p:cNvSpPr txBox="1"/>
          <p:nvPr/>
        </p:nvSpPr>
        <p:spPr>
          <a:xfrm>
            <a:off x="291067" y="1640946"/>
            <a:ext cx="4881418" cy="1200329"/>
          </a:xfrm>
          <a:prstGeom prst="rect">
            <a:avLst/>
          </a:prstGeom>
          <a:noFill/>
        </p:spPr>
        <p:txBody>
          <a:bodyPr wrap="square" rtlCol="0">
            <a:spAutoFit/>
          </a:bodyPr>
          <a:lstStyle/>
          <a:p>
            <a:pPr marL="304815" indent="-304815">
              <a:buFont typeface="Arial" panose="020B0604020202020204" pitchFamily="34" charset="0"/>
              <a:buChar char="•"/>
            </a:pPr>
            <a:r>
              <a:rPr lang="nl-NL" sz="2400" dirty="0">
                <a:latin typeface="Arial" panose="020B0604020202020204" pitchFamily="34" charset="0"/>
                <a:cs typeface="Arial" panose="020B0604020202020204" pitchFamily="34" charset="0"/>
              </a:rPr>
              <a:t>Reguleer aantal</a:t>
            </a:r>
          </a:p>
          <a:p>
            <a:pPr marL="304815" indent="-304815">
              <a:buFont typeface="Arial" panose="020B0604020202020204" pitchFamily="34" charset="0"/>
              <a:buChar char="•"/>
            </a:pPr>
            <a:r>
              <a:rPr lang="nl-NL" sz="2400" dirty="0">
                <a:latin typeface="Arial" panose="020B0604020202020204" pitchFamily="34" charset="0"/>
                <a:cs typeface="Arial" panose="020B0604020202020204" pitchFamily="34" charset="0"/>
              </a:rPr>
              <a:t>2 à 3 is genoeg voor effectieve reanimatie</a:t>
            </a:r>
          </a:p>
        </p:txBody>
      </p:sp>
    </p:spTree>
    <p:extLst>
      <p:ext uri="{BB962C8B-B14F-4D97-AF65-F5344CB8AC3E}">
        <p14:creationId xmlns:p14="http://schemas.microsoft.com/office/powerpoint/2010/main" val="6976538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222590" y="252000"/>
            <a:ext cx="774681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GENOEG HULPVERLENERS AANWEZIG</a:t>
            </a:r>
            <a:endParaRPr lang="nl-NL" sz="2800" dirty="0"/>
          </a:p>
        </p:txBody>
      </p:sp>
      <p:pic>
        <p:nvPicPr>
          <p:cNvPr id="5" name="Afbeelding 4">
            <a:extLst>
              <a:ext uri="{FF2B5EF4-FFF2-40B4-BE49-F238E27FC236}">
                <a16:creationId xmlns:a16="http://schemas.microsoft.com/office/drawing/2014/main" id="{8752F8B1-8981-4E2E-8C70-52E71ED42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3" y="1114740"/>
            <a:ext cx="3660044" cy="4628518"/>
          </a:xfrm>
          <a:prstGeom prst="rect">
            <a:avLst/>
          </a:prstGeom>
        </p:spPr>
      </p:pic>
      <p:sp>
        <p:nvSpPr>
          <p:cNvPr id="8" name="Text Box 3">
            <a:extLst>
              <a:ext uri="{FF2B5EF4-FFF2-40B4-BE49-F238E27FC236}">
                <a16:creationId xmlns:a16="http://schemas.microsoft.com/office/drawing/2014/main" id="{08C4E4A0-7ED6-45A5-BACF-ACBD41063D5C}"/>
              </a:ext>
            </a:extLst>
          </p:cNvPr>
          <p:cNvSpPr txBox="1"/>
          <p:nvPr/>
        </p:nvSpPr>
        <p:spPr>
          <a:xfrm>
            <a:off x="6095999" y="2541577"/>
            <a:ext cx="4617857"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1600"/>
              </a:spcBef>
              <a:buSzPct val="100000"/>
              <a:buFont typeface="Arial"/>
              <a:buChar char="•"/>
              <a:defRPr sz="2400"/>
            </a:pPr>
            <a:r>
              <a:rPr sz="2400" dirty="0" err="1">
                <a:latin typeface="Arial" panose="020B0604020202020204" pitchFamily="34" charset="0"/>
                <a:cs typeface="Arial" panose="020B0604020202020204" pitchFamily="34" charset="0"/>
              </a:rPr>
              <a:t>Indien</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genoeg</a:t>
            </a:r>
            <a:r>
              <a:rPr sz="2400" dirty="0">
                <a:latin typeface="Arial" panose="020B0604020202020204" pitchFamily="34" charset="0"/>
                <a:cs typeface="Arial" panose="020B0604020202020204" pitchFamily="34" charset="0"/>
              </a:rPr>
              <a:t> </a:t>
            </a:r>
            <a:r>
              <a:rPr lang="nl-NL" sz="2400" dirty="0">
                <a:latin typeface="Arial" panose="020B0604020202020204" pitchFamily="34" charset="0"/>
                <a:cs typeface="Arial" panose="020B0604020202020204" pitchFamily="34" charset="0"/>
              </a:rPr>
              <a:t>firstresponders </a:t>
            </a:r>
            <a:r>
              <a:rPr sz="2400" dirty="0" err="1">
                <a:latin typeface="Arial" panose="020B0604020202020204" pitchFamily="34" charset="0"/>
                <a:cs typeface="Arial" panose="020B0604020202020204" pitchFamily="34" charset="0"/>
              </a:rPr>
              <a:t>aanwezig</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vertrek</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weer</a:t>
            </a:r>
            <a:endParaRPr lang="nl-NL"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0368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5143C5D2-D063-4023-844A-AE9A9904E1D8}"/>
              </a:ext>
            </a:extLst>
          </p:cNvPr>
          <p:cNvGrpSpPr/>
          <p:nvPr/>
        </p:nvGrpSpPr>
        <p:grpSpPr>
          <a:xfrm>
            <a:off x="3890318" y="1265898"/>
            <a:ext cx="4411364" cy="4326203"/>
            <a:chOff x="3062872" y="870106"/>
            <a:chExt cx="4411364" cy="4326203"/>
          </a:xfrm>
        </p:grpSpPr>
        <p:sp>
          <p:nvSpPr>
            <p:cNvPr id="3" name="Rounded Rectangle 21">
              <a:extLst>
                <a:ext uri="{FF2B5EF4-FFF2-40B4-BE49-F238E27FC236}">
                  <a16:creationId xmlns:a16="http://schemas.microsoft.com/office/drawing/2014/main" id="{C601C3DB-7C4E-4F50-8D23-39D55873DD74}"/>
                </a:ext>
              </a:extLst>
            </p:cNvPr>
            <p:cNvSpPr>
              <a:spLocks noChangeAspect="1"/>
            </p:cNvSpPr>
            <p:nvPr/>
          </p:nvSpPr>
          <p:spPr>
            <a:xfrm>
              <a:off x="3062872" y="2983265"/>
              <a:ext cx="3493862" cy="79266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30 borstcompressies</a:t>
              </a:r>
            </a:p>
            <a:p>
              <a:pPr algn="ctr"/>
              <a:r>
                <a:rPr lang="en-US" sz="2200" b="1" dirty="0">
                  <a:latin typeface="Arial" pitchFamily="34" charset="0"/>
                  <a:cs typeface="Arial" pitchFamily="34" charset="0"/>
                </a:rPr>
                <a:t>2 </a:t>
              </a:r>
              <a:r>
                <a:rPr lang="en-US" sz="2200" b="1" dirty="0" err="1">
                  <a:latin typeface="Arial" pitchFamily="34" charset="0"/>
                  <a:cs typeface="Arial" pitchFamily="34" charset="0"/>
                </a:rPr>
                <a:t>beademingen</a:t>
              </a:r>
              <a:endParaRPr lang="en-US" sz="2200" b="1" dirty="0">
                <a:latin typeface="Arial" pitchFamily="34" charset="0"/>
                <a:cs typeface="Arial" pitchFamily="34" charset="0"/>
              </a:endParaRPr>
            </a:p>
          </p:txBody>
        </p:sp>
        <p:sp>
          <p:nvSpPr>
            <p:cNvPr id="4" name="Rounded Rectangle 22">
              <a:extLst>
                <a:ext uri="{FF2B5EF4-FFF2-40B4-BE49-F238E27FC236}">
                  <a16:creationId xmlns:a16="http://schemas.microsoft.com/office/drawing/2014/main" id="{436DE4AB-25EF-495F-8745-B153A1B57EC7}"/>
                </a:ext>
              </a:extLst>
            </p:cNvPr>
            <p:cNvSpPr>
              <a:spLocks noChangeAspect="1"/>
            </p:cNvSpPr>
            <p:nvPr/>
          </p:nvSpPr>
          <p:spPr>
            <a:xfrm>
              <a:off x="3062872" y="1395426"/>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a:t>
              </a:r>
              <a:r>
                <a:rPr lang="en-US" sz="2200" b="1" dirty="0" err="1">
                  <a:latin typeface="Arial" pitchFamily="34" charset="0"/>
                  <a:cs typeface="Arial" pitchFamily="34" charset="0"/>
                </a:rPr>
                <a:t>laat</a:t>
              </a:r>
              <a:r>
                <a:rPr lang="en-US" sz="2200" b="1" dirty="0">
                  <a:latin typeface="Arial" pitchFamily="34" charset="0"/>
                  <a:cs typeface="Arial" pitchFamily="34" charset="0"/>
                </a:rPr>
                <a:t>) 112 </a:t>
              </a:r>
              <a:r>
                <a:rPr lang="en-US" sz="2200" b="1" dirty="0" err="1">
                  <a:latin typeface="Arial" pitchFamily="34" charset="0"/>
                  <a:cs typeface="Arial" pitchFamily="34" charset="0"/>
                </a:rPr>
                <a:t>bellen</a:t>
              </a:r>
              <a:r>
                <a:rPr lang="en-US" sz="2200" b="1" dirty="0">
                  <a:latin typeface="Arial" pitchFamily="34" charset="0"/>
                  <a:cs typeface="Arial" pitchFamily="34" charset="0"/>
                </a:rPr>
                <a:t> + AED</a:t>
              </a:r>
            </a:p>
          </p:txBody>
        </p:sp>
        <p:sp>
          <p:nvSpPr>
            <p:cNvPr id="5" name="Rounded Rectangle 23">
              <a:extLst>
                <a:ext uri="{FF2B5EF4-FFF2-40B4-BE49-F238E27FC236}">
                  <a16:creationId xmlns:a16="http://schemas.microsoft.com/office/drawing/2014/main" id="{F972E58A-D628-4751-99F3-FDD3E51304C7}"/>
                </a:ext>
              </a:extLst>
            </p:cNvPr>
            <p:cNvSpPr>
              <a:spLocks noChangeAspect="1"/>
            </p:cNvSpPr>
            <p:nvPr/>
          </p:nvSpPr>
          <p:spPr>
            <a:xfrm>
              <a:off x="3062872" y="1924389"/>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Open </a:t>
              </a:r>
              <a:r>
                <a:rPr lang="en-US" sz="2200" b="1" dirty="0" err="1">
                  <a:latin typeface="Arial" pitchFamily="34" charset="0"/>
                  <a:cs typeface="Arial" pitchFamily="34" charset="0"/>
                </a:rPr>
                <a:t>luchtweg</a:t>
              </a:r>
              <a:endParaRPr lang="en-US" sz="2200" b="1" dirty="0">
                <a:latin typeface="Arial" pitchFamily="34" charset="0"/>
                <a:cs typeface="Arial" pitchFamily="34" charset="0"/>
              </a:endParaRPr>
            </a:p>
          </p:txBody>
        </p:sp>
        <p:sp>
          <p:nvSpPr>
            <p:cNvPr id="6" name="Rounded Rectangle 24">
              <a:extLst>
                <a:ext uri="{FF2B5EF4-FFF2-40B4-BE49-F238E27FC236}">
                  <a16:creationId xmlns:a16="http://schemas.microsoft.com/office/drawing/2014/main" id="{BC3F62D9-AB5D-49B3-AF83-6FBA7EF04010}"/>
                </a:ext>
              </a:extLst>
            </p:cNvPr>
            <p:cNvSpPr>
              <a:spLocks noChangeAspect="1"/>
            </p:cNvSpPr>
            <p:nvPr/>
          </p:nvSpPr>
          <p:spPr>
            <a:xfrm>
              <a:off x="3062872" y="870106"/>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Slachtoffer</a:t>
              </a:r>
              <a:r>
                <a:rPr lang="en-US" sz="2200" b="1" dirty="0">
                  <a:latin typeface="Arial" pitchFamily="34" charset="0"/>
                  <a:cs typeface="Arial" pitchFamily="34" charset="0"/>
                </a:rPr>
                <a:t> </a:t>
              </a:r>
              <a:r>
                <a:rPr lang="en-US" sz="2200" b="1" dirty="0" err="1">
                  <a:latin typeface="Arial" pitchFamily="34" charset="0"/>
                  <a:cs typeface="Arial" pitchFamily="34" charset="0"/>
                </a:rPr>
                <a:t>reageert</a:t>
              </a:r>
              <a:r>
                <a:rPr lang="en-US" sz="2200" b="1" dirty="0">
                  <a:latin typeface="Arial" pitchFamily="34" charset="0"/>
                  <a:cs typeface="Arial" pitchFamily="34" charset="0"/>
                </a:rPr>
                <a:t> </a:t>
              </a:r>
              <a:r>
                <a:rPr lang="en-US" sz="2200" b="1" dirty="0" err="1">
                  <a:latin typeface="Arial" pitchFamily="34" charset="0"/>
                  <a:cs typeface="Arial" pitchFamily="34" charset="0"/>
                </a:rPr>
                <a:t>niet</a:t>
              </a:r>
              <a:endParaRPr lang="en-US" sz="2200" b="1" dirty="0">
                <a:latin typeface="Arial" pitchFamily="34" charset="0"/>
                <a:cs typeface="Arial" pitchFamily="34" charset="0"/>
              </a:endParaRPr>
            </a:p>
          </p:txBody>
        </p:sp>
        <p:sp>
          <p:nvSpPr>
            <p:cNvPr id="7" name="Rounded Rectangle 25">
              <a:extLst>
                <a:ext uri="{FF2B5EF4-FFF2-40B4-BE49-F238E27FC236}">
                  <a16:creationId xmlns:a16="http://schemas.microsoft.com/office/drawing/2014/main" id="{E034C35D-F814-482C-B695-197B1871E02C}"/>
                </a:ext>
              </a:extLst>
            </p:cNvPr>
            <p:cNvSpPr>
              <a:spLocks noChangeAspect="1"/>
            </p:cNvSpPr>
            <p:nvPr/>
          </p:nvSpPr>
          <p:spPr>
            <a:xfrm>
              <a:off x="3062872" y="2453352"/>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latin typeface="Arial" pitchFamily="34" charset="0"/>
                  <a:cs typeface="Arial" pitchFamily="34" charset="0"/>
                </a:rPr>
                <a:t>Ademhaling</a:t>
              </a:r>
              <a:r>
                <a:rPr lang="en-US" sz="2100" b="1" dirty="0">
                  <a:latin typeface="Arial" pitchFamily="34" charset="0"/>
                  <a:cs typeface="Arial" pitchFamily="34" charset="0"/>
                </a:rPr>
                <a:t> </a:t>
              </a:r>
              <a:r>
                <a:rPr lang="en-US" sz="2100" b="1" dirty="0" err="1">
                  <a:latin typeface="Arial" pitchFamily="34" charset="0"/>
                  <a:cs typeface="Arial" pitchFamily="34" charset="0"/>
                </a:rPr>
                <a:t>niet</a:t>
              </a:r>
              <a:r>
                <a:rPr lang="en-US" sz="2100" b="1" dirty="0">
                  <a:latin typeface="Arial" pitchFamily="34" charset="0"/>
                  <a:cs typeface="Arial" pitchFamily="34" charset="0"/>
                </a:rPr>
                <a:t> </a:t>
              </a:r>
              <a:r>
                <a:rPr lang="en-US" sz="2100" b="1" dirty="0" err="1">
                  <a:latin typeface="Arial" pitchFamily="34" charset="0"/>
                  <a:cs typeface="Arial" pitchFamily="34" charset="0"/>
                </a:rPr>
                <a:t>normaal</a:t>
              </a:r>
              <a:endParaRPr lang="en-US" sz="2100" b="1" dirty="0">
                <a:latin typeface="Arial" pitchFamily="34" charset="0"/>
                <a:cs typeface="Arial" pitchFamily="34" charset="0"/>
              </a:endParaRPr>
            </a:p>
          </p:txBody>
        </p:sp>
        <p:sp>
          <p:nvSpPr>
            <p:cNvPr id="8" name="Rounded Rectangle 27">
              <a:extLst>
                <a:ext uri="{FF2B5EF4-FFF2-40B4-BE49-F238E27FC236}">
                  <a16:creationId xmlns:a16="http://schemas.microsoft.com/office/drawing/2014/main" id="{F7D1BEE9-E2A5-4BAA-8836-B59D50AFF386}"/>
                </a:ext>
              </a:extLst>
            </p:cNvPr>
            <p:cNvSpPr>
              <a:spLocks noChangeAspect="1"/>
            </p:cNvSpPr>
            <p:nvPr/>
          </p:nvSpPr>
          <p:spPr>
            <a:xfrm>
              <a:off x="3062872" y="3839300"/>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Ga door 30:2</a:t>
              </a:r>
            </a:p>
          </p:txBody>
        </p:sp>
        <p:sp>
          <p:nvSpPr>
            <p:cNvPr id="9" name="Rounded Rectangle 27">
              <a:extLst>
                <a:ext uri="{FF2B5EF4-FFF2-40B4-BE49-F238E27FC236}">
                  <a16:creationId xmlns:a16="http://schemas.microsoft.com/office/drawing/2014/main" id="{F8335EAB-BEAC-4D79-A9E7-8501C7DA2D05}"/>
                </a:ext>
              </a:extLst>
            </p:cNvPr>
            <p:cNvSpPr>
              <a:spLocks/>
            </p:cNvSpPr>
            <p:nvPr/>
          </p:nvSpPr>
          <p:spPr>
            <a:xfrm>
              <a:off x="3062872" y="4368203"/>
              <a:ext cx="3545452" cy="82810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Activeer</a:t>
              </a:r>
              <a:r>
                <a:rPr lang="en-US" sz="2200" b="1" dirty="0">
                  <a:latin typeface="Arial" pitchFamily="34" charset="0"/>
                  <a:cs typeface="Arial" pitchFamily="34" charset="0"/>
                </a:rPr>
                <a:t> AED, </a:t>
              </a:r>
            </a:p>
            <a:p>
              <a:pPr algn="ctr"/>
              <a:r>
                <a:rPr lang="en-US" sz="2200" b="1" dirty="0" err="1">
                  <a:latin typeface="Arial" pitchFamily="34" charset="0"/>
                  <a:cs typeface="Arial" pitchFamily="34" charset="0"/>
                </a:rPr>
                <a:t>zodra</a:t>
              </a:r>
              <a:r>
                <a:rPr lang="en-US" sz="2200" b="1" dirty="0">
                  <a:latin typeface="Arial" pitchFamily="34" charset="0"/>
                  <a:cs typeface="Arial" pitchFamily="34" charset="0"/>
                </a:rPr>
                <a:t> </a:t>
              </a:r>
              <a:r>
                <a:rPr lang="en-US" sz="2200" b="1" dirty="0" err="1">
                  <a:latin typeface="Arial" pitchFamily="34" charset="0"/>
                  <a:cs typeface="Arial" pitchFamily="34" charset="0"/>
                </a:rPr>
                <a:t>deze</a:t>
              </a:r>
              <a:r>
                <a:rPr lang="en-US" sz="2200" b="1" dirty="0">
                  <a:latin typeface="Arial" pitchFamily="34" charset="0"/>
                  <a:cs typeface="Arial" pitchFamily="34" charset="0"/>
                </a:rPr>
                <a:t> </a:t>
              </a:r>
              <a:r>
                <a:rPr lang="en-US" sz="2200" b="1" dirty="0" err="1">
                  <a:latin typeface="Arial" pitchFamily="34" charset="0"/>
                  <a:cs typeface="Arial" pitchFamily="34" charset="0"/>
                </a:rPr>
                <a:t>er</a:t>
              </a:r>
              <a:r>
                <a:rPr lang="en-US" sz="2200" b="1" dirty="0">
                  <a:latin typeface="Arial" pitchFamily="34" charset="0"/>
                  <a:cs typeface="Arial" pitchFamily="34" charset="0"/>
                </a:rPr>
                <a:t> is</a:t>
              </a:r>
            </a:p>
          </p:txBody>
        </p:sp>
        <p:sp>
          <p:nvSpPr>
            <p:cNvPr id="10" name="Pijl: omlaag 9">
              <a:extLst>
                <a:ext uri="{FF2B5EF4-FFF2-40B4-BE49-F238E27FC236}">
                  <a16:creationId xmlns:a16="http://schemas.microsoft.com/office/drawing/2014/main" id="{D003B8C7-B3B1-42BF-98CC-DAE8113564C8}"/>
                </a:ext>
              </a:extLst>
            </p:cNvPr>
            <p:cNvSpPr/>
            <p:nvPr/>
          </p:nvSpPr>
          <p:spPr>
            <a:xfrm>
              <a:off x="6622213" y="870106"/>
              <a:ext cx="852023" cy="4326203"/>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2200" b="1" dirty="0">
                  <a:latin typeface="Arial" panose="020B0604020202020204" pitchFamily="34" charset="0"/>
                  <a:cs typeface="Arial" panose="020B0604020202020204" pitchFamily="34" charset="0"/>
                </a:rPr>
                <a:t>Let op veiligheid</a:t>
              </a:r>
            </a:p>
          </p:txBody>
        </p:sp>
      </p:grpSp>
    </p:spTree>
    <p:extLst>
      <p:ext uri="{BB962C8B-B14F-4D97-AF65-F5344CB8AC3E}">
        <p14:creationId xmlns:p14="http://schemas.microsoft.com/office/powerpoint/2010/main" val="39320440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222590" y="252000"/>
            <a:ext cx="774681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NAZORG</a:t>
            </a:r>
            <a:endParaRPr lang="nl-NL" sz="2800" dirty="0"/>
          </a:p>
        </p:txBody>
      </p:sp>
      <p:pic>
        <p:nvPicPr>
          <p:cNvPr id="4" name="Afbeelding 3">
            <a:extLst>
              <a:ext uri="{FF2B5EF4-FFF2-40B4-BE49-F238E27FC236}">
                <a16:creationId xmlns:a16="http://schemas.microsoft.com/office/drawing/2014/main" id="{1DEE0ADD-C9D9-4B8A-B44C-7B1831A81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75" y="1403414"/>
            <a:ext cx="5489166" cy="4051171"/>
          </a:xfrm>
          <a:prstGeom prst="rect">
            <a:avLst/>
          </a:prstGeom>
        </p:spPr>
      </p:pic>
      <p:sp>
        <p:nvSpPr>
          <p:cNvPr id="7" name="Text Box 3">
            <a:extLst>
              <a:ext uri="{FF2B5EF4-FFF2-40B4-BE49-F238E27FC236}">
                <a16:creationId xmlns:a16="http://schemas.microsoft.com/office/drawing/2014/main" id="{3B90BC0D-4FBC-4712-B861-32AB482D3A74}"/>
              </a:ext>
            </a:extLst>
          </p:cNvPr>
          <p:cNvSpPr txBox="1"/>
          <p:nvPr/>
        </p:nvSpPr>
        <p:spPr>
          <a:xfrm>
            <a:off x="6095999" y="2254318"/>
            <a:ext cx="5762626" cy="2349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Praat met elkaar over jullie ervaringen</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Leg eventueel contact via </a:t>
            </a:r>
            <a:r>
              <a:rPr lang="nl-NL" sz="2400" dirty="0" err="1">
                <a:latin typeface="Arial" panose="020B0604020202020204" pitchFamily="34" charset="0"/>
                <a:cs typeface="Arial" panose="020B0604020202020204" pitchFamily="34" charset="0"/>
              </a:rPr>
              <a:t>HartslagSamen</a:t>
            </a:r>
            <a:r>
              <a:rPr lang="nl-NL" sz="2400" dirty="0">
                <a:latin typeface="Arial" panose="020B0604020202020204" pitchFamily="34" charset="0"/>
                <a:cs typeface="Arial" panose="020B0604020202020204" pitchFamily="34" charset="0"/>
              </a:rPr>
              <a:t>/Hart4all</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Neem zo nodig contact op met je huisarts</a:t>
            </a:r>
          </a:p>
        </p:txBody>
      </p:sp>
    </p:spTree>
    <p:extLst>
      <p:ext uri="{BB962C8B-B14F-4D97-AF65-F5344CB8AC3E}">
        <p14:creationId xmlns:p14="http://schemas.microsoft.com/office/powerpoint/2010/main" val="9654531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594930" y="252000"/>
            <a:ext cx="9002137"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WAT ALS HET GEEN REANIMATIE BLIJKT TE ZIJN</a:t>
            </a:r>
            <a:endParaRPr lang="nl-NL" sz="2800" dirty="0"/>
          </a:p>
        </p:txBody>
      </p:sp>
      <p:pic>
        <p:nvPicPr>
          <p:cNvPr id="5" name="Afbeelding 4">
            <a:extLst>
              <a:ext uri="{FF2B5EF4-FFF2-40B4-BE49-F238E27FC236}">
                <a16:creationId xmlns:a16="http://schemas.microsoft.com/office/drawing/2014/main" id="{A37E1DB9-0260-464B-B64A-81CF7CDAC525}"/>
              </a:ext>
            </a:extLst>
          </p:cNvPr>
          <p:cNvPicPr>
            <a:picLocks noChangeAspect="1"/>
          </p:cNvPicPr>
          <p:nvPr/>
        </p:nvPicPr>
        <p:blipFill rotWithShape="1">
          <a:blip r:embed="rId3"/>
          <a:srcRect l="20213"/>
          <a:stretch/>
        </p:blipFill>
        <p:spPr>
          <a:xfrm>
            <a:off x="503853" y="873230"/>
            <a:ext cx="3489648" cy="2801630"/>
          </a:xfrm>
          <a:prstGeom prst="rect">
            <a:avLst/>
          </a:prstGeom>
        </p:spPr>
      </p:pic>
      <p:pic>
        <p:nvPicPr>
          <p:cNvPr id="6" name="Afbeelding 5">
            <a:extLst>
              <a:ext uri="{FF2B5EF4-FFF2-40B4-BE49-F238E27FC236}">
                <a16:creationId xmlns:a16="http://schemas.microsoft.com/office/drawing/2014/main" id="{EBFF02D1-56F1-4E6B-969E-A2C1720271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1859" y="3429000"/>
            <a:ext cx="4211218" cy="2801630"/>
          </a:xfrm>
          <a:prstGeom prst="rect">
            <a:avLst/>
          </a:prstGeom>
        </p:spPr>
      </p:pic>
      <p:sp>
        <p:nvSpPr>
          <p:cNvPr id="8" name="Text Box 3">
            <a:extLst>
              <a:ext uri="{FF2B5EF4-FFF2-40B4-BE49-F238E27FC236}">
                <a16:creationId xmlns:a16="http://schemas.microsoft.com/office/drawing/2014/main" id="{8A726453-7E8B-48D2-BF6C-EC42F4A34222}"/>
              </a:ext>
            </a:extLst>
          </p:cNvPr>
          <p:cNvSpPr txBox="1"/>
          <p:nvPr/>
        </p:nvSpPr>
        <p:spPr>
          <a:xfrm>
            <a:off x="5918089" y="1643199"/>
            <a:ext cx="4608513" cy="1036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1600"/>
              </a:spcBef>
              <a:buSzPct val="100000"/>
              <a:buFont typeface="Arial"/>
              <a:buChar char="•"/>
              <a:defRPr sz="2400"/>
            </a:pPr>
            <a:r>
              <a:rPr lang="nl-NL" dirty="0">
                <a:latin typeface="Arial" panose="020B0604020202020204" pitchFamily="34" charset="0"/>
                <a:cs typeface="Arial" panose="020B0604020202020204" pitchFamily="34" charset="0"/>
              </a:rPr>
              <a:t>Overleg met de centralist</a:t>
            </a:r>
          </a:p>
          <a:p>
            <a:pPr marL="342900" indent="-342900">
              <a:spcBef>
                <a:spcPts val="1600"/>
              </a:spcBef>
              <a:buSzPct val="100000"/>
              <a:buFont typeface="Arial"/>
              <a:buChar char="•"/>
              <a:defRPr sz="2400"/>
            </a:pPr>
            <a:r>
              <a:rPr lang="nl-NL" dirty="0">
                <a:latin typeface="Arial" panose="020B0604020202020204" pitchFamily="34" charset="0"/>
                <a:cs typeface="Arial" panose="020B0604020202020204" pitchFamily="34" charset="0"/>
              </a:rPr>
              <a:t>Handel naar bevindingen</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9412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760832" y="252000"/>
            <a:ext cx="667033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BIJ KINDEREN</a:t>
            </a:r>
            <a:endParaRPr lang="nl-NL" sz="2800" dirty="0"/>
          </a:p>
        </p:txBody>
      </p:sp>
      <p:sp>
        <p:nvSpPr>
          <p:cNvPr id="5" name="Rectangle 3">
            <a:extLst>
              <a:ext uri="{FF2B5EF4-FFF2-40B4-BE49-F238E27FC236}">
                <a16:creationId xmlns:a16="http://schemas.microsoft.com/office/drawing/2014/main" id="{26B46F78-8F0D-49D5-A29A-CEB0ABE06D62}"/>
              </a:ext>
            </a:extLst>
          </p:cNvPr>
          <p:cNvSpPr txBox="1">
            <a:spLocks noChangeArrowheads="1"/>
          </p:cNvSpPr>
          <p:nvPr/>
        </p:nvSpPr>
        <p:spPr bwMode="auto">
          <a:xfrm>
            <a:off x="6096000" y="2616465"/>
            <a:ext cx="4296231" cy="1625069"/>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562100" indent="-228600" algn="l" rtl="0" eaLnBrk="0" fontAlgn="base" hangingPunct="0">
              <a:spcBef>
                <a:spcPct val="20000"/>
              </a:spcBef>
              <a:spcAft>
                <a:spcPct val="0"/>
              </a:spcAft>
              <a:buChar char="–"/>
              <a:defRPr sz="2000">
                <a:solidFill>
                  <a:schemeClr val="tx1"/>
                </a:solidFill>
                <a:latin typeface="+mn-lt"/>
              </a:defRPr>
            </a:lvl4pPr>
            <a:lvl5pPr marL="1981200" indent="-228600" algn="l" rtl="0" eaLnBrk="0" fontAlgn="base" hangingPunct="0">
              <a:spcBef>
                <a:spcPct val="20000"/>
              </a:spcBef>
              <a:spcAft>
                <a:spcPct val="0"/>
              </a:spcAft>
              <a:buChar char="»"/>
              <a:defRPr sz="2000">
                <a:solidFill>
                  <a:schemeClr val="tx1"/>
                </a:solidFill>
                <a:latin typeface="+mn-lt"/>
              </a:defRPr>
            </a:lvl5pPr>
            <a:lvl6pPr marL="2438400" indent="-228600" algn="l" rtl="0" fontAlgn="base">
              <a:spcBef>
                <a:spcPct val="20000"/>
              </a:spcBef>
              <a:spcAft>
                <a:spcPct val="0"/>
              </a:spcAft>
              <a:buChar char="»"/>
              <a:defRPr sz="2000">
                <a:solidFill>
                  <a:schemeClr val="tx1"/>
                </a:solidFill>
                <a:latin typeface="+mn-lt"/>
              </a:defRPr>
            </a:lvl6pPr>
            <a:lvl7pPr marL="2895600" indent="-228600" algn="l" rtl="0" fontAlgn="base">
              <a:spcBef>
                <a:spcPct val="20000"/>
              </a:spcBef>
              <a:spcAft>
                <a:spcPct val="0"/>
              </a:spcAft>
              <a:buChar char="»"/>
              <a:defRPr sz="2000">
                <a:solidFill>
                  <a:schemeClr val="tx1"/>
                </a:solidFill>
                <a:latin typeface="+mn-lt"/>
              </a:defRPr>
            </a:lvl7pPr>
            <a:lvl8pPr marL="3352800" indent="-228600" algn="l" rtl="0" fontAlgn="base">
              <a:spcBef>
                <a:spcPct val="20000"/>
              </a:spcBef>
              <a:spcAft>
                <a:spcPct val="0"/>
              </a:spcAft>
              <a:buChar char="»"/>
              <a:defRPr sz="2000">
                <a:solidFill>
                  <a:schemeClr val="tx1"/>
                </a:solidFill>
                <a:latin typeface="+mn-lt"/>
              </a:defRPr>
            </a:lvl8pPr>
            <a:lvl9pPr marL="3810000" indent="-228600" algn="l" rtl="0" fontAlgn="base">
              <a:spcBef>
                <a:spcPct val="20000"/>
              </a:spcBef>
              <a:spcAft>
                <a:spcPct val="0"/>
              </a:spcAft>
              <a:buChar char="»"/>
              <a:defRPr sz="2000">
                <a:solidFill>
                  <a:schemeClr val="tx1"/>
                </a:solidFill>
                <a:latin typeface="+mn-lt"/>
              </a:defRPr>
            </a:lvl9pPr>
          </a:lstStyle>
          <a:p>
            <a:pPr eaLnBrk="1" hangingPunct="1">
              <a:spcBef>
                <a:spcPts val="0"/>
              </a:spcBef>
            </a:pPr>
            <a:r>
              <a:rPr lang="en-GB" sz="2400" kern="0" dirty="0">
                <a:latin typeface="Arial" panose="020B0604020202020204" pitchFamily="34" charset="0"/>
                <a:cs typeface="Arial" panose="020B0604020202020204" pitchFamily="34" charset="0"/>
              </a:rPr>
              <a:t>Doe wat je </a:t>
            </a:r>
            <a:r>
              <a:rPr lang="en-GB" sz="2400" kern="0" dirty="0" err="1">
                <a:latin typeface="Arial" panose="020B0604020202020204" pitchFamily="34" charset="0"/>
                <a:cs typeface="Arial" panose="020B0604020202020204" pitchFamily="34" charset="0"/>
              </a:rPr>
              <a:t>hebt</a:t>
            </a:r>
            <a:r>
              <a:rPr lang="en-GB" sz="2400" kern="0" dirty="0">
                <a:latin typeface="Arial" panose="020B0604020202020204" pitchFamily="34" charset="0"/>
                <a:cs typeface="Arial" panose="020B0604020202020204" pitchFamily="34" charset="0"/>
              </a:rPr>
              <a:t> </a:t>
            </a:r>
            <a:r>
              <a:rPr lang="en-GB" sz="2400" kern="0" dirty="0" err="1">
                <a:latin typeface="Arial" panose="020B0604020202020204" pitchFamily="34" charset="0"/>
                <a:cs typeface="Arial" panose="020B0604020202020204" pitchFamily="34" charset="0"/>
              </a:rPr>
              <a:t>geleerd</a:t>
            </a:r>
            <a:r>
              <a:rPr lang="en-GB" sz="2400" kern="0" dirty="0">
                <a:latin typeface="Arial" panose="020B0604020202020204" pitchFamily="34" charset="0"/>
                <a:cs typeface="Arial" panose="020B0604020202020204" pitchFamily="34" charset="0"/>
              </a:rPr>
              <a:t>!</a:t>
            </a:r>
          </a:p>
          <a:p>
            <a:pPr eaLnBrk="1" hangingPunct="1">
              <a:spcBef>
                <a:spcPts val="0"/>
              </a:spcBef>
            </a:pPr>
            <a:endParaRPr lang="en-GB" sz="2400" kern="0" dirty="0">
              <a:latin typeface="Arial" panose="020B0604020202020204" pitchFamily="34" charset="0"/>
              <a:cs typeface="Arial" panose="020B0604020202020204" pitchFamily="34" charset="0"/>
            </a:endParaRPr>
          </a:p>
          <a:p>
            <a:pPr eaLnBrk="1" hangingPunct="1">
              <a:spcBef>
                <a:spcPts val="0"/>
              </a:spcBef>
            </a:pPr>
            <a:r>
              <a:rPr lang="en-GB" sz="2400" kern="0" dirty="0" err="1">
                <a:latin typeface="Arial" panose="020B0604020202020204" pitchFamily="34" charset="0"/>
                <a:cs typeface="Arial" panose="020B0604020202020204" pitchFamily="34" charset="0"/>
              </a:rPr>
              <a:t>Diepte</a:t>
            </a:r>
            <a:r>
              <a:rPr lang="en-GB" sz="2400" kern="0" dirty="0">
                <a:latin typeface="Arial" panose="020B0604020202020204" pitchFamily="34" charset="0"/>
                <a:cs typeface="Arial" panose="020B0604020202020204" pitchFamily="34" charset="0"/>
              </a:rPr>
              <a:t> borstcompressies 1/3 van de </a:t>
            </a:r>
            <a:r>
              <a:rPr lang="en-GB" sz="2400" kern="0" dirty="0" err="1">
                <a:latin typeface="Arial" panose="020B0604020202020204" pitchFamily="34" charset="0"/>
                <a:cs typeface="Arial" panose="020B0604020202020204" pitchFamily="34" charset="0"/>
              </a:rPr>
              <a:t>borstkas</a:t>
            </a:r>
            <a:endParaRPr lang="en-GB" sz="2400" kern="0" dirty="0">
              <a:latin typeface="Arial" panose="020B0604020202020204" pitchFamily="34" charset="0"/>
              <a:cs typeface="Arial" panose="020B0604020202020204" pitchFamily="34" charset="0"/>
            </a:endParaRPr>
          </a:p>
        </p:txBody>
      </p:sp>
      <p:pic>
        <p:nvPicPr>
          <p:cNvPr id="6" name="Afbeelding 5">
            <a:extLst>
              <a:ext uri="{FF2B5EF4-FFF2-40B4-BE49-F238E27FC236}">
                <a16:creationId xmlns:a16="http://schemas.microsoft.com/office/drawing/2014/main" id="{97E1893A-4AE6-4102-BAA1-E09B572A6EEC}"/>
              </a:ext>
            </a:extLst>
          </p:cNvPr>
          <p:cNvPicPr>
            <a:picLocks noChangeAspect="1"/>
          </p:cNvPicPr>
          <p:nvPr/>
        </p:nvPicPr>
        <p:blipFill rotWithShape="1">
          <a:blip r:embed="rId3"/>
          <a:srcRect l="3382" t="6587" r="12361"/>
          <a:stretch/>
        </p:blipFill>
        <p:spPr>
          <a:xfrm>
            <a:off x="236825" y="1404912"/>
            <a:ext cx="5477068" cy="4048173"/>
          </a:xfrm>
          <a:prstGeom prst="rect">
            <a:avLst/>
          </a:prstGeom>
        </p:spPr>
      </p:pic>
    </p:spTree>
    <p:extLst>
      <p:ext uri="{BB962C8B-B14F-4D97-AF65-F5344CB8AC3E}">
        <p14:creationId xmlns:p14="http://schemas.microsoft.com/office/powerpoint/2010/main" val="31285974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760832" y="252000"/>
            <a:ext cx="667033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NOG EEN PAAR TIPS</a:t>
            </a:r>
            <a:endParaRPr lang="nl-NL" sz="2800" dirty="0"/>
          </a:p>
        </p:txBody>
      </p:sp>
      <p:pic>
        <p:nvPicPr>
          <p:cNvPr id="2" name="Onlinemedia 1" title="HartslagNu - Tips voor jou als burgerhulpverlener.mp4">
            <a:hlinkClick r:id="" action="ppaction://media"/>
            <a:extLst>
              <a:ext uri="{FF2B5EF4-FFF2-40B4-BE49-F238E27FC236}">
                <a16:creationId xmlns:a16="http://schemas.microsoft.com/office/drawing/2014/main" id="{F8A56327-B33F-DB1F-E7B3-BBA0EEC37215}"/>
              </a:ext>
            </a:extLst>
          </p:cNvPr>
          <p:cNvPicPr>
            <a:picLocks noRot="1" noChangeAspect="1"/>
          </p:cNvPicPr>
          <p:nvPr>
            <a:videoFile r:link="rId1"/>
          </p:nvPr>
        </p:nvPicPr>
        <p:blipFill>
          <a:blip r:embed="rId3"/>
          <a:stretch>
            <a:fillRect/>
          </a:stretch>
        </p:blipFill>
        <p:spPr>
          <a:xfrm>
            <a:off x="1296000" y="775220"/>
            <a:ext cx="9600000" cy="5400000"/>
          </a:xfrm>
          <a:prstGeom prst="rect">
            <a:avLst/>
          </a:prstGeom>
        </p:spPr>
      </p:pic>
    </p:spTree>
    <p:extLst>
      <p:ext uri="{BB962C8B-B14F-4D97-AF65-F5344CB8AC3E}">
        <p14:creationId xmlns:p14="http://schemas.microsoft.com/office/powerpoint/2010/main" val="283342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a:extLst>
              <a:ext uri="{FF2B5EF4-FFF2-40B4-BE49-F238E27FC236}">
                <a16:creationId xmlns:a16="http://schemas.microsoft.com/office/drawing/2014/main" id="{363292B9-8808-4F39-AF6C-EDEA22E42035}"/>
              </a:ext>
            </a:extLst>
          </p:cNvPr>
          <p:cNvSpPr>
            <a:spLocks noChangeArrowheads="1"/>
          </p:cNvSpPr>
          <p:nvPr/>
        </p:nvSpPr>
        <p:spPr bwMode="auto">
          <a:xfrm>
            <a:off x="4283925" y="2707202"/>
            <a:ext cx="3624149" cy="721798"/>
          </a:xfrm>
          <a:prstGeom prst="rect">
            <a:avLst/>
          </a:prstGeom>
          <a:noFill/>
          <a:ln w="9525">
            <a:noFill/>
            <a:miter lim="800000"/>
            <a:headEnd/>
            <a:tailEnd/>
          </a:ln>
        </p:spPr>
        <p:txBody>
          <a:bodyPr/>
          <a:lstStyle/>
          <a:p>
            <a:pPr algn="ctr">
              <a:spcBef>
                <a:spcPct val="20000"/>
              </a:spcBef>
            </a:pPr>
            <a:r>
              <a:rPr lang="en-GB" sz="4400" b="1" dirty="0">
                <a:solidFill>
                  <a:srgbClr val="084077"/>
                </a:solidFill>
                <a:latin typeface="Arial" panose="020B0604020202020204" pitchFamily="34" charset="0"/>
                <a:cs typeface="Arial" panose="020B0604020202020204" pitchFamily="34" charset="0"/>
              </a:rPr>
              <a:t>VRAGEN? </a:t>
            </a:r>
            <a:endParaRPr lang="en-GB"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23452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760832" y="252000"/>
            <a:ext cx="667033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SAMENVATTING</a:t>
            </a:r>
            <a:endParaRPr lang="nl-NL" sz="2800" dirty="0"/>
          </a:p>
        </p:txBody>
      </p:sp>
      <p:pic>
        <p:nvPicPr>
          <p:cNvPr id="4" name="Afbeelding 3">
            <a:extLst>
              <a:ext uri="{FF2B5EF4-FFF2-40B4-BE49-F238E27FC236}">
                <a16:creationId xmlns:a16="http://schemas.microsoft.com/office/drawing/2014/main" id="{D954E524-361D-463A-8BF7-831FC7ECD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901" y="775220"/>
            <a:ext cx="7187241" cy="5251609"/>
          </a:xfrm>
          <a:prstGeom prst="rect">
            <a:avLst/>
          </a:prstGeom>
        </p:spPr>
      </p:pic>
      <p:sp>
        <p:nvSpPr>
          <p:cNvPr id="5" name="Tekstvak 4">
            <a:extLst>
              <a:ext uri="{FF2B5EF4-FFF2-40B4-BE49-F238E27FC236}">
                <a16:creationId xmlns:a16="http://schemas.microsoft.com/office/drawing/2014/main" id="{98BAD478-BA14-462C-8C0D-CB2215440A8B}"/>
              </a:ext>
            </a:extLst>
          </p:cNvPr>
          <p:cNvSpPr txBox="1"/>
          <p:nvPr/>
        </p:nvSpPr>
        <p:spPr>
          <a:xfrm>
            <a:off x="8122811" y="2782669"/>
            <a:ext cx="3441968" cy="646331"/>
          </a:xfrm>
          <a:prstGeom prst="rect">
            <a:avLst/>
          </a:prstGeom>
          <a:noFill/>
        </p:spPr>
        <p:txBody>
          <a:bodyPr wrap="none" rtlCol="0">
            <a:spAutoFit/>
          </a:bodyPr>
          <a:lstStyle/>
          <a:p>
            <a:r>
              <a:rPr lang="nl-NL" sz="3600" dirty="0">
                <a:latin typeface="Arial" panose="020B0604020202020204" pitchFamily="34" charset="0"/>
                <a:cs typeface="Arial" panose="020B0604020202020204" pitchFamily="34" charset="0"/>
              </a:rPr>
              <a:t>Doe het samen!</a:t>
            </a:r>
          </a:p>
        </p:txBody>
      </p:sp>
    </p:spTree>
    <p:extLst>
      <p:ext uri="{BB962C8B-B14F-4D97-AF65-F5344CB8AC3E}">
        <p14:creationId xmlns:p14="http://schemas.microsoft.com/office/powerpoint/2010/main" val="14425204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385942" y="252000"/>
            <a:ext cx="742011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Snelkoppelingen naar opfrismodules</a:t>
            </a:r>
            <a:endParaRPr lang="nl-NL" sz="2800" dirty="0"/>
          </a:p>
        </p:txBody>
      </p:sp>
      <p:grpSp>
        <p:nvGrpSpPr>
          <p:cNvPr id="2" name="Groep 1">
            <a:extLst>
              <a:ext uri="{FF2B5EF4-FFF2-40B4-BE49-F238E27FC236}">
                <a16:creationId xmlns:a16="http://schemas.microsoft.com/office/drawing/2014/main" id="{152781A7-B296-5090-4F04-7524C9EC5C82}"/>
              </a:ext>
            </a:extLst>
          </p:cNvPr>
          <p:cNvGrpSpPr/>
          <p:nvPr/>
        </p:nvGrpSpPr>
        <p:grpSpPr>
          <a:xfrm>
            <a:off x="5793912" y="989011"/>
            <a:ext cx="1749932" cy="2344137"/>
            <a:chOff x="5793912" y="989011"/>
            <a:chExt cx="1749932" cy="2344137"/>
          </a:xfrm>
        </p:grpSpPr>
        <p:pic>
          <p:nvPicPr>
            <p:cNvPr id="17" name="Afbeelding 16">
              <a:hlinkClick r:id="rId2" action="ppaction://hlinksldjump"/>
              <a:extLst>
                <a:ext uri="{FF2B5EF4-FFF2-40B4-BE49-F238E27FC236}">
                  <a16:creationId xmlns:a16="http://schemas.microsoft.com/office/drawing/2014/main" id="{426A54E2-1716-42BB-A8A3-4A87DA9CC3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66" r="-21208"/>
            <a:stretch/>
          </p:blipFill>
          <p:spPr>
            <a:xfrm>
              <a:off x="5793912" y="989011"/>
              <a:ext cx="1719574" cy="2016000"/>
            </a:xfrm>
            <a:prstGeom prst="rect">
              <a:avLst/>
            </a:prstGeom>
            <a:solidFill>
              <a:schemeClr val="bg1"/>
            </a:solidFill>
            <a:ln w="19050">
              <a:solidFill>
                <a:schemeClr val="tx1"/>
              </a:solidFill>
            </a:ln>
          </p:spPr>
        </p:pic>
        <p:sp>
          <p:nvSpPr>
            <p:cNvPr id="18" name="Tekstvak 17">
              <a:extLst>
                <a:ext uri="{FF2B5EF4-FFF2-40B4-BE49-F238E27FC236}">
                  <a16:creationId xmlns:a16="http://schemas.microsoft.com/office/drawing/2014/main" id="{DA1C0DBD-48BF-4A6B-859C-B84E625B2853}"/>
                </a:ext>
              </a:extLst>
            </p:cNvPr>
            <p:cNvSpPr txBox="1"/>
            <p:nvPr/>
          </p:nvSpPr>
          <p:spPr>
            <a:xfrm>
              <a:off x="5822158" y="3009983"/>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First </a:t>
              </a:r>
              <a:r>
                <a:rPr lang="nl-NL" sz="1500" b="1" dirty="0" err="1">
                  <a:latin typeface="Arial" panose="020B0604020202020204" pitchFamily="34" charset="0"/>
                  <a:cs typeface="Arial" panose="020B0604020202020204" pitchFamily="34" charset="0"/>
                </a:rPr>
                <a:t>responders</a:t>
              </a:r>
              <a:endParaRPr lang="nl-NL" sz="1500" b="1" dirty="0">
                <a:latin typeface="Arial" panose="020B0604020202020204" pitchFamily="34" charset="0"/>
                <a:cs typeface="Arial" panose="020B0604020202020204" pitchFamily="34" charset="0"/>
              </a:endParaRPr>
            </a:p>
          </p:txBody>
        </p:sp>
      </p:grpSp>
      <p:grpSp>
        <p:nvGrpSpPr>
          <p:cNvPr id="43" name="Groep 42">
            <a:extLst>
              <a:ext uri="{FF2B5EF4-FFF2-40B4-BE49-F238E27FC236}">
                <a16:creationId xmlns:a16="http://schemas.microsoft.com/office/drawing/2014/main" id="{46F64134-E18F-4626-B989-93A7F74B7BDB}"/>
              </a:ext>
            </a:extLst>
          </p:cNvPr>
          <p:cNvGrpSpPr/>
          <p:nvPr/>
        </p:nvGrpSpPr>
        <p:grpSpPr>
          <a:xfrm>
            <a:off x="7851185" y="989011"/>
            <a:ext cx="1749932" cy="2574970"/>
            <a:chOff x="3152306" y="3572951"/>
            <a:chExt cx="1749932" cy="2574970"/>
          </a:xfrm>
        </p:grpSpPr>
        <p:pic>
          <p:nvPicPr>
            <p:cNvPr id="20" name="Afbeelding 19">
              <a:hlinkClick r:id="rId4" action="ppaction://hlinksldjump"/>
              <a:extLst>
                <a:ext uri="{FF2B5EF4-FFF2-40B4-BE49-F238E27FC236}">
                  <a16:creationId xmlns:a16="http://schemas.microsoft.com/office/drawing/2014/main" id="{9C030CDC-04D2-404A-BFA9-2DD7AC47C8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1" t="-15022" r="-3924" b="-23532"/>
            <a:stretch/>
          </p:blipFill>
          <p:spPr>
            <a:xfrm>
              <a:off x="3180552" y="3572951"/>
              <a:ext cx="1721686" cy="2016000"/>
            </a:xfrm>
            <a:prstGeom prst="rect">
              <a:avLst/>
            </a:prstGeom>
            <a:solidFill>
              <a:schemeClr val="bg1"/>
            </a:solidFill>
            <a:ln w="19050">
              <a:solidFill>
                <a:schemeClr val="tx1"/>
              </a:solidFill>
            </a:ln>
          </p:spPr>
        </p:pic>
        <p:sp>
          <p:nvSpPr>
            <p:cNvPr id="21" name="Tekstvak 20">
              <a:extLst>
                <a:ext uri="{FF2B5EF4-FFF2-40B4-BE49-F238E27FC236}">
                  <a16:creationId xmlns:a16="http://schemas.microsoft.com/office/drawing/2014/main" id="{734C7F2E-9C5C-4E1B-8B7A-92E5CF6E61E6}"/>
                </a:ext>
              </a:extLst>
            </p:cNvPr>
            <p:cNvSpPr txBox="1"/>
            <p:nvPr/>
          </p:nvSpPr>
          <p:spPr>
            <a:xfrm>
              <a:off x="3152306" y="5593923"/>
              <a:ext cx="1749932" cy="553998"/>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Beademen met hulpmiddelen</a:t>
              </a:r>
            </a:p>
          </p:txBody>
        </p:sp>
      </p:grpSp>
      <p:grpSp>
        <p:nvGrpSpPr>
          <p:cNvPr id="45" name="Groep 44">
            <a:extLst>
              <a:ext uri="{FF2B5EF4-FFF2-40B4-BE49-F238E27FC236}">
                <a16:creationId xmlns:a16="http://schemas.microsoft.com/office/drawing/2014/main" id="{70D0EDF3-015F-478E-ACC3-F09AD2D05C63}"/>
              </a:ext>
            </a:extLst>
          </p:cNvPr>
          <p:cNvGrpSpPr/>
          <p:nvPr/>
        </p:nvGrpSpPr>
        <p:grpSpPr>
          <a:xfrm>
            <a:off x="1703389" y="3619348"/>
            <a:ext cx="1721686" cy="2550089"/>
            <a:chOff x="5234714" y="3572951"/>
            <a:chExt cx="1721686" cy="2550089"/>
          </a:xfrm>
        </p:grpSpPr>
        <p:sp>
          <p:nvSpPr>
            <p:cNvPr id="23" name="Tekstvak 22">
              <a:extLst>
                <a:ext uri="{FF2B5EF4-FFF2-40B4-BE49-F238E27FC236}">
                  <a16:creationId xmlns:a16="http://schemas.microsoft.com/office/drawing/2014/main" id="{342672D6-5C34-4591-9367-01DD3AE79D2B}"/>
                </a:ext>
              </a:extLst>
            </p:cNvPr>
            <p:cNvSpPr txBox="1"/>
            <p:nvPr/>
          </p:nvSpPr>
          <p:spPr>
            <a:xfrm>
              <a:off x="5234714" y="5569042"/>
              <a:ext cx="1721686" cy="553998"/>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Niet-technische vaardigheden</a:t>
              </a:r>
            </a:p>
          </p:txBody>
        </p:sp>
        <p:pic>
          <p:nvPicPr>
            <p:cNvPr id="24" name="Afbeelding 23">
              <a:hlinkClick r:id="rId6" action="ppaction://hlinksldjump"/>
              <a:extLst>
                <a:ext uri="{FF2B5EF4-FFF2-40B4-BE49-F238E27FC236}">
                  <a16:creationId xmlns:a16="http://schemas.microsoft.com/office/drawing/2014/main" id="{EEFEFC72-B61A-47F0-8E48-3EDDCA5F75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5076" b="-28143"/>
            <a:stretch/>
          </p:blipFill>
          <p:spPr>
            <a:xfrm>
              <a:off x="5235600" y="3572951"/>
              <a:ext cx="1720800" cy="2015999"/>
            </a:xfrm>
            <a:prstGeom prst="rect">
              <a:avLst/>
            </a:prstGeom>
            <a:solidFill>
              <a:schemeClr val="bg1"/>
            </a:solidFill>
            <a:ln w="19050">
              <a:solidFill>
                <a:schemeClr val="tx1"/>
              </a:solidFill>
            </a:ln>
          </p:spPr>
        </p:pic>
      </p:grpSp>
      <p:grpSp>
        <p:nvGrpSpPr>
          <p:cNvPr id="10" name="Groep 9">
            <a:extLst>
              <a:ext uri="{FF2B5EF4-FFF2-40B4-BE49-F238E27FC236}">
                <a16:creationId xmlns:a16="http://schemas.microsoft.com/office/drawing/2014/main" id="{D2ACEE58-2919-CC37-BA03-58B525DC2224}"/>
              </a:ext>
            </a:extLst>
          </p:cNvPr>
          <p:cNvGrpSpPr/>
          <p:nvPr/>
        </p:nvGrpSpPr>
        <p:grpSpPr>
          <a:xfrm>
            <a:off x="5823044" y="3619348"/>
            <a:ext cx="1722912" cy="2601476"/>
            <a:chOff x="5823044" y="3619348"/>
            <a:chExt cx="1722912" cy="2601476"/>
          </a:xfrm>
        </p:grpSpPr>
        <p:sp>
          <p:nvSpPr>
            <p:cNvPr id="30" name="Tekstvak 29">
              <a:extLst>
                <a:ext uri="{FF2B5EF4-FFF2-40B4-BE49-F238E27FC236}">
                  <a16:creationId xmlns:a16="http://schemas.microsoft.com/office/drawing/2014/main" id="{FAF95B82-A07D-4070-87B3-4EF06698321D}"/>
                </a:ext>
              </a:extLst>
            </p:cNvPr>
            <p:cNvSpPr txBox="1"/>
            <p:nvPr/>
          </p:nvSpPr>
          <p:spPr>
            <a:xfrm>
              <a:off x="5824270" y="5666826"/>
              <a:ext cx="1721686" cy="553998"/>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Afwijkend</a:t>
              </a:r>
            </a:p>
            <a:p>
              <a:pPr algn="ctr"/>
              <a:r>
                <a:rPr lang="nl-NL" sz="1500" b="1" dirty="0">
                  <a:latin typeface="Arial" panose="020B0604020202020204" pitchFamily="34" charset="0"/>
                  <a:cs typeface="Arial" panose="020B0604020202020204" pitchFamily="34" charset="0"/>
                </a:rPr>
                <a:t>algoritme</a:t>
              </a:r>
            </a:p>
          </p:txBody>
        </p:sp>
        <p:sp>
          <p:nvSpPr>
            <p:cNvPr id="31" name="Rechthoek 30">
              <a:hlinkClick r:id="rId8" action="ppaction://hlinksldjump"/>
              <a:extLst>
                <a:ext uri="{FF2B5EF4-FFF2-40B4-BE49-F238E27FC236}">
                  <a16:creationId xmlns:a16="http://schemas.microsoft.com/office/drawing/2014/main" id="{FF7B8CC5-077C-487F-8464-050EBAA4CAAC}"/>
                </a:ext>
              </a:extLst>
            </p:cNvPr>
            <p:cNvSpPr/>
            <p:nvPr/>
          </p:nvSpPr>
          <p:spPr>
            <a:xfrm>
              <a:off x="5823044" y="3619348"/>
              <a:ext cx="1720800" cy="201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ounded Rectangle 21">
              <a:hlinkClick r:id="rId8" action="ppaction://hlinksldjump"/>
              <a:extLst>
                <a:ext uri="{FF2B5EF4-FFF2-40B4-BE49-F238E27FC236}">
                  <a16:creationId xmlns:a16="http://schemas.microsoft.com/office/drawing/2014/main" id="{D52AE45B-1988-4FF0-A2A6-12BD039AC332}"/>
                </a:ext>
              </a:extLst>
            </p:cNvPr>
            <p:cNvSpPr>
              <a:spLocks noChangeAspect="1"/>
            </p:cNvSpPr>
            <p:nvPr/>
          </p:nvSpPr>
          <p:spPr>
            <a:xfrm>
              <a:off x="6152706" y="4606815"/>
              <a:ext cx="952768" cy="325895"/>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3" name="Rounded Rectangle 22">
              <a:hlinkClick r:id="rId8" action="ppaction://hlinksldjump"/>
              <a:extLst>
                <a:ext uri="{FF2B5EF4-FFF2-40B4-BE49-F238E27FC236}">
                  <a16:creationId xmlns:a16="http://schemas.microsoft.com/office/drawing/2014/main" id="{18FB7DFC-F1E6-46F9-A1C9-9EBD59E442A7}"/>
                </a:ext>
              </a:extLst>
            </p:cNvPr>
            <p:cNvSpPr>
              <a:spLocks noChangeAspect="1"/>
            </p:cNvSpPr>
            <p:nvPr/>
          </p:nvSpPr>
          <p:spPr>
            <a:xfrm>
              <a:off x="6152706" y="3953990"/>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4" name="Rounded Rectangle 23">
              <a:hlinkClick r:id="rId8" action="ppaction://hlinksldjump"/>
              <a:extLst>
                <a:ext uri="{FF2B5EF4-FFF2-40B4-BE49-F238E27FC236}">
                  <a16:creationId xmlns:a16="http://schemas.microsoft.com/office/drawing/2014/main" id="{D829061E-D44A-4655-AC20-62FD311CCB55}"/>
                </a:ext>
              </a:extLst>
            </p:cNvPr>
            <p:cNvSpPr>
              <a:spLocks noChangeAspect="1"/>
            </p:cNvSpPr>
            <p:nvPr/>
          </p:nvSpPr>
          <p:spPr>
            <a:xfrm>
              <a:off x="6152706" y="4171468"/>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5" name="Rounded Rectangle 24">
              <a:hlinkClick r:id="rId8" action="ppaction://hlinksldjump"/>
              <a:extLst>
                <a:ext uri="{FF2B5EF4-FFF2-40B4-BE49-F238E27FC236}">
                  <a16:creationId xmlns:a16="http://schemas.microsoft.com/office/drawing/2014/main" id="{72C7BA6F-EDE0-45B1-B9A2-DF0FF228A08B}"/>
                </a:ext>
              </a:extLst>
            </p:cNvPr>
            <p:cNvSpPr>
              <a:spLocks noChangeAspect="1"/>
            </p:cNvSpPr>
            <p:nvPr/>
          </p:nvSpPr>
          <p:spPr>
            <a:xfrm>
              <a:off x="6152706" y="3738010"/>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6" name="Rounded Rectangle 25">
              <a:hlinkClick r:id="rId8" action="ppaction://hlinksldjump"/>
              <a:extLst>
                <a:ext uri="{FF2B5EF4-FFF2-40B4-BE49-F238E27FC236}">
                  <a16:creationId xmlns:a16="http://schemas.microsoft.com/office/drawing/2014/main" id="{3961BF36-5425-4704-879A-1DF09D56D837}"/>
                </a:ext>
              </a:extLst>
            </p:cNvPr>
            <p:cNvSpPr>
              <a:spLocks noChangeAspect="1"/>
            </p:cNvSpPr>
            <p:nvPr/>
          </p:nvSpPr>
          <p:spPr>
            <a:xfrm>
              <a:off x="6152706" y="4388946"/>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latin typeface="Arial" pitchFamily="34" charset="0"/>
                <a:cs typeface="Arial" pitchFamily="34" charset="0"/>
              </a:endParaRPr>
            </a:p>
          </p:txBody>
        </p:sp>
        <p:sp>
          <p:nvSpPr>
            <p:cNvPr id="37" name="Rounded Rectangle 27">
              <a:extLst>
                <a:ext uri="{FF2B5EF4-FFF2-40B4-BE49-F238E27FC236}">
                  <a16:creationId xmlns:a16="http://schemas.microsoft.com/office/drawing/2014/main" id="{93DB7263-76A3-49C9-A94C-8058C0284AB4}"/>
                </a:ext>
              </a:extLst>
            </p:cNvPr>
            <p:cNvSpPr>
              <a:spLocks noChangeAspect="1"/>
            </p:cNvSpPr>
            <p:nvPr/>
          </p:nvSpPr>
          <p:spPr>
            <a:xfrm>
              <a:off x="6152706" y="4958765"/>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8" name="Rounded Rectangle 27">
              <a:hlinkClick r:id="rId8" action="ppaction://hlinksldjump"/>
              <a:extLst>
                <a:ext uri="{FF2B5EF4-FFF2-40B4-BE49-F238E27FC236}">
                  <a16:creationId xmlns:a16="http://schemas.microsoft.com/office/drawing/2014/main" id="{FA164E3B-48B3-4826-9C74-B25061508C58}"/>
                </a:ext>
              </a:extLst>
            </p:cNvPr>
            <p:cNvSpPr>
              <a:spLocks/>
            </p:cNvSpPr>
            <p:nvPr/>
          </p:nvSpPr>
          <p:spPr>
            <a:xfrm>
              <a:off x="6152706" y="5176218"/>
              <a:ext cx="966837" cy="340468"/>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9" name="Pijl: omlaag 38">
              <a:hlinkClick r:id="rId8" action="ppaction://hlinksldjump"/>
              <a:extLst>
                <a:ext uri="{FF2B5EF4-FFF2-40B4-BE49-F238E27FC236}">
                  <a16:creationId xmlns:a16="http://schemas.microsoft.com/office/drawing/2014/main" id="{B5612E51-4150-473D-8673-5B69E8C0B9B3}"/>
                </a:ext>
              </a:extLst>
            </p:cNvPr>
            <p:cNvSpPr/>
            <p:nvPr/>
          </p:nvSpPr>
          <p:spPr>
            <a:xfrm>
              <a:off x="7123330" y="3738010"/>
              <a:ext cx="232345" cy="1778676"/>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nl-NL" sz="2200" b="1" dirty="0">
                <a:latin typeface="Arial" panose="020B0604020202020204" pitchFamily="34" charset="0"/>
                <a:cs typeface="Arial" panose="020B0604020202020204" pitchFamily="34" charset="0"/>
              </a:endParaRPr>
            </a:p>
          </p:txBody>
        </p:sp>
      </p:grpSp>
      <p:grpSp>
        <p:nvGrpSpPr>
          <p:cNvPr id="5" name="Groep 4">
            <a:extLst>
              <a:ext uri="{FF2B5EF4-FFF2-40B4-BE49-F238E27FC236}">
                <a16:creationId xmlns:a16="http://schemas.microsoft.com/office/drawing/2014/main" id="{16ABDC96-87C4-4452-AAF2-8D717DD2B8FC}"/>
              </a:ext>
            </a:extLst>
          </p:cNvPr>
          <p:cNvGrpSpPr/>
          <p:nvPr/>
        </p:nvGrpSpPr>
        <p:grpSpPr>
          <a:xfrm>
            <a:off x="1703389" y="993692"/>
            <a:ext cx="1735809" cy="2334193"/>
            <a:chOff x="3166429" y="972176"/>
            <a:chExt cx="1735809" cy="2334193"/>
          </a:xfrm>
        </p:grpSpPr>
        <p:sp>
          <p:nvSpPr>
            <p:cNvPr id="41" name="Tekstvak 40">
              <a:extLst>
                <a:ext uri="{FF2B5EF4-FFF2-40B4-BE49-F238E27FC236}">
                  <a16:creationId xmlns:a16="http://schemas.microsoft.com/office/drawing/2014/main" id="{CC6814DF-37E7-4694-8A22-43C2D5DB9C15}"/>
                </a:ext>
              </a:extLst>
            </p:cNvPr>
            <p:cNvSpPr txBox="1"/>
            <p:nvPr/>
          </p:nvSpPr>
          <p:spPr>
            <a:xfrm>
              <a:off x="3166429" y="2983204"/>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Opfrissen BLS</a:t>
              </a:r>
            </a:p>
          </p:txBody>
        </p:sp>
        <p:pic>
          <p:nvPicPr>
            <p:cNvPr id="42" name="Afbeelding 41">
              <a:hlinkClick r:id="rId9" action="ppaction://hlinksldjump"/>
              <a:extLst>
                <a:ext uri="{FF2B5EF4-FFF2-40B4-BE49-F238E27FC236}">
                  <a16:creationId xmlns:a16="http://schemas.microsoft.com/office/drawing/2014/main" id="{2396870A-9D20-4651-BD49-19BC115E95AD}"/>
                </a:ext>
              </a:extLst>
            </p:cNvPr>
            <p:cNvPicPr>
              <a:picLocks noChangeAspect="1"/>
            </p:cNvPicPr>
            <p:nvPr/>
          </p:nvPicPr>
          <p:blipFill rotWithShape="1">
            <a:blip r:embed="rId10"/>
            <a:srcRect l="55259" t="-3912" r="-1552" b="-6347"/>
            <a:stretch/>
          </p:blipFill>
          <p:spPr>
            <a:xfrm>
              <a:off x="3181438" y="972176"/>
              <a:ext cx="1720800" cy="2016000"/>
            </a:xfrm>
            <a:prstGeom prst="rect">
              <a:avLst/>
            </a:prstGeom>
            <a:solidFill>
              <a:schemeClr val="bg1"/>
            </a:solidFill>
            <a:ln w="19050">
              <a:solidFill>
                <a:schemeClr val="tx1"/>
              </a:solidFill>
            </a:ln>
          </p:spPr>
        </p:pic>
      </p:grpSp>
      <p:grpSp>
        <p:nvGrpSpPr>
          <p:cNvPr id="14" name="Groep 13">
            <a:extLst>
              <a:ext uri="{FF2B5EF4-FFF2-40B4-BE49-F238E27FC236}">
                <a16:creationId xmlns:a16="http://schemas.microsoft.com/office/drawing/2014/main" id="{14693755-08A8-AC58-AF34-34640EC58A83}"/>
              </a:ext>
            </a:extLst>
          </p:cNvPr>
          <p:cNvGrpSpPr/>
          <p:nvPr/>
        </p:nvGrpSpPr>
        <p:grpSpPr>
          <a:xfrm>
            <a:off x="3748650" y="993692"/>
            <a:ext cx="1735809" cy="2334193"/>
            <a:chOff x="3748650" y="993692"/>
            <a:chExt cx="1735809" cy="2334193"/>
          </a:xfrm>
        </p:grpSpPr>
        <p:sp>
          <p:nvSpPr>
            <p:cNvPr id="4" name="Tekstvak 3">
              <a:extLst>
                <a:ext uri="{FF2B5EF4-FFF2-40B4-BE49-F238E27FC236}">
                  <a16:creationId xmlns:a16="http://schemas.microsoft.com/office/drawing/2014/main" id="{7E5EDEDC-CC1C-5577-8743-1CDFF5102233}"/>
                </a:ext>
              </a:extLst>
            </p:cNvPr>
            <p:cNvSpPr txBox="1"/>
            <p:nvPr/>
          </p:nvSpPr>
          <p:spPr>
            <a:xfrm>
              <a:off x="3748650" y="3004720"/>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Opfrissen PBLS</a:t>
              </a:r>
            </a:p>
          </p:txBody>
        </p:sp>
        <p:pic>
          <p:nvPicPr>
            <p:cNvPr id="6" name="Afbeelding 5">
              <a:hlinkClick r:id="rId11" action="ppaction://hlinksldjump"/>
              <a:extLst>
                <a:ext uri="{FF2B5EF4-FFF2-40B4-BE49-F238E27FC236}">
                  <a16:creationId xmlns:a16="http://schemas.microsoft.com/office/drawing/2014/main" id="{CF3AEE45-3A55-40E1-9864-8542673BB5F6}"/>
                </a:ext>
              </a:extLst>
            </p:cNvPr>
            <p:cNvPicPr>
              <a:picLocks noChangeAspect="1"/>
            </p:cNvPicPr>
            <p:nvPr/>
          </p:nvPicPr>
          <p:blipFill>
            <a:blip r:embed="rId12">
              <a:extLst>
                <a:ext uri="{28A0092B-C50C-407E-A947-70E740481C1C}">
                  <a14:useLocalDpi xmlns:a14="http://schemas.microsoft.com/office/drawing/2010/main" val="0"/>
                </a:ext>
              </a:extLst>
            </a:blip>
            <a:srcRect l="21894" r="21894"/>
            <a:stretch/>
          </p:blipFill>
          <p:spPr>
            <a:xfrm>
              <a:off x="3763659" y="993692"/>
              <a:ext cx="1720800" cy="2016000"/>
            </a:xfrm>
            <a:prstGeom prst="rect">
              <a:avLst/>
            </a:prstGeom>
            <a:solidFill>
              <a:schemeClr val="bg1"/>
            </a:solidFill>
            <a:ln w="19050">
              <a:solidFill>
                <a:schemeClr val="tx1"/>
              </a:solidFill>
            </a:ln>
          </p:spPr>
        </p:pic>
      </p:grpSp>
      <p:grpSp>
        <p:nvGrpSpPr>
          <p:cNvPr id="16" name="Groep 15">
            <a:extLst>
              <a:ext uri="{FF2B5EF4-FFF2-40B4-BE49-F238E27FC236}">
                <a16:creationId xmlns:a16="http://schemas.microsoft.com/office/drawing/2014/main" id="{3D605048-1330-C9CD-18DC-26B2C4A13CD9}"/>
              </a:ext>
            </a:extLst>
          </p:cNvPr>
          <p:cNvGrpSpPr/>
          <p:nvPr/>
        </p:nvGrpSpPr>
        <p:grpSpPr>
          <a:xfrm>
            <a:off x="3748650" y="3619348"/>
            <a:ext cx="1721686" cy="2319256"/>
            <a:chOff x="3748650" y="3619348"/>
            <a:chExt cx="1721686" cy="2319256"/>
          </a:xfrm>
        </p:grpSpPr>
        <p:sp>
          <p:nvSpPr>
            <p:cNvPr id="8" name="Tekstvak 7">
              <a:extLst>
                <a:ext uri="{FF2B5EF4-FFF2-40B4-BE49-F238E27FC236}">
                  <a16:creationId xmlns:a16="http://schemas.microsoft.com/office/drawing/2014/main" id="{F10B64F0-3E70-6B3D-5EA8-EB9294237F2B}"/>
                </a:ext>
              </a:extLst>
            </p:cNvPr>
            <p:cNvSpPr txBox="1"/>
            <p:nvPr/>
          </p:nvSpPr>
          <p:spPr>
            <a:xfrm>
              <a:off x="3748650" y="5615439"/>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Verslikking kind</a:t>
              </a:r>
            </a:p>
          </p:txBody>
        </p:sp>
        <p:pic>
          <p:nvPicPr>
            <p:cNvPr id="11" name="Afbeelding 10">
              <a:hlinkClick r:id="rId13" action="ppaction://hlinksldjump"/>
              <a:extLst>
                <a:ext uri="{FF2B5EF4-FFF2-40B4-BE49-F238E27FC236}">
                  <a16:creationId xmlns:a16="http://schemas.microsoft.com/office/drawing/2014/main" id="{866A9040-A0BC-4E89-068E-FF9764EA1D3E}"/>
                </a:ext>
              </a:extLst>
            </p:cNvPr>
            <p:cNvPicPr>
              <a:picLocks noChangeAspect="1"/>
            </p:cNvPicPr>
            <p:nvPr/>
          </p:nvPicPr>
          <p:blipFill>
            <a:blip r:embed="rId14">
              <a:extLst>
                <a:ext uri="{28A0092B-C50C-407E-A947-70E740481C1C}">
                  <a14:useLocalDpi xmlns:a14="http://schemas.microsoft.com/office/drawing/2010/main" val="0"/>
                </a:ext>
              </a:extLst>
            </a:blip>
            <a:srcRect t="3391" b="3391"/>
            <a:stretch/>
          </p:blipFill>
          <p:spPr>
            <a:xfrm>
              <a:off x="3749536" y="3619348"/>
              <a:ext cx="1720800" cy="2015999"/>
            </a:xfrm>
            <a:prstGeom prst="rect">
              <a:avLst/>
            </a:prstGeom>
            <a:solidFill>
              <a:schemeClr val="bg1"/>
            </a:solidFill>
            <a:ln w="19050">
              <a:solidFill>
                <a:schemeClr val="tx1"/>
              </a:solidFill>
            </a:ln>
          </p:spPr>
        </p:pic>
      </p:grpSp>
    </p:spTree>
    <p:extLst>
      <p:ext uri="{BB962C8B-B14F-4D97-AF65-F5344CB8AC3E}">
        <p14:creationId xmlns:p14="http://schemas.microsoft.com/office/powerpoint/2010/main" val="11568300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48F37714-1E9C-4332-B6EF-7905EED66740}"/>
              </a:ext>
            </a:extLst>
          </p:cNvPr>
          <p:cNvSpPr/>
          <p:nvPr/>
        </p:nvSpPr>
        <p:spPr>
          <a:xfrm>
            <a:off x="2330450" y="2676408"/>
            <a:ext cx="7531100" cy="752592"/>
          </a:xfrm>
          <a:prstGeom prst="roundRect">
            <a:avLst/>
          </a:prstGeom>
          <a:noFill/>
          <a:ln w="31750">
            <a:solidFill>
              <a:srgbClr val="08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solidFill>
                  <a:srgbClr val="084077"/>
                </a:solidFill>
                <a:latin typeface="Arial" panose="020B0604020202020204" pitchFamily="34" charset="0"/>
                <a:cs typeface="Arial" panose="020B0604020202020204" pitchFamily="34" charset="0"/>
              </a:rPr>
              <a:t>Beademen met hulpmiddelen</a:t>
            </a:r>
          </a:p>
        </p:txBody>
      </p:sp>
    </p:spTree>
    <p:extLst>
      <p:ext uri="{BB962C8B-B14F-4D97-AF65-F5344CB8AC3E}">
        <p14:creationId xmlns:p14="http://schemas.microsoft.com/office/powerpoint/2010/main" val="31259127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LEERDOELEN</a:t>
            </a:r>
            <a:endParaRPr lang="nl-NL" sz="2800" dirty="0"/>
          </a:p>
        </p:txBody>
      </p:sp>
      <p:sp>
        <p:nvSpPr>
          <p:cNvPr id="5" name="Text Box 3">
            <a:extLst>
              <a:ext uri="{FF2B5EF4-FFF2-40B4-BE49-F238E27FC236}">
                <a16:creationId xmlns:a16="http://schemas.microsoft.com/office/drawing/2014/main" id="{DC36CDB8-A70B-4F48-A47F-1539D9629AE3}"/>
              </a:ext>
            </a:extLst>
          </p:cNvPr>
          <p:cNvSpPr txBox="1">
            <a:spLocks noChangeArrowheads="1"/>
          </p:cNvSpPr>
          <p:nvPr/>
        </p:nvSpPr>
        <p:spPr bwMode="auto">
          <a:xfrm>
            <a:off x="991017" y="2674947"/>
            <a:ext cx="10209966" cy="1508105"/>
          </a:xfrm>
          <a:prstGeom prst="rect">
            <a:avLst/>
          </a:prstGeom>
          <a:noFill/>
          <a:ln w="9525">
            <a:noFill/>
            <a:miter lim="800000"/>
            <a:headEnd/>
            <a:tailEnd/>
          </a:ln>
        </p:spPr>
        <p:txBody>
          <a:bodyPr wrap="square" anchor="ctr" anchorCtr="0">
            <a:spAutoFit/>
          </a:bodyPr>
          <a:lstStyle/>
          <a:p>
            <a:pPr>
              <a:spcBef>
                <a:spcPts val="0"/>
              </a:spcBef>
              <a:spcAft>
                <a:spcPts val="1200"/>
              </a:spcAft>
            </a:pPr>
            <a:r>
              <a:rPr lang="en-GB" sz="2400" kern="600" dirty="0">
                <a:latin typeface="Arial" panose="020B0604020202020204" pitchFamily="34" charset="0"/>
                <a:cs typeface="Arial" panose="020B0604020202020204" pitchFamily="34" charset="0"/>
              </a:rPr>
              <a:t>Aan het </a:t>
            </a:r>
            <a:r>
              <a:rPr lang="en-GB" sz="2400" kern="600" dirty="0" err="1">
                <a:latin typeface="Arial" panose="020B0604020202020204" pitchFamily="34" charset="0"/>
                <a:cs typeface="Arial" panose="020B0604020202020204" pitchFamily="34" charset="0"/>
              </a:rPr>
              <a:t>einde</a:t>
            </a:r>
            <a:r>
              <a:rPr lang="en-GB" sz="2400" kern="600" dirty="0">
                <a:latin typeface="Arial" panose="020B0604020202020204" pitchFamily="34" charset="0"/>
                <a:cs typeface="Arial" panose="020B0604020202020204" pitchFamily="34" charset="0"/>
              </a:rPr>
              <a:t> van </a:t>
            </a:r>
            <a:r>
              <a:rPr lang="en-GB" sz="2400" kern="600" dirty="0" err="1">
                <a:latin typeface="Arial" panose="020B0604020202020204" pitchFamily="34" charset="0"/>
                <a:cs typeface="Arial" panose="020B0604020202020204" pitchFamily="34" charset="0"/>
              </a:rPr>
              <a:t>deze</a:t>
            </a:r>
            <a:r>
              <a:rPr lang="en-GB" sz="2400" kern="600" dirty="0">
                <a:latin typeface="Arial" panose="020B0604020202020204" pitchFamily="34" charset="0"/>
                <a:cs typeface="Arial" panose="020B0604020202020204" pitchFamily="34" charset="0"/>
              </a:rPr>
              <a:t> module </a:t>
            </a:r>
            <a:r>
              <a:rPr lang="en-GB" sz="2400" kern="600" dirty="0" err="1">
                <a:latin typeface="Arial" panose="020B0604020202020204" pitchFamily="34" charset="0"/>
                <a:cs typeface="Arial" panose="020B0604020202020204" pitchFamily="34" charset="0"/>
              </a:rPr>
              <a:t>kun</a:t>
            </a:r>
            <a:r>
              <a:rPr lang="en-GB" sz="2400" kern="600" dirty="0">
                <a:latin typeface="Arial" panose="020B0604020202020204" pitchFamily="34" charset="0"/>
                <a:cs typeface="Arial" panose="020B0604020202020204" pitchFamily="34" charset="0"/>
              </a:rPr>
              <a:t> je:</a:t>
            </a:r>
          </a:p>
          <a:p>
            <a:pPr>
              <a:spcBef>
                <a:spcPts val="0"/>
              </a:spcBef>
              <a:spcAft>
                <a:spcPts val="1200"/>
              </a:spcAft>
            </a:pPr>
            <a:endParaRPr lang="en-GB" sz="2400" kern="600" dirty="0">
              <a:latin typeface="Arial" panose="020B0604020202020204" pitchFamily="34" charset="0"/>
              <a:cs typeface="Arial" panose="020B0604020202020204" pitchFamily="34" charset="0"/>
            </a:endParaRPr>
          </a:p>
          <a:p>
            <a:pPr marL="342900" indent="-342900">
              <a:spcBef>
                <a:spcPts val="0"/>
              </a:spcBef>
              <a:spcAft>
                <a:spcPts val="1200"/>
              </a:spcAft>
              <a:buFont typeface="Arial" panose="020B0604020202020204" pitchFamily="34" charset="0"/>
              <a:buChar char="•"/>
            </a:pPr>
            <a:r>
              <a:rPr lang="en-GB" sz="2400" kern="600" dirty="0" err="1">
                <a:latin typeface="Arial" panose="020B0604020202020204" pitchFamily="34" charset="0"/>
                <a:cs typeface="Arial" panose="020B0604020202020204" pitchFamily="34" charset="0"/>
              </a:rPr>
              <a:t>Demonstreren</a:t>
            </a:r>
            <a:r>
              <a:rPr lang="en-GB" sz="2400" kern="600" dirty="0">
                <a:latin typeface="Arial" panose="020B0604020202020204" pitchFamily="34" charset="0"/>
                <a:cs typeface="Arial" panose="020B0604020202020204" pitchFamily="34" charset="0"/>
              </a:rPr>
              <a:t> hoe op de </a:t>
            </a:r>
            <a:r>
              <a:rPr lang="en-GB" sz="2400" kern="600" dirty="0" err="1">
                <a:latin typeface="Arial" panose="020B0604020202020204" pitchFamily="34" charset="0"/>
                <a:cs typeface="Arial" panose="020B0604020202020204" pitchFamily="34" charset="0"/>
              </a:rPr>
              <a:t>juiste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wijze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te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beademen</a:t>
            </a:r>
            <a:r>
              <a:rPr lang="en-GB" sz="2400" kern="600" dirty="0">
                <a:latin typeface="Arial" panose="020B0604020202020204" pitchFamily="34" charset="0"/>
                <a:cs typeface="Arial" panose="020B0604020202020204" pitchFamily="34" charset="0"/>
              </a:rPr>
              <a:t> met </a:t>
            </a:r>
            <a:r>
              <a:rPr lang="en-GB" sz="2400" kern="600" dirty="0" err="1">
                <a:latin typeface="Arial" panose="020B0604020202020204" pitchFamily="34" charset="0"/>
                <a:cs typeface="Arial" panose="020B0604020202020204" pitchFamily="34" charset="0"/>
              </a:rPr>
              <a:t>hulpmiddelen</a:t>
            </a:r>
            <a:endParaRPr lang="en-GB" sz="2400" kern="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3088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760832" y="252000"/>
            <a:ext cx="667033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HULPMIDDELEN</a:t>
            </a:r>
            <a:endParaRPr lang="nl-NL" sz="2800" dirty="0"/>
          </a:p>
        </p:txBody>
      </p:sp>
      <p:pic>
        <p:nvPicPr>
          <p:cNvPr id="5" name="Afbeelding 4" descr="Afbeelding met shirt&#10;&#10;Automatisch gegenereerde beschrijving">
            <a:extLst>
              <a:ext uri="{FF2B5EF4-FFF2-40B4-BE49-F238E27FC236}">
                <a16:creationId xmlns:a16="http://schemas.microsoft.com/office/drawing/2014/main" id="{47917644-4D53-4536-8196-FE3510E71BC7}"/>
              </a:ext>
            </a:extLst>
          </p:cNvPr>
          <p:cNvPicPr>
            <a:picLocks noChangeAspect="1"/>
          </p:cNvPicPr>
          <p:nvPr/>
        </p:nvPicPr>
        <p:blipFill>
          <a:blip r:embed="rId2"/>
          <a:stretch>
            <a:fillRect/>
          </a:stretch>
        </p:blipFill>
        <p:spPr>
          <a:xfrm>
            <a:off x="2692999" y="1805747"/>
            <a:ext cx="6806001" cy="3246505"/>
          </a:xfrm>
          <a:prstGeom prst="rect">
            <a:avLst/>
          </a:prstGeom>
        </p:spPr>
      </p:pic>
    </p:spTree>
    <p:extLst>
      <p:ext uri="{BB962C8B-B14F-4D97-AF65-F5344CB8AC3E}">
        <p14:creationId xmlns:p14="http://schemas.microsoft.com/office/powerpoint/2010/main" val="916654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LET OP VEILIGHEID</a:t>
            </a:r>
            <a:endParaRPr lang="nl-NL" sz="2800" dirty="0"/>
          </a:p>
        </p:txBody>
      </p:sp>
      <p:grpSp>
        <p:nvGrpSpPr>
          <p:cNvPr id="15" name="Groep 14">
            <a:extLst>
              <a:ext uri="{FF2B5EF4-FFF2-40B4-BE49-F238E27FC236}">
                <a16:creationId xmlns:a16="http://schemas.microsoft.com/office/drawing/2014/main" id="{9DA08410-F6FF-422C-A8BB-1136780DAEF4}"/>
              </a:ext>
            </a:extLst>
          </p:cNvPr>
          <p:cNvGrpSpPr/>
          <p:nvPr/>
        </p:nvGrpSpPr>
        <p:grpSpPr>
          <a:xfrm>
            <a:off x="9161647" y="242002"/>
            <a:ext cx="2946144" cy="2971834"/>
            <a:chOff x="9161647" y="242002"/>
            <a:chExt cx="2946144" cy="2971834"/>
          </a:xfrm>
        </p:grpSpPr>
        <p:sp>
          <p:nvSpPr>
            <p:cNvPr id="6" name="Rounded Rectangle 18">
              <a:extLst>
                <a:ext uri="{FF2B5EF4-FFF2-40B4-BE49-F238E27FC236}">
                  <a16:creationId xmlns:a16="http://schemas.microsoft.com/office/drawing/2014/main" id="{7EF3BE30-0C2B-4985-8756-F81F129D5A68}"/>
                </a:ext>
              </a:extLst>
            </p:cNvPr>
            <p:cNvSpPr>
              <a:spLocks/>
            </p:cNvSpPr>
            <p:nvPr/>
          </p:nvSpPr>
          <p:spPr>
            <a:xfrm>
              <a:off x="9162017" y="1765733"/>
              <a:ext cx="2160000" cy="504401"/>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7" name="Rounded Rectangle 19">
              <a:extLst>
                <a:ext uri="{FF2B5EF4-FFF2-40B4-BE49-F238E27FC236}">
                  <a16:creationId xmlns:a16="http://schemas.microsoft.com/office/drawing/2014/main" id="{3A7935F3-67BC-479A-B1A4-F3F1922F0ED2}"/>
                </a:ext>
              </a:extLst>
            </p:cNvPr>
            <p:cNvSpPr>
              <a:spLocks/>
            </p:cNvSpPr>
            <p:nvPr/>
          </p:nvSpPr>
          <p:spPr>
            <a:xfrm>
              <a:off x="9162017" y="619754"/>
              <a:ext cx="2160000" cy="324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8" name="Rounded Rectangle 20">
              <a:extLst>
                <a:ext uri="{FF2B5EF4-FFF2-40B4-BE49-F238E27FC236}">
                  <a16:creationId xmlns:a16="http://schemas.microsoft.com/office/drawing/2014/main" id="{676D07C6-A24F-45F4-9F8C-908F29ACEBD1}"/>
                </a:ext>
              </a:extLst>
            </p:cNvPr>
            <p:cNvSpPr>
              <a:spLocks/>
            </p:cNvSpPr>
            <p:nvPr/>
          </p:nvSpPr>
          <p:spPr>
            <a:xfrm>
              <a:off x="9162017" y="1001747"/>
              <a:ext cx="2160000" cy="324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9" name="Rounded Rectangle 21">
              <a:extLst>
                <a:ext uri="{FF2B5EF4-FFF2-40B4-BE49-F238E27FC236}">
                  <a16:creationId xmlns:a16="http://schemas.microsoft.com/office/drawing/2014/main" id="{1146A931-0A34-4B26-BA17-22DC389E7BC2}"/>
                </a:ext>
              </a:extLst>
            </p:cNvPr>
            <p:cNvSpPr>
              <a:spLocks/>
            </p:cNvSpPr>
            <p:nvPr/>
          </p:nvSpPr>
          <p:spPr>
            <a:xfrm>
              <a:off x="9162572" y="242002"/>
              <a:ext cx="2160000" cy="324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10" name="Rounded Rectangle 22">
              <a:extLst>
                <a:ext uri="{FF2B5EF4-FFF2-40B4-BE49-F238E27FC236}">
                  <a16:creationId xmlns:a16="http://schemas.microsoft.com/office/drawing/2014/main" id="{30750123-ABCC-4A94-80C9-938E28BB41AC}"/>
                </a:ext>
              </a:extLst>
            </p:cNvPr>
            <p:cNvSpPr>
              <a:spLocks/>
            </p:cNvSpPr>
            <p:nvPr/>
          </p:nvSpPr>
          <p:spPr>
            <a:xfrm>
              <a:off x="9162017" y="1383740"/>
              <a:ext cx="2160000" cy="324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11" name="Rounded Rectangle 24">
              <a:extLst>
                <a:ext uri="{FF2B5EF4-FFF2-40B4-BE49-F238E27FC236}">
                  <a16:creationId xmlns:a16="http://schemas.microsoft.com/office/drawing/2014/main" id="{AA4B503A-B3F8-4E67-8735-DA45CC523273}"/>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12" name="Rounded Rectangle 24">
              <a:extLst>
                <a:ext uri="{FF2B5EF4-FFF2-40B4-BE49-F238E27FC236}">
                  <a16:creationId xmlns:a16="http://schemas.microsoft.com/office/drawing/2014/main" id="{1876167C-638A-4490-B2C9-4794A594BB0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13" name="Pijl: omlaag 12">
              <a:extLst>
                <a:ext uri="{FF2B5EF4-FFF2-40B4-BE49-F238E27FC236}">
                  <a16:creationId xmlns:a16="http://schemas.microsoft.com/office/drawing/2014/main" id="{73DBFC63-64D6-48E8-A138-719BFC0FDEC6}"/>
                </a:ext>
              </a:extLst>
            </p:cNvPr>
            <p:cNvSpPr>
              <a:spLocks noChangeAspect="1"/>
            </p:cNvSpPr>
            <p:nvPr/>
          </p:nvSpPr>
          <p:spPr>
            <a:xfrm>
              <a:off x="11411153" y="242002"/>
              <a:ext cx="696638" cy="2971834"/>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pic>
        <p:nvPicPr>
          <p:cNvPr id="14" name="Afbeelding 19">
            <a:extLst>
              <a:ext uri="{FF2B5EF4-FFF2-40B4-BE49-F238E27FC236}">
                <a16:creationId xmlns:a16="http://schemas.microsoft.com/office/drawing/2014/main" id="{E526AE54-C34B-4BDA-AC6F-5160C277E9CE}"/>
              </a:ext>
            </a:extLst>
          </p:cNvPr>
          <p:cNvPicPr>
            <a:picLocks noChangeAspect="1"/>
          </p:cNvPicPr>
          <p:nvPr/>
        </p:nvPicPr>
        <p:blipFill>
          <a:blip r:embed="rId2"/>
          <a:srcRect l="92" r="92"/>
          <a:stretch/>
        </p:blipFill>
        <p:spPr bwMode="auto">
          <a:xfrm>
            <a:off x="2035229" y="983026"/>
            <a:ext cx="5160673" cy="4916778"/>
          </a:xfrm>
          <a:prstGeom prst="rect">
            <a:avLst/>
          </a:prstGeom>
          <a:noFill/>
          <a:ln w="9525">
            <a:noFill/>
            <a:miter lim="800000"/>
            <a:headEnd/>
            <a:tailEnd/>
          </a:ln>
        </p:spPr>
      </p:pic>
    </p:spTree>
    <p:extLst>
      <p:ext uri="{BB962C8B-B14F-4D97-AF65-F5344CB8AC3E}">
        <p14:creationId xmlns:p14="http://schemas.microsoft.com/office/powerpoint/2010/main" val="37400898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232660" y="252000"/>
            <a:ext cx="7726680" cy="523220"/>
          </a:xfrm>
          <a:prstGeom prst="rect">
            <a:avLst/>
          </a:prstGeom>
          <a:noFill/>
        </p:spPr>
        <p:txBody>
          <a:bodyPr wrap="square">
            <a:spAutoFit/>
          </a:bodyPr>
          <a:lstStyle/>
          <a:p>
            <a:pPr algn="ctr"/>
            <a:r>
              <a:rPr lang="nl-NL" sz="2800" b="1" dirty="0">
                <a:solidFill>
                  <a:srgbClr val="084077"/>
                </a:solidFill>
                <a:latin typeface="Arial" charset="0"/>
                <a:cs typeface="Arial" charset="0"/>
              </a:rPr>
              <a:t>BEADEMINGSMASKER BIJ VOLWASSENEN</a:t>
            </a:r>
            <a:endParaRPr lang="nl-NL" sz="2800" dirty="0"/>
          </a:p>
        </p:txBody>
      </p:sp>
      <p:pic>
        <p:nvPicPr>
          <p:cNvPr id="4" name="Onlinemedia 3" title="Reanimatie volwassene: maskerbeademing">
            <a:hlinkClick r:id="" action="ppaction://media"/>
            <a:extLst>
              <a:ext uri="{FF2B5EF4-FFF2-40B4-BE49-F238E27FC236}">
                <a16:creationId xmlns:a16="http://schemas.microsoft.com/office/drawing/2014/main" id="{698305F5-0226-ABFB-29E4-B6E589A81F1D}"/>
              </a:ext>
            </a:extLst>
          </p:cNvPr>
          <p:cNvPicPr>
            <a:picLocks noRot="1" noChangeAspect="1"/>
          </p:cNvPicPr>
          <p:nvPr>
            <a:videoFile r:link="rId1"/>
          </p:nvPr>
        </p:nvPicPr>
        <p:blipFill>
          <a:blip r:embed="rId3"/>
          <a:stretch>
            <a:fillRect/>
          </a:stretch>
        </p:blipFill>
        <p:spPr>
          <a:xfrm>
            <a:off x="1302875" y="775220"/>
            <a:ext cx="9586250" cy="5400000"/>
          </a:xfrm>
          <a:prstGeom prst="rect">
            <a:avLst/>
          </a:prstGeom>
        </p:spPr>
      </p:pic>
    </p:spTree>
    <p:extLst>
      <p:ext uri="{BB962C8B-B14F-4D97-AF65-F5344CB8AC3E}">
        <p14:creationId xmlns:p14="http://schemas.microsoft.com/office/powerpoint/2010/main" val="349716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661528" y="205780"/>
            <a:ext cx="6868943" cy="523220"/>
          </a:xfrm>
          <a:prstGeom prst="rect">
            <a:avLst/>
          </a:prstGeom>
          <a:noFill/>
        </p:spPr>
        <p:txBody>
          <a:bodyPr wrap="square">
            <a:spAutoFit/>
          </a:bodyPr>
          <a:lstStyle/>
          <a:p>
            <a:pPr algn="ctr"/>
            <a:r>
              <a:rPr lang="nl-NL" sz="2800" b="1" dirty="0">
                <a:solidFill>
                  <a:srgbClr val="084077"/>
                </a:solidFill>
                <a:latin typeface="Arial" charset="0"/>
                <a:cs typeface="Arial" charset="0"/>
              </a:rPr>
              <a:t>BEADEMINGSMASKER BIJ KINDEREN</a:t>
            </a:r>
            <a:endParaRPr lang="nl-NL" sz="2800" dirty="0"/>
          </a:p>
        </p:txBody>
      </p:sp>
      <p:pic>
        <p:nvPicPr>
          <p:cNvPr id="2" name="Onlinemedia 1" title="Reanimatie kind: maskerbeademing">
            <a:hlinkClick r:id="" action="ppaction://media"/>
            <a:extLst>
              <a:ext uri="{FF2B5EF4-FFF2-40B4-BE49-F238E27FC236}">
                <a16:creationId xmlns:a16="http://schemas.microsoft.com/office/drawing/2014/main" id="{F3C9AFD1-946E-942A-7D98-48D878EAB32C}"/>
              </a:ext>
            </a:extLst>
          </p:cNvPr>
          <p:cNvPicPr>
            <a:picLocks noRot="1" noChangeAspect="1"/>
          </p:cNvPicPr>
          <p:nvPr>
            <a:videoFile r:link="rId1"/>
          </p:nvPr>
        </p:nvPicPr>
        <p:blipFill>
          <a:blip r:embed="rId4"/>
          <a:stretch>
            <a:fillRect/>
          </a:stretch>
        </p:blipFill>
        <p:spPr>
          <a:xfrm>
            <a:off x="1302875" y="729000"/>
            <a:ext cx="9586250" cy="5400000"/>
          </a:xfrm>
          <a:prstGeom prst="rect">
            <a:avLst/>
          </a:prstGeom>
        </p:spPr>
      </p:pic>
    </p:spTree>
    <p:extLst>
      <p:ext uri="{BB962C8B-B14F-4D97-AF65-F5344CB8AC3E}">
        <p14:creationId xmlns:p14="http://schemas.microsoft.com/office/powerpoint/2010/main" val="157649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6950BFC3-D8DA-4A85-94F7-54DA5524770B}">
      <p188:commentRel xmlns:p188="http://schemas.microsoft.com/office/powerpoint/2018/8/main" r:id="rId3"/>
    </p:ext>
  </p:extLs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a:extLst>
              <a:ext uri="{FF2B5EF4-FFF2-40B4-BE49-F238E27FC236}">
                <a16:creationId xmlns:a16="http://schemas.microsoft.com/office/drawing/2014/main" id="{363292B9-8808-4F39-AF6C-EDEA22E42035}"/>
              </a:ext>
            </a:extLst>
          </p:cNvPr>
          <p:cNvSpPr>
            <a:spLocks noChangeArrowheads="1"/>
          </p:cNvSpPr>
          <p:nvPr/>
        </p:nvSpPr>
        <p:spPr bwMode="auto">
          <a:xfrm>
            <a:off x="4283925" y="2707202"/>
            <a:ext cx="3624149" cy="721798"/>
          </a:xfrm>
          <a:prstGeom prst="rect">
            <a:avLst/>
          </a:prstGeom>
          <a:noFill/>
          <a:ln w="9525">
            <a:noFill/>
            <a:miter lim="800000"/>
            <a:headEnd/>
            <a:tailEnd/>
          </a:ln>
        </p:spPr>
        <p:txBody>
          <a:bodyPr/>
          <a:lstStyle/>
          <a:p>
            <a:pPr algn="ctr">
              <a:spcBef>
                <a:spcPct val="20000"/>
              </a:spcBef>
            </a:pPr>
            <a:r>
              <a:rPr lang="en-GB" sz="4400" b="1" dirty="0">
                <a:solidFill>
                  <a:srgbClr val="084077"/>
                </a:solidFill>
                <a:latin typeface="Arial" panose="020B0604020202020204" pitchFamily="34" charset="0"/>
                <a:cs typeface="Arial" panose="020B0604020202020204" pitchFamily="34" charset="0"/>
              </a:rPr>
              <a:t>VRAGEN? </a:t>
            </a:r>
            <a:endParaRPr lang="en-GB"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0612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760832" y="252000"/>
            <a:ext cx="667033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SAMENVATTING</a:t>
            </a:r>
            <a:endParaRPr lang="nl-NL" sz="2800" dirty="0"/>
          </a:p>
        </p:txBody>
      </p:sp>
      <p:sp>
        <p:nvSpPr>
          <p:cNvPr id="6" name="Text Box 3">
            <a:extLst>
              <a:ext uri="{FF2B5EF4-FFF2-40B4-BE49-F238E27FC236}">
                <a16:creationId xmlns:a16="http://schemas.microsoft.com/office/drawing/2014/main" id="{B3C655B6-5542-4306-A054-ED6552AA5DDA}"/>
              </a:ext>
            </a:extLst>
          </p:cNvPr>
          <p:cNvSpPr txBox="1">
            <a:spLocks noChangeArrowheads="1"/>
          </p:cNvSpPr>
          <p:nvPr/>
        </p:nvSpPr>
        <p:spPr bwMode="auto">
          <a:xfrm>
            <a:off x="1981200" y="2027978"/>
            <a:ext cx="8229599" cy="461665"/>
          </a:xfrm>
          <a:prstGeom prst="rect">
            <a:avLst/>
          </a:prstGeom>
          <a:noFill/>
          <a:ln w="9525">
            <a:noFill/>
            <a:miter lim="800000"/>
            <a:headEnd/>
            <a:tailEnd/>
          </a:ln>
        </p:spPr>
        <p:txBody>
          <a:bodyPr wrap="square" anchor="ctr" anchorCtr="0">
            <a:spAutoFit/>
          </a:bodyPr>
          <a:lstStyle/>
          <a:p>
            <a:pPr>
              <a:spcBef>
                <a:spcPts val="0"/>
              </a:spcBef>
              <a:spcAft>
                <a:spcPts val="1200"/>
              </a:spcAft>
            </a:pPr>
            <a:r>
              <a:rPr lang="en-GB" sz="2400" kern="600" dirty="0" err="1">
                <a:latin typeface="Arial" panose="020B0604020202020204" pitchFamily="34" charset="0"/>
                <a:cs typeface="Arial" panose="020B0604020202020204" pitchFamily="34" charset="0"/>
              </a:rPr>
              <a:t>Gebruik</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alleen</a:t>
            </a:r>
            <a:r>
              <a:rPr lang="en-GB" sz="2400" kern="600" dirty="0">
                <a:latin typeface="Arial" panose="020B0604020202020204" pitchFamily="34" charset="0"/>
                <a:cs typeface="Arial" panose="020B0604020202020204" pitchFamily="34" charset="0"/>
              </a:rPr>
              <a:t> die </a:t>
            </a:r>
            <a:r>
              <a:rPr lang="en-GB" sz="2400" kern="600" dirty="0" err="1">
                <a:latin typeface="Arial" panose="020B0604020202020204" pitchFamily="34" charset="0"/>
                <a:cs typeface="Arial" panose="020B0604020202020204" pitchFamily="34" charset="0"/>
              </a:rPr>
              <a:t>hulpmiddelen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waar</a:t>
            </a:r>
            <a:r>
              <a:rPr lang="en-GB" sz="2400" kern="600" dirty="0">
                <a:latin typeface="Arial" panose="020B0604020202020204" pitchFamily="34" charset="0"/>
                <a:cs typeface="Arial" panose="020B0604020202020204" pitchFamily="34" charset="0"/>
              </a:rPr>
              <a:t> je </a:t>
            </a:r>
            <a:r>
              <a:rPr lang="en-GB" sz="2400" kern="600" dirty="0" err="1">
                <a:latin typeface="Arial" panose="020B0604020202020204" pitchFamily="34" charset="0"/>
                <a:cs typeface="Arial" panose="020B0604020202020204" pitchFamily="34" charset="0"/>
              </a:rPr>
              <a:t>vaardig</a:t>
            </a:r>
            <a:r>
              <a:rPr lang="en-GB" sz="2400" kern="600" dirty="0">
                <a:latin typeface="Arial" panose="020B0604020202020204" pitchFamily="34" charset="0"/>
                <a:cs typeface="Arial" panose="020B0604020202020204" pitchFamily="34" charset="0"/>
              </a:rPr>
              <a:t> mee bent</a:t>
            </a:r>
          </a:p>
        </p:txBody>
      </p:sp>
      <p:pic>
        <p:nvPicPr>
          <p:cNvPr id="7" name="Afbeelding 6" descr="Afbeelding met shirt&#10;&#10;Automatisch gegenereerde beschrijving">
            <a:extLst>
              <a:ext uri="{FF2B5EF4-FFF2-40B4-BE49-F238E27FC236}">
                <a16:creationId xmlns:a16="http://schemas.microsoft.com/office/drawing/2014/main" id="{38A20EB1-0073-4D9C-B697-335A0C74F4C6}"/>
              </a:ext>
            </a:extLst>
          </p:cNvPr>
          <p:cNvPicPr>
            <a:picLocks noChangeAspect="1"/>
          </p:cNvPicPr>
          <p:nvPr/>
        </p:nvPicPr>
        <p:blipFill>
          <a:blip r:embed="rId2"/>
          <a:stretch>
            <a:fillRect/>
          </a:stretch>
        </p:blipFill>
        <p:spPr>
          <a:xfrm>
            <a:off x="4075703" y="3158687"/>
            <a:ext cx="4040592" cy="1927388"/>
          </a:xfrm>
          <a:prstGeom prst="rect">
            <a:avLst/>
          </a:prstGeom>
        </p:spPr>
      </p:pic>
    </p:spTree>
    <p:extLst>
      <p:ext uri="{BB962C8B-B14F-4D97-AF65-F5344CB8AC3E}">
        <p14:creationId xmlns:p14="http://schemas.microsoft.com/office/powerpoint/2010/main" val="9614347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ep 13">
            <a:extLst>
              <a:ext uri="{FF2B5EF4-FFF2-40B4-BE49-F238E27FC236}">
                <a16:creationId xmlns:a16="http://schemas.microsoft.com/office/drawing/2014/main" id="{A1DFCFBE-7B4F-4DAC-ACA4-941C7DDFCB1E}"/>
              </a:ext>
            </a:extLst>
          </p:cNvPr>
          <p:cNvGrpSpPr/>
          <p:nvPr/>
        </p:nvGrpSpPr>
        <p:grpSpPr>
          <a:xfrm>
            <a:off x="944400" y="2529925"/>
            <a:ext cx="10303199" cy="1798149"/>
            <a:chOff x="806450" y="2733187"/>
            <a:chExt cx="7531100" cy="1798149"/>
          </a:xfrm>
        </p:grpSpPr>
        <p:sp>
          <p:nvSpPr>
            <p:cNvPr id="16" name="Rounded Rectangle 24">
              <a:extLst>
                <a:ext uri="{FF2B5EF4-FFF2-40B4-BE49-F238E27FC236}">
                  <a16:creationId xmlns:a16="http://schemas.microsoft.com/office/drawing/2014/main" id="{12AC1DE4-EE91-455A-BE15-67E648BF68D3}"/>
                </a:ext>
              </a:extLst>
            </p:cNvPr>
            <p:cNvSpPr>
              <a:spLocks noChangeAspect="1"/>
            </p:cNvSpPr>
            <p:nvPr/>
          </p:nvSpPr>
          <p:spPr>
            <a:xfrm>
              <a:off x="1636271" y="3744859"/>
              <a:ext cx="5871457" cy="786477"/>
            </a:xfrm>
            <a:prstGeom prst="roundRect">
              <a:avLst/>
            </a:prstGeom>
            <a:solidFill>
              <a:srgbClr val="08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Oefenen vaardigheden</a:t>
              </a:r>
            </a:p>
          </p:txBody>
        </p:sp>
        <p:sp>
          <p:nvSpPr>
            <p:cNvPr id="17" name="Rectangle 18">
              <a:extLst>
                <a:ext uri="{FF2B5EF4-FFF2-40B4-BE49-F238E27FC236}">
                  <a16:creationId xmlns:a16="http://schemas.microsoft.com/office/drawing/2014/main" id="{D191287B-AB00-4AE4-AD40-1EBFFE549DDD}"/>
                </a:ext>
              </a:extLst>
            </p:cNvPr>
            <p:cNvSpPr>
              <a:spLocks noChangeArrowheads="1"/>
            </p:cNvSpPr>
            <p:nvPr/>
          </p:nvSpPr>
          <p:spPr bwMode="auto">
            <a:xfrm>
              <a:off x="806450" y="2733187"/>
              <a:ext cx="7531100" cy="786477"/>
            </a:xfrm>
            <a:prstGeom prst="rect">
              <a:avLst/>
            </a:prstGeom>
            <a:noFill/>
            <a:ln w="9525">
              <a:noFill/>
              <a:miter lim="800000"/>
              <a:headEnd/>
              <a:tailEnd/>
            </a:ln>
          </p:spPr>
          <p:txBody>
            <a:bodyPr/>
            <a:lstStyle/>
            <a:p>
              <a:pPr algn="ctr">
                <a:spcBef>
                  <a:spcPct val="20000"/>
                </a:spcBef>
              </a:pPr>
              <a:r>
                <a:rPr lang="en-GB" sz="4400" b="1" dirty="0">
                  <a:solidFill>
                    <a:srgbClr val="084077"/>
                  </a:solidFill>
                </a:rPr>
                <a:t>BEADEMEN MET HULPMIDDELEN</a:t>
              </a:r>
              <a:endParaRPr lang="en-GB" sz="4400" dirty="0"/>
            </a:p>
          </p:txBody>
        </p:sp>
      </p:grpSp>
    </p:spTree>
    <p:extLst>
      <p:ext uri="{BB962C8B-B14F-4D97-AF65-F5344CB8AC3E}">
        <p14:creationId xmlns:p14="http://schemas.microsoft.com/office/powerpoint/2010/main" val="5923130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385942" y="252000"/>
            <a:ext cx="742011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Snelkoppelingen naar opfrismodules</a:t>
            </a:r>
            <a:endParaRPr lang="nl-NL" sz="2800" dirty="0"/>
          </a:p>
        </p:txBody>
      </p:sp>
      <p:grpSp>
        <p:nvGrpSpPr>
          <p:cNvPr id="2" name="Groep 1">
            <a:extLst>
              <a:ext uri="{FF2B5EF4-FFF2-40B4-BE49-F238E27FC236}">
                <a16:creationId xmlns:a16="http://schemas.microsoft.com/office/drawing/2014/main" id="{152781A7-B296-5090-4F04-7524C9EC5C82}"/>
              </a:ext>
            </a:extLst>
          </p:cNvPr>
          <p:cNvGrpSpPr/>
          <p:nvPr/>
        </p:nvGrpSpPr>
        <p:grpSpPr>
          <a:xfrm>
            <a:off x="5793912" y="989011"/>
            <a:ext cx="1749932" cy="2344137"/>
            <a:chOff x="5793912" y="989011"/>
            <a:chExt cx="1749932" cy="2344137"/>
          </a:xfrm>
        </p:grpSpPr>
        <p:pic>
          <p:nvPicPr>
            <p:cNvPr id="17" name="Afbeelding 16">
              <a:hlinkClick r:id="rId2" action="ppaction://hlinksldjump"/>
              <a:extLst>
                <a:ext uri="{FF2B5EF4-FFF2-40B4-BE49-F238E27FC236}">
                  <a16:creationId xmlns:a16="http://schemas.microsoft.com/office/drawing/2014/main" id="{426A54E2-1716-42BB-A8A3-4A87DA9CC3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66" r="-21208"/>
            <a:stretch/>
          </p:blipFill>
          <p:spPr>
            <a:xfrm>
              <a:off x="5793912" y="989011"/>
              <a:ext cx="1719574" cy="2016000"/>
            </a:xfrm>
            <a:prstGeom prst="rect">
              <a:avLst/>
            </a:prstGeom>
            <a:solidFill>
              <a:schemeClr val="bg1"/>
            </a:solidFill>
            <a:ln w="19050">
              <a:solidFill>
                <a:schemeClr val="tx1"/>
              </a:solidFill>
            </a:ln>
          </p:spPr>
        </p:pic>
        <p:sp>
          <p:nvSpPr>
            <p:cNvPr id="18" name="Tekstvak 17">
              <a:extLst>
                <a:ext uri="{FF2B5EF4-FFF2-40B4-BE49-F238E27FC236}">
                  <a16:creationId xmlns:a16="http://schemas.microsoft.com/office/drawing/2014/main" id="{DA1C0DBD-48BF-4A6B-859C-B84E625B2853}"/>
                </a:ext>
              </a:extLst>
            </p:cNvPr>
            <p:cNvSpPr txBox="1"/>
            <p:nvPr/>
          </p:nvSpPr>
          <p:spPr>
            <a:xfrm>
              <a:off x="5822158" y="3009983"/>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First </a:t>
              </a:r>
              <a:r>
                <a:rPr lang="nl-NL" sz="1500" b="1" dirty="0" err="1">
                  <a:latin typeface="Arial" panose="020B0604020202020204" pitchFamily="34" charset="0"/>
                  <a:cs typeface="Arial" panose="020B0604020202020204" pitchFamily="34" charset="0"/>
                </a:rPr>
                <a:t>responders</a:t>
              </a:r>
              <a:endParaRPr lang="nl-NL" sz="1500" b="1" dirty="0">
                <a:latin typeface="Arial" panose="020B0604020202020204" pitchFamily="34" charset="0"/>
                <a:cs typeface="Arial" panose="020B0604020202020204" pitchFamily="34" charset="0"/>
              </a:endParaRPr>
            </a:p>
          </p:txBody>
        </p:sp>
      </p:grpSp>
      <p:grpSp>
        <p:nvGrpSpPr>
          <p:cNvPr id="43" name="Groep 42">
            <a:extLst>
              <a:ext uri="{FF2B5EF4-FFF2-40B4-BE49-F238E27FC236}">
                <a16:creationId xmlns:a16="http://schemas.microsoft.com/office/drawing/2014/main" id="{46F64134-E18F-4626-B989-93A7F74B7BDB}"/>
              </a:ext>
            </a:extLst>
          </p:cNvPr>
          <p:cNvGrpSpPr/>
          <p:nvPr/>
        </p:nvGrpSpPr>
        <p:grpSpPr>
          <a:xfrm>
            <a:off x="7851185" y="989011"/>
            <a:ext cx="1749932" cy="2574970"/>
            <a:chOff x="3152306" y="3572951"/>
            <a:chExt cx="1749932" cy="2574970"/>
          </a:xfrm>
        </p:grpSpPr>
        <p:pic>
          <p:nvPicPr>
            <p:cNvPr id="20" name="Afbeelding 19">
              <a:hlinkClick r:id="rId4" action="ppaction://hlinksldjump"/>
              <a:extLst>
                <a:ext uri="{FF2B5EF4-FFF2-40B4-BE49-F238E27FC236}">
                  <a16:creationId xmlns:a16="http://schemas.microsoft.com/office/drawing/2014/main" id="{9C030CDC-04D2-404A-BFA9-2DD7AC47C8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1" t="-15022" r="-3924" b="-23532"/>
            <a:stretch/>
          </p:blipFill>
          <p:spPr>
            <a:xfrm>
              <a:off x="3180552" y="3572951"/>
              <a:ext cx="1721686" cy="2016000"/>
            </a:xfrm>
            <a:prstGeom prst="rect">
              <a:avLst/>
            </a:prstGeom>
            <a:solidFill>
              <a:schemeClr val="bg1"/>
            </a:solidFill>
            <a:ln w="19050">
              <a:solidFill>
                <a:schemeClr val="tx1"/>
              </a:solidFill>
            </a:ln>
          </p:spPr>
        </p:pic>
        <p:sp>
          <p:nvSpPr>
            <p:cNvPr id="21" name="Tekstvak 20">
              <a:extLst>
                <a:ext uri="{FF2B5EF4-FFF2-40B4-BE49-F238E27FC236}">
                  <a16:creationId xmlns:a16="http://schemas.microsoft.com/office/drawing/2014/main" id="{734C7F2E-9C5C-4E1B-8B7A-92E5CF6E61E6}"/>
                </a:ext>
              </a:extLst>
            </p:cNvPr>
            <p:cNvSpPr txBox="1"/>
            <p:nvPr/>
          </p:nvSpPr>
          <p:spPr>
            <a:xfrm>
              <a:off x="3152306" y="5593923"/>
              <a:ext cx="1749932" cy="553998"/>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Beademen met hulpmiddelen</a:t>
              </a:r>
            </a:p>
          </p:txBody>
        </p:sp>
      </p:grpSp>
      <p:grpSp>
        <p:nvGrpSpPr>
          <p:cNvPr id="45" name="Groep 44">
            <a:extLst>
              <a:ext uri="{FF2B5EF4-FFF2-40B4-BE49-F238E27FC236}">
                <a16:creationId xmlns:a16="http://schemas.microsoft.com/office/drawing/2014/main" id="{70D0EDF3-015F-478E-ACC3-F09AD2D05C63}"/>
              </a:ext>
            </a:extLst>
          </p:cNvPr>
          <p:cNvGrpSpPr/>
          <p:nvPr/>
        </p:nvGrpSpPr>
        <p:grpSpPr>
          <a:xfrm>
            <a:off x="1703389" y="3619348"/>
            <a:ext cx="1721686" cy="2550089"/>
            <a:chOff x="5234714" y="3572951"/>
            <a:chExt cx="1721686" cy="2550089"/>
          </a:xfrm>
        </p:grpSpPr>
        <p:sp>
          <p:nvSpPr>
            <p:cNvPr id="23" name="Tekstvak 22">
              <a:extLst>
                <a:ext uri="{FF2B5EF4-FFF2-40B4-BE49-F238E27FC236}">
                  <a16:creationId xmlns:a16="http://schemas.microsoft.com/office/drawing/2014/main" id="{342672D6-5C34-4591-9367-01DD3AE79D2B}"/>
                </a:ext>
              </a:extLst>
            </p:cNvPr>
            <p:cNvSpPr txBox="1"/>
            <p:nvPr/>
          </p:nvSpPr>
          <p:spPr>
            <a:xfrm>
              <a:off x="5234714" y="5569042"/>
              <a:ext cx="1721686" cy="553998"/>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Niet-technische vaardigheden</a:t>
              </a:r>
            </a:p>
          </p:txBody>
        </p:sp>
        <p:pic>
          <p:nvPicPr>
            <p:cNvPr id="24" name="Afbeelding 23">
              <a:hlinkClick r:id="rId6" action="ppaction://hlinksldjump"/>
              <a:extLst>
                <a:ext uri="{FF2B5EF4-FFF2-40B4-BE49-F238E27FC236}">
                  <a16:creationId xmlns:a16="http://schemas.microsoft.com/office/drawing/2014/main" id="{EEFEFC72-B61A-47F0-8E48-3EDDCA5F75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5076" b="-28143"/>
            <a:stretch/>
          </p:blipFill>
          <p:spPr>
            <a:xfrm>
              <a:off x="5235600" y="3572951"/>
              <a:ext cx="1720800" cy="2015999"/>
            </a:xfrm>
            <a:prstGeom prst="rect">
              <a:avLst/>
            </a:prstGeom>
            <a:solidFill>
              <a:schemeClr val="bg1"/>
            </a:solidFill>
            <a:ln w="19050">
              <a:solidFill>
                <a:schemeClr val="tx1"/>
              </a:solidFill>
            </a:ln>
          </p:spPr>
        </p:pic>
      </p:grpSp>
      <p:grpSp>
        <p:nvGrpSpPr>
          <p:cNvPr id="10" name="Groep 9">
            <a:extLst>
              <a:ext uri="{FF2B5EF4-FFF2-40B4-BE49-F238E27FC236}">
                <a16:creationId xmlns:a16="http://schemas.microsoft.com/office/drawing/2014/main" id="{D2ACEE58-2919-CC37-BA03-58B525DC2224}"/>
              </a:ext>
            </a:extLst>
          </p:cNvPr>
          <p:cNvGrpSpPr/>
          <p:nvPr/>
        </p:nvGrpSpPr>
        <p:grpSpPr>
          <a:xfrm>
            <a:off x="5823044" y="3619348"/>
            <a:ext cx="1722912" cy="2601476"/>
            <a:chOff x="5823044" y="3619348"/>
            <a:chExt cx="1722912" cy="2601476"/>
          </a:xfrm>
        </p:grpSpPr>
        <p:sp>
          <p:nvSpPr>
            <p:cNvPr id="30" name="Tekstvak 29">
              <a:extLst>
                <a:ext uri="{FF2B5EF4-FFF2-40B4-BE49-F238E27FC236}">
                  <a16:creationId xmlns:a16="http://schemas.microsoft.com/office/drawing/2014/main" id="{FAF95B82-A07D-4070-87B3-4EF06698321D}"/>
                </a:ext>
              </a:extLst>
            </p:cNvPr>
            <p:cNvSpPr txBox="1"/>
            <p:nvPr/>
          </p:nvSpPr>
          <p:spPr>
            <a:xfrm>
              <a:off x="5824270" y="5666826"/>
              <a:ext cx="1721686" cy="553998"/>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Afwijkend</a:t>
              </a:r>
            </a:p>
            <a:p>
              <a:pPr algn="ctr"/>
              <a:r>
                <a:rPr lang="nl-NL" sz="1500" b="1" dirty="0">
                  <a:latin typeface="Arial" panose="020B0604020202020204" pitchFamily="34" charset="0"/>
                  <a:cs typeface="Arial" panose="020B0604020202020204" pitchFamily="34" charset="0"/>
                </a:rPr>
                <a:t>algoritme</a:t>
              </a:r>
            </a:p>
          </p:txBody>
        </p:sp>
        <p:sp>
          <p:nvSpPr>
            <p:cNvPr id="31" name="Rechthoek 30">
              <a:hlinkClick r:id="rId8" action="ppaction://hlinksldjump"/>
              <a:extLst>
                <a:ext uri="{FF2B5EF4-FFF2-40B4-BE49-F238E27FC236}">
                  <a16:creationId xmlns:a16="http://schemas.microsoft.com/office/drawing/2014/main" id="{FF7B8CC5-077C-487F-8464-050EBAA4CAAC}"/>
                </a:ext>
              </a:extLst>
            </p:cNvPr>
            <p:cNvSpPr/>
            <p:nvPr/>
          </p:nvSpPr>
          <p:spPr>
            <a:xfrm>
              <a:off x="5823044" y="3619348"/>
              <a:ext cx="1720800" cy="201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ounded Rectangle 21">
              <a:hlinkClick r:id="rId8" action="ppaction://hlinksldjump"/>
              <a:extLst>
                <a:ext uri="{FF2B5EF4-FFF2-40B4-BE49-F238E27FC236}">
                  <a16:creationId xmlns:a16="http://schemas.microsoft.com/office/drawing/2014/main" id="{D52AE45B-1988-4FF0-A2A6-12BD039AC332}"/>
                </a:ext>
              </a:extLst>
            </p:cNvPr>
            <p:cNvSpPr>
              <a:spLocks noChangeAspect="1"/>
            </p:cNvSpPr>
            <p:nvPr/>
          </p:nvSpPr>
          <p:spPr>
            <a:xfrm>
              <a:off x="6152706" y="4606815"/>
              <a:ext cx="952768" cy="325895"/>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3" name="Rounded Rectangle 22">
              <a:hlinkClick r:id="rId8" action="ppaction://hlinksldjump"/>
              <a:extLst>
                <a:ext uri="{FF2B5EF4-FFF2-40B4-BE49-F238E27FC236}">
                  <a16:creationId xmlns:a16="http://schemas.microsoft.com/office/drawing/2014/main" id="{18FB7DFC-F1E6-46F9-A1C9-9EBD59E442A7}"/>
                </a:ext>
              </a:extLst>
            </p:cNvPr>
            <p:cNvSpPr>
              <a:spLocks noChangeAspect="1"/>
            </p:cNvSpPr>
            <p:nvPr/>
          </p:nvSpPr>
          <p:spPr>
            <a:xfrm>
              <a:off x="6152706" y="3953990"/>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4" name="Rounded Rectangle 23">
              <a:hlinkClick r:id="rId8" action="ppaction://hlinksldjump"/>
              <a:extLst>
                <a:ext uri="{FF2B5EF4-FFF2-40B4-BE49-F238E27FC236}">
                  <a16:creationId xmlns:a16="http://schemas.microsoft.com/office/drawing/2014/main" id="{D829061E-D44A-4655-AC20-62FD311CCB55}"/>
                </a:ext>
              </a:extLst>
            </p:cNvPr>
            <p:cNvSpPr>
              <a:spLocks noChangeAspect="1"/>
            </p:cNvSpPr>
            <p:nvPr/>
          </p:nvSpPr>
          <p:spPr>
            <a:xfrm>
              <a:off x="6152706" y="4171468"/>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5" name="Rounded Rectangle 24">
              <a:hlinkClick r:id="rId8" action="ppaction://hlinksldjump"/>
              <a:extLst>
                <a:ext uri="{FF2B5EF4-FFF2-40B4-BE49-F238E27FC236}">
                  <a16:creationId xmlns:a16="http://schemas.microsoft.com/office/drawing/2014/main" id="{72C7BA6F-EDE0-45B1-B9A2-DF0FF228A08B}"/>
                </a:ext>
              </a:extLst>
            </p:cNvPr>
            <p:cNvSpPr>
              <a:spLocks noChangeAspect="1"/>
            </p:cNvSpPr>
            <p:nvPr/>
          </p:nvSpPr>
          <p:spPr>
            <a:xfrm>
              <a:off x="6152706" y="3738010"/>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6" name="Rounded Rectangle 25">
              <a:hlinkClick r:id="rId8" action="ppaction://hlinksldjump"/>
              <a:extLst>
                <a:ext uri="{FF2B5EF4-FFF2-40B4-BE49-F238E27FC236}">
                  <a16:creationId xmlns:a16="http://schemas.microsoft.com/office/drawing/2014/main" id="{3961BF36-5425-4704-879A-1DF09D56D837}"/>
                </a:ext>
              </a:extLst>
            </p:cNvPr>
            <p:cNvSpPr>
              <a:spLocks noChangeAspect="1"/>
            </p:cNvSpPr>
            <p:nvPr/>
          </p:nvSpPr>
          <p:spPr>
            <a:xfrm>
              <a:off x="6152706" y="4388946"/>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latin typeface="Arial" pitchFamily="34" charset="0"/>
                <a:cs typeface="Arial" pitchFamily="34" charset="0"/>
              </a:endParaRPr>
            </a:p>
          </p:txBody>
        </p:sp>
        <p:sp>
          <p:nvSpPr>
            <p:cNvPr id="37" name="Rounded Rectangle 27">
              <a:extLst>
                <a:ext uri="{FF2B5EF4-FFF2-40B4-BE49-F238E27FC236}">
                  <a16:creationId xmlns:a16="http://schemas.microsoft.com/office/drawing/2014/main" id="{93DB7263-76A3-49C9-A94C-8058C0284AB4}"/>
                </a:ext>
              </a:extLst>
            </p:cNvPr>
            <p:cNvSpPr>
              <a:spLocks noChangeAspect="1"/>
            </p:cNvSpPr>
            <p:nvPr/>
          </p:nvSpPr>
          <p:spPr>
            <a:xfrm>
              <a:off x="6152706" y="4958765"/>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8" name="Rounded Rectangle 27">
              <a:hlinkClick r:id="rId8" action="ppaction://hlinksldjump"/>
              <a:extLst>
                <a:ext uri="{FF2B5EF4-FFF2-40B4-BE49-F238E27FC236}">
                  <a16:creationId xmlns:a16="http://schemas.microsoft.com/office/drawing/2014/main" id="{FA164E3B-48B3-4826-9C74-B25061508C58}"/>
                </a:ext>
              </a:extLst>
            </p:cNvPr>
            <p:cNvSpPr>
              <a:spLocks/>
            </p:cNvSpPr>
            <p:nvPr/>
          </p:nvSpPr>
          <p:spPr>
            <a:xfrm>
              <a:off x="6152706" y="5176218"/>
              <a:ext cx="966837" cy="340468"/>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9" name="Pijl: omlaag 38">
              <a:hlinkClick r:id="rId8" action="ppaction://hlinksldjump"/>
              <a:extLst>
                <a:ext uri="{FF2B5EF4-FFF2-40B4-BE49-F238E27FC236}">
                  <a16:creationId xmlns:a16="http://schemas.microsoft.com/office/drawing/2014/main" id="{B5612E51-4150-473D-8673-5B69E8C0B9B3}"/>
                </a:ext>
              </a:extLst>
            </p:cNvPr>
            <p:cNvSpPr/>
            <p:nvPr/>
          </p:nvSpPr>
          <p:spPr>
            <a:xfrm>
              <a:off x="7123330" y="3738010"/>
              <a:ext cx="232345" cy="1778676"/>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nl-NL" sz="2200" b="1" dirty="0">
                <a:latin typeface="Arial" panose="020B0604020202020204" pitchFamily="34" charset="0"/>
                <a:cs typeface="Arial" panose="020B0604020202020204" pitchFamily="34" charset="0"/>
              </a:endParaRPr>
            </a:p>
          </p:txBody>
        </p:sp>
      </p:grpSp>
      <p:grpSp>
        <p:nvGrpSpPr>
          <p:cNvPr id="5" name="Groep 4">
            <a:extLst>
              <a:ext uri="{FF2B5EF4-FFF2-40B4-BE49-F238E27FC236}">
                <a16:creationId xmlns:a16="http://schemas.microsoft.com/office/drawing/2014/main" id="{16ABDC96-87C4-4452-AAF2-8D717DD2B8FC}"/>
              </a:ext>
            </a:extLst>
          </p:cNvPr>
          <p:cNvGrpSpPr/>
          <p:nvPr/>
        </p:nvGrpSpPr>
        <p:grpSpPr>
          <a:xfrm>
            <a:off x="1703389" y="993692"/>
            <a:ext cx="1735809" cy="2334193"/>
            <a:chOff x="3166429" y="972176"/>
            <a:chExt cx="1735809" cy="2334193"/>
          </a:xfrm>
        </p:grpSpPr>
        <p:sp>
          <p:nvSpPr>
            <p:cNvPr id="41" name="Tekstvak 40">
              <a:extLst>
                <a:ext uri="{FF2B5EF4-FFF2-40B4-BE49-F238E27FC236}">
                  <a16:creationId xmlns:a16="http://schemas.microsoft.com/office/drawing/2014/main" id="{CC6814DF-37E7-4694-8A22-43C2D5DB9C15}"/>
                </a:ext>
              </a:extLst>
            </p:cNvPr>
            <p:cNvSpPr txBox="1"/>
            <p:nvPr/>
          </p:nvSpPr>
          <p:spPr>
            <a:xfrm>
              <a:off x="3166429" y="2983204"/>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Opfrissen BLS</a:t>
              </a:r>
            </a:p>
          </p:txBody>
        </p:sp>
        <p:pic>
          <p:nvPicPr>
            <p:cNvPr id="42" name="Afbeelding 41">
              <a:hlinkClick r:id="rId9" action="ppaction://hlinksldjump"/>
              <a:extLst>
                <a:ext uri="{FF2B5EF4-FFF2-40B4-BE49-F238E27FC236}">
                  <a16:creationId xmlns:a16="http://schemas.microsoft.com/office/drawing/2014/main" id="{2396870A-9D20-4651-BD49-19BC115E95AD}"/>
                </a:ext>
              </a:extLst>
            </p:cNvPr>
            <p:cNvPicPr>
              <a:picLocks noChangeAspect="1"/>
            </p:cNvPicPr>
            <p:nvPr/>
          </p:nvPicPr>
          <p:blipFill rotWithShape="1">
            <a:blip r:embed="rId10"/>
            <a:srcRect l="55259" t="-3912" r="-1552" b="-6347"/>
            <a:stretch/>
          </p:blipFill>
          <p:spPr>
            <a:xfrm>
              <a:off x="3181438" y="972176"/>
              <a:ext cx="1720800" cy="2016000"/>
            </a:xfrm>
            <a:prstGeom prst="rect">
              <a:avLst/>
            </a:prstGeom>
            <a:solidFill>
              <a:schemeClr val="bg1"/>
            </a:solidFill>
            <a:ln w="19050">
              <a:solidFill>
                <a:schemeClr val="tx1"/>
              </a:solidFill>
            </a:ln>
          </p:spPr>
        </p:pic>
      </p:grpSp>
      <p:grpSp>
        <p:nvGrpSpPr>
          <p:cNvPr id="14" name="Groep 13">
            <a:extLst>
              <a:ext uri="{FF2B5EF4-FFF2-40B4-BE49-F238E27FC236}">
                <a16:creationId xmlns:a16="http://schemas.microsoft.com/office/drawing/2014/main" id="{14693755-08A8-AC58-AF34-34640EC58A83}"/>
              </a:ext>
            </a:extLst>
          </p:cNvPr>
          <p:cNvGrpSpPr/>
          <p:nvPr/>
        </p:nvGrpSpPr>
        <p:grpSpPr>
          <a:xfrm>
            <a:off x="3748650" y="993692"/>
            <a:ext cx="1735809" cy="2334193"/>
            <a:chOff x="3748650" y="993692"/>
            <a:chExt cx="1735809" cy="2334193"/>
          </a:xfrm>
        </p:grpSpPr>
        <p:sp>
          <p:nvSpPr>
            <p:cNvPr id="4" name="Tekstvak 3">
              <a:extLst>
                <a:ext uri="{FF2B5EF4-FFF2-40B4-BE49-F238E27FC236}">
                  <a16:creationId xmlns:a16="http://schemas.microsoft.com/office/drawing/2014/main" id="{7E5EDEDC-CC1C-5577-8743-1CDFF5102233}"/>
                </a:ext>
              </a:extLst>
            </p:cNvPr>
            <p:cNvSpPr txBox="1"/>
            <p:nvPr/>
          </p:nvSpPr>
          <p:spPr>
            <a:xfrm>
              <a:off x="3748650" y="3004720"/>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Opfrissen PBLS</a:t>
              </a:r>
            </a:p>
          </p:txBody>
        </p:sp>
        <p:pic>
          <p:nvPicPr>
            <p:cNvPr id="6" name="Afbeelding 5">
              <a:hlinkClick r:id="rId11" action="ppaction://hlinksldjump"/>
              <a:extLst>
                <a:ext uri="{FF2B5EF4-FFF2-40B4-BE49-F238E27FC236}">
                  <a16:creationId xmlns:a16="http://schemas.microsoft.com/office/drawing/2014/main" id="{CF3AEE45-3A55-40E1-9864-8542673BB5F6}"/>
                </a:ext>
              </a:extLst>
            </p:cNvPr>
            <p:cNvPicPr>
              <a:picLocks noChangeAspect="1"/>
            </p:cNvPicPr>
            <p:nvPr/>
          </p:nvPicPr>
          <p:blipFill>
            <a:blip r:embed="rId12">
              <a:extLst>
                <a:ext uri="{28A0092B-C50C-407E-A947-70E740481C1C}">
                  <a14:useLocalDpi xmlns:a14="http://schemas.microsoft.com/office/drawing/2010/main" val="0"/>
                </a:ext>
              </a:extLst>
            </a:blip>
            <a:srcRect l="21894" r="21894"/>
            <a:stretch/>
          </p:blipFill>
          <p:spPr>
            <a:xfrm>
              <a:off x="3763659" y="993692"/>
              <a:ext cx="1720800" cy="2016000"/>
            </a:xfrm>
            <a:prstGeom prst="rect">
              <a:avLst/>
            </a:prstGeom>
            <a:solidFill>
              <a:schemeClr val="bg1"/>
            </a:solidFill>
            <a:ln w="19050">
              <a:solidFill>
                <a:schemeClr val="tx1"/>
              </a:solidFill>
            </a:ln>
          </p:spPr>
        </p:pic>
      </p:grpSp>
      <p:grpSp>
        <p:nvGrpSpPr>
          <p:cNvPr id="16" name="Groep 15">
            <a:extLst>
              <a:ext uri="{FF2B5EF4-FFF2-40B4-BE49-F238E27FC236}">
                <a16:creationId xmlns:a16="http://schemas.microsoft.com/office/drawing/2014/main" id="{3D605048-1330-C9CD-18DC-26B2C4A13CD9}"/>
              </a:ext>
            </a:extLst>
          </p:cNvPr>
          <p:cNvGrpSpPr/>
          <p:nvPr/>
        </p:nvGrpSpPr>
        <p:grpSpPr>
          <a:xfrm>
            <a:off x="3748650" y="3619348"/>
            <a:ext cx="1721686" cy="2319256"/>
            <a:chOff x="3748650" y="3619348"/>
            <a:chExt cx="1721686" cy="2319256"/>
          </a:xfrm>
        </p:grpSpPr>
        <p:sp>
          <p:nvSpPr>
            <p:cNvPr id="8" name="Tekstvak 7">
              <a:extLst>
                <a:ext uri="{FF2B5EF4-FFF2-40B4-BE49-F238E27FC236}">
                  <a16:creationId xmlns:a16="http://schemas.microsoft.com/office/drawing/2014/main" id="{F10B64F0-3E70-6B3D-5EA8-EB9294237F2B}"/>
                </a:ext>
              </a:extLst>
            </p:cNvPr>
            <p:cNvSpPr txBox="1"/>
            <p:nvPr/>
          </p:nvSpPr>
          <p:spPr>
            <a:xfrm>
              <a:off x="3748650" y="5615439"/>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Verslikking kind</a:t>
              </a:r>
            </a:p>
          </p:txBody>
        </p:sp>
        <p:pic>
          <p:nvPicPr>
            <p:cNvPr id="11" name="Afbeelding 10">
              <a:hlinkClick r:id="rId13" action="ppaction://hlinksldjump"/>
              <a:extLst>
                <a:ext uri="{FF2B5EF4-FFF2-40B4-BE49-F238E27FC236}">
                  <a16:creationId xmlns:a16="http://schemas.microsoft.com/office/drawing/2014/main" id="{866A9040-A0BC-4E89-068E-FF9764EA1D3E}"/>
                </a:ext>
              </a:extLst>
            </p:cNvPr>
            <p:cNvPicPr>
              <a:picLocks noChangeAspect="1"/>
            </p:cNvPicPr>
            <p:nvPr/>
          </p:nvPicPr>
          <p:blipFill>
            <a:blip r:embed="rId14">
              <a:extLst>
                <a:ext uri="{28A0092B-C50C-407E-A947-70E740481C1C}">
                  <a14:useLocalDpi xmlns:a14="http://schemas.microsoft.com/office/drawing/2010/main" val="0"/>
                </a:ext>
              </a:extLst>
            </a:blip>
            <a:srcRect t="3391" b="3391"/>
            <a:stretch/>
          </p:blipFill>
          <p:spPr>
            <a:xfrm>
              <a:off x="3749536" y="3619348"/>
              <a:ext cx="1720800" cy="2015999"/>
            </a:xfrm>
            <a:prstGeom prst="rect">
              <a:avLst/>
            </a:prstGeom>
            <a:solidFill>
              <a:schemeClr val="bg1"/>
            </a:solidFill>
            <a:ln w="19050">
              <a:solidFill>
                <a:schemeClr val="tx1"/>
              </a:solidFill>
            </a:ln>
          </p:spPr>
        </p:pic>
      </p:grpSp>
    </p:spTree>
    <p:extLst>
      <p:ext uri="{BB962C8B-B14F-4D97-AF65-F5344CB8AC3E}">
        <p14:creationId xmlns:p14="http://schemas.microsoft.com/office/powerpoint/2010/main" val="29427215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48F37714-1E9C-4332-B6EF-7905EED66740}"/>
              </a:ext>
            </a:extLst>
          </p:cNvPr>
          <p:cNvSpPr/>
          <p:nvPr/>
        </p:nvSpPr>
        <p:spPr>
          <a:xfrm>
            <a:off x="2330450" y="2676408"/>
            <a:ext cx="7531100" cy="752592"/>
          </a:xfrm>
          <a:prstGeom prst="roundRect">
            <a:avLst/>
          </a:prstGeom>
          <a:noFill/>
          <a:ln w="31750">
            <a:solidFill>
              <a:srgbClr val="08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solidFill>
                  <a:srgbClr val="084077"/>
                </a:solidFill>
                <a:latin typeface="Arial" panose="020B0604020202020204" pitchFamily="34" charset="0"/>
                <a:cs typeface="Arial" panose="020B0604020202020204" pitchFamily="34" charset="0"/>
              </a:rPr>
              <a:t>Niet-technische vaardigheden</a:t>
            </a:r>
          </a:p>
        </p:txBody>
      </p:sp>
    </p:spTree>
    <p:extLst>
      <p:ext uri="{BB962C8B-B14F-4D97-AF65-F5344CB8AC3E}">
        <p14:creationId xmlns:p14="http://schemas.microsoft.com/office/powerpoint/2010/main" val="233133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LEERDOELEN</a:t>
            </a:r>
            <a:endParaRPr lang="nl-NL" sz="2800" dirty="0"/>
          </a:p>
        </p:txBody>
      </p:sp>
      <p:sp>
        <p:nvSpPr>
          <p:cNvPr id="4" name="Text Box 3">
            <a:extLst>
              <a:ext uri="{FF2B5EF4-FFF2-40B4-BE49-F238E27FC236}">
                <a16:creationId xmlns:a16="http://schemas.microsoft.com/office/drawing/2014/main" id="{CAE329DD-13FC-4302-8C19-F64DDA63DB6B}"/>
              </a:ext>
            </a:extLst>
          </p:cNvPr>
          <p:cNvSpPr txBox="1">
            <a:spLocks noChangeArrowheads="1"/>
          </p:cNvSpPr>
          <p:nvPr/>
        </p:nvSpPr>
        <p:spPr bwMode="auto">
          <a:xfrm>
            <a:off x="468503" y="1440061"/>
            <a:ext cx="11254994" cy="3816429"/>
          </a:xfrm>
          <a:prstGeom prst="rect">
            <a:avLst/>
          </a:prstGeom>
          <a:noFill/>
          <a:ln w="9525">
            <a:noFill/>
            <a:miter lim="800000"/>
            <a:headEnd/>
            <a:tailEnd/>
          </a:ln>
        </p:spPr>
        <p:txBody>
          <a:bodyPr wrap="square" anchor="ctr" anchorCtr="0">
            <a:spAutoFit/>
          </a:bodyPr>
          <a:lstStyle/>
          <a:p>
            <a:pPr>
              <a:spcBef>
                <a:spcPts val="0"/>
              </a:spcBef>
              <a:spcAft>
                <a:spcPts val="1200"/>
              </a:spcAft>
            </a:pPr>
            <a:r>
              <a:rPr lang="en-GB" sz="2400" kern="600" dirty="0">
                <a:latin typeface="Arial" panose="020B0604020202020204" pitchFamily="34" charset="0"/>
                <a:cs typeface="Arial" panose="020B0604020202020204" pitchFamily="34" charset="0"/>
              </a:rPr>
              <a:t>Aan het </a:t>
            </a:r>
            <a:r>
              <a:rPr lang="en-GB" sz="2400" kern="600" dirty="0" err="1">
                <a:latin typeface="Arial" panose="020B0604020202020204" pitchFamily="34" charset="0"/>
                <a:cs typeface="Arial" panose="020B0604020202020204" pitchFamily="34" charset="0"/>
              </a:rPr>
              <a:t>einde</a:t>
            </a:r>
            <a:r>
              <a:rPr lang="en-GB" sz="2400" kern="600" dirty="0">
                <a:latin typeface="Arial" panose="020B0604020202020204" pitchFamily="34" charset="0"/>
                <a:cs typeface="Arial" panose="020B0604020202020204" pitchFamily="34" charset="0"/>
              </a:rPr>
              <a:t> van </a:t>
            </a:r>
            <a:r>
              <a:rPr lang="en-GB" sz="2400" kern="600" dirty="0" err="1">
                <a:latin typeface="Arial" panose="020B0604020202020204" pitchFamily="34" charset="0"/>
                <a:cs typeface="Arial" panose="020B0604020202020204" pitchFamily="34" charset="0"/>
              </a:rPr>
              <a:t>deze</a:t>
            </a:r>
            <a:r>
              <a:rPr lang="en-GB" sz="2400" kern="600" dirty="0">
                <a:latin typeface="Arial" panose="020B0604020202020204" pitchFamily="34" charset="0"/>
                <a:cs typeface="Arial" panose="020B0604020202020204" pitchFamily="34" charset="0"/>
              </a:rPr>
              <a:t> module </a:t>
            </a:r>
            <a:r>
              <a:rPr lang="en-GB" sz="2400" kern="600" dirty="0" err="1">
                <a:latin typeface="Arial" panose="020B0604020202020204" pitchFamily="34" charset="0"/>
                <a:cs typeface="Arial" panose="020B0604020202020204" pitchFamily="34" charset="0"/>
              </a:rPr>
              <a:t>kan</a:t>
            </a:r>
            <a:r>
              <a:rPr lang="en-GB" sz="2400" kern="600" dirty="0">
                <a:latin typeface="Arial" panose="020B0604020202020204" pitchFamily="34" charset="0"/>
                <a:cs typeface="Arial" panose="020B0604020202020204" pitchFamily="34" charset="0"/>
              </a:rPr>
              <a:t> je:</a:t>
            </a:r>
          </a:p>
          <a:p>
            <a:pPr>
              <a:spcBef>
                <a:spcPts val="0"/>
              </a:spcBef>
              <a:spcAft>
                <a:spcPts val="1200"/>
              </a:spcAft>
            </a:pPr>
            <a:endParaRPr lang="en-GB" sz="2400" kern="600" dirty="0">
              <a:latin typeface="Arial" panose="020B0604020202020204" pitchFamily="34" charset="0"/>
              <a:cs typeface="Arial" panose="020B0604020202020204" pitchFamily="34" charset="0"/>
            </a:endParaRPr>
          </a:p>
          <a:p>
            <a:pPr marL="342900" indent="-342900">
              <a:spcBef>
                <a:spcPts val="0"/>
              </a:spcBef>
              <a:spcAft>
                <a:spcPts val="1200"/>
              </a:spcAft>
              <a:buFont typeface="Arial" panose="020B0604020202020204" pitchFamily="34" charset="0"/>
              <a:buChar char="•"/>
            </a:pPr>
            <a:r>
              <a:rPr lang="en-GB" sz="2400" kern="600" dirty="0">
                <a:latin typeface="Arial" panose="020B0604020202020204" pitchFamily="34" charset="0"/>
                <a:cs typeface="Arial" panose="020B0604020202020204" pitchFamily="34" charset="0"/>
              </a:rPr>
              <a:t>Uitleggen wat het </a:t>
            </a:r>
            <a:r>
              <a:rPr lang="en-GB" sz="2400" kern="600" dirty="0" err="1">
                <a:latin typeface="Arial" panose="020B0604020202020204" pitchFamily="34" charset="0"/>
                <a:cs typeface="Arial" panose="020B0604020202020204" pitchFamily="34" charset="0"/>
              </a:rPr>
              <a:t>belang</a:t>
            </a:r>
            <a:r>
              <a:rPr lang="en-GB" sz="2400" kern="600" dirty="0">
                <a:latin typeface="Arial" panose="020B0604020202020204" pitchFamily="34" charset="0"/>
                <a:cs typeface="Arial" panose="020B0604020202020204" pitchFamily="34" charset="0"/>
              </a:rPr>
              <a:t> is van </a:t>
            </a:r>
            <a:r>
              <a:rPr lang="en-GB" sz="2400" kern="600" dirty="0" err="1">
                <a:latin typeface="Arial" panose="020B0604020202020204" pitchFamily="34" charset="0"/>
                <a:cs typeface="Arial" panose="020B0604020202020204" pitchFamily="34" charset="0"/>
              </a:rPr>
              <a:t>niet-technische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vaardigheden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bij</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reanimatie</a:t>
            </a:r>
          </a:p>
          <a:p>
            <a:pPr marL="342900" indent="-342900">
              <a:spcBef>
                <a:spcPts val="0"/>
              </a:spcBef>
              <a:spcAft>
                <a:spcPts val="1200"/>
              </a:spcAft>
              <a:buFont typeface="Arial" panose="020B0604020202020204" pitchFamily="34" charset="0"/>
              <a:buChar char="•"/>
            </a:pPr>
            <a:r>
              <a:rPr lang="en-GB" sz="2400" kern="600" dirty="0">
                <a:latin typeface="Arial" panose="020B0604020202020204" pitchFamily="34" charset="0"/>
                <a:cs typeface="Arial" panose="020B0604020202020204" pitchFamily="34" charset="0"/>
              </a:rPr>
              <a:t>Uitleggen </a:t>
            </a:r>
            <a:r>
              <a:rPr lang="en-GB" sz="2400" kern="600" dirty="0" err="1">
                <a:latin typeface="Arial" panose="020B0604020202020204" pitchFamily="34" charset="0"/>
                <a:cs typeface="Arial" panose="020B0604020202020204" pitchFamily="34" charset="0"/>
              </a:rPr>
              <a:t>welke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omstandigheden</a:t>
            </a:r>
            <a:r>
              <a:rPr lang="en-GB" sz="2400" kern="600" dirty="0">
                <a:latin typeface="Arial" panose="020B0604020202020204" pitchFamily="34" charset="0"/>
                <a:cs typeface="Arial" panose="020B0604020202020204" pitchFamily="34" charset="0"/>
              </a:rPr>
              <a:t> van </a:t>
            </a:r>
            <a:r>
              <a:rPr lang="en-GB" sz="2400" kern="600" dirty="0" err="1">
                <a:latin typeface="Arial" panose="020B0604020202020204" pitchFamily="34" charset="0"/>
                <a:cs typeface="Arial" panose="020B0604020202020204" pitchFamily="34" charset="0"/>
              </a:rPr>
              <a:t>invloed</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zijn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bij</a:t>
            </a:r>
            <a:r>
              <a:rPr lang="en-GB" sz="2400" kern="600" dirty="0">
                <a:latin typeface="Arial" panose="020B0604020202020204" pitchFamily="34" charset="0"/>
                <a:cs typeface="Arial" panose="020B0604020202020204" pitchFamily="34" charset="0"/>
              </a:rPr>
              <a:t> de </a:t>
            </a:r>
            <a:r>
              <a:rPr lang="en-GB" sz="2400" kern="600" dirty="0" err="1">
                <a:latin typeface="Arial" panose="020B0604020202020204" pitchFamily="34" charset="0"/>
                <a:cs typeface="Arial" panose="020B0604020202020204" pitchFamily="34" charset="0"/>
              </a:rPr>
              <a:t>herkenning</a:t>
            </a:r>
            <a:r>
              <a:rPr lang="en-GB" sz="2400" kern="600" dirty="0">
                <a:latin typeface="Arial" panose="020B0604020202020204" pitchFamily="34" charset="0"/>
                <a:cs typeface="Arial" panose="020B0604020202020204" pitchFamily="34" charset="0"/>
              </a:rPr>
              <a:t> van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circulatiestilstand</a:t>
            </a:r>
            <a:endParaRPr lang="en-GB" sz="2400" kern="600" dirty="0">
              <a:latin typeface="Arial" panose="020B0604020202020204" pitchFamily="34" charset="0"/>
              <a:cs typeface="Arial" panose="020B0604020202020204" pitchFamily="34" charset="0"/>
            </a:endParaRPr>
          </a:p>
          <a:p>
            <a:pPr marL="342900" indent="-342900">
              <a:spcAft>
                <a:spcPts val="1200"/>
              </a:spcAft>
              <a:buFont typeface="Arial" panose="020B0604020202020204" pitchFamily="34" charset="0"/>
              <a:buChar char="•"/>
            </a:pPr>
            <a:r>
              <a:rPr lang="en-GB" sz="2400" kern="600" dirty="0">
                <a:latin typeface="Arial" panose="020B0604020202020204" pitchFamily="34" charset="0"/>
                <a:cs typeface="Arial" panose="020B0604020202020204" pitchFamily="34" charset="0"/>
              </a:rPr>
              <a:t>Uitleggen </a:t>
            </a:r>
            <a:r>
              <a:rPr lang="en-GB" sz="2400" kern="600" dirty="0" err="1">
                <a:latin typeface="Arial" panose="020B0604020202020204" pitchFamily="34" charset="0"/>
                <a:cs typeface="Arial" panose="020B0604020202020204" pitchFamily="34" charset="0"/>
              </a:rPr>
              <a:t>welke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vaardigheden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bijdragen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aan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optimale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samenwerking</a:t>
            </a:r>
            <a:endParaRPr lang="en-GB" sz="2400" kern="600" dirty="0">
              <a:latin typeface="Arial" panose="020B0604020202020204" pitchFamily="34" charset="0"/>
              <a:cs typeface="Arial" panose="020B0604020202020204" pitchFamily="34" charset="0"/>
            </a:endParaRPr>
          </a:p>
          <a:p>
            <a:pPr marL="342900" indent="-342900">
              <a:spcBef>
                <a:spcPts val="0"/>
              </a:spcBef>
              <a:spcAft>
                <a:spcPts val="1200"/>
              </a:spcAft>
              <a:buFont typeface="Arial" panose="020B0604020202020204" pitchFamily="34" charset="0"/>
              <a:buChar char="•"/>
            </a:pPr>
            <a:r>
              <a:rPr lang="en-GB" sz="2400" kern="600" dirty="0" err="1">
                <a:latin typeface="Arial" panose="020B0604020202020204" pitchFamily="34" charset="0"/>
                <a:cs typeface="Arial" panose="020B0604020202020204" pitchFamily="34" charset="0"/>
              </a:rPr>
              <a:t>Leider</a:t>
            </a:r>
            <a:r>
              <a:rPr lang="en-GB" sz="2400" kern="600" dirty="0">
                <a:latin typeface="Arial" panose="020B0604020202020204" pitchFamily="34" charset="0"/>
                <a:cs typeface="Arial" panose="020B0604020202020204" pitchFamily="34" charset="0"/>
              </a:rPr>
              <a:t>- of </a:t>
            </a:r>
            <a:r>
              <a:rPr lang="en-GB" sz="2400" kern="600" dirty="0" err="1">
                <a:latin typeface="Arial" panose="020B0604020202020204" pitchFamily="34" charset="0"/>
                <a:cs typeface="Arial" panose="020B0604020202020204" pitchFamily="34" charset="0"/>
              </a:rPr>
              <a:t>volgerschap</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tonen</a:t>
            </a:r>
            <a:r>
              <a:rPr lang="en-GB" sz="2400" kern="600" dirty="0">
                <a:latin typeface="Arial" panose="020B0604020202020204" pitchFamily="34" charset="0"/>
                <a:cs typeface="Arial" panose="020B0604020202020204" pitchFamily="34" charset="0"/>
              </a:rPr>
              <a:t> in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scenario</a:t>
            </a:r>
          </a:p>
        </p:txBody>
      </p:sp>
    </p:spTree>
    <p:extLst>
      <p:ext uri="{BB962C8B-B14F-4D97-AF65-F5344CB8AC3E}">
        <p14:creationId xmlns:p14="http://schemas.microsoft.com/office/powerpoint/2010/main" val="12202603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414559" y="252000"/>
            <a:ext cx="7362882" cy="523220"/>
          </a:xfrm>
          <a:prstGeom prst="rect">
            <a:avLst/>
          </a:prstGeom>
          <a:noFill/>
        </p:spPr>
        <p:txBody>
          <a:bodyPr wrap="square">
            <a:spAutoFit/>
          </a:bodyPr>
          <a:lstStyle/>
          <a:p>
            <a:pPr algn="ctr"/>
            <a:r>
              <a:rPr lang="nl-NL" sz="2800" b="1" dirty="0">
                <a:solidFill>
                  <a:srgbClr val="084077"/>
                </a:solidFill>
                <a:latin typeface="Arial" charset="0"/>
                <a:cs typeface="Arial" charset="0"/>
              </a:rPr>
              <a:t>REANIMATIE VRAAGT OM TEAMWORK</a:t>
            </a:r>
            <a:endParaRPr lang="nl-NL" sz="2800" dirty="0"/>
          </a:p>
        </p:txBody>
      </p:sp>
      <p:pic>
        <p:nvPicPr>
          <p:cNvPr id="4" name="Afbeelding 3">
            <a:extLst>
              <a:ext uri="{FF2B5EF4-FFF2-40B4-BE49-F238E27FC236}">
                <a16:creationId xmlns:a16="http://schemas.microsoft.com/office/drawing/2014/main" id="{D954E524-361D-463A-8BF7-831FC7ECD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1520" y="1388936"/>
            <a:ext cx="6039036" cy="4412633"/>
          </a:xfrm>
          <a:prstGeom prst="rect">
            <a:avLst/>
          </a:prstGeom>
        </p:spPr>
      </p:pic>
      <p:sp>
        <p:nvSpPr>
          <p:cNvPr id="5" name="Tekstvak 4">
            <a:extLst>
              <a:ext uri="{FF2B5EF4-FFF2-40B4-BE49-F238E27FC236}">
                <a16:creationId xmlns:a16="http://schemas.microsoft.com/office/drawing/2014/main" id="{BD461704-8531-F771-6E9F-9387B45B6067}"/>
              </a:ext>
            </a:extLst>
          </p:cNvPr>
          <p:cNvSpPr txBox="1"/>
          <p:nvPr/>
        </p:nvSpPr>
        <p:spPr>
          <a:xfrm>
            <a:off x="2491509" y="699461"/>
            <a:ext cx="7208982" cy="523220"/>
          </a:xfrm>
          <a:prstGeom prst="rect">
            <a:avLst/>
          </a:prstGeom>
          <a:noFill/>
        </p:spPr>
        <p:txBody>
          <a:bodyPr wrap="square" rtlCol="0">
            <a:spAutoFit/>
          </a:bodyPr>
          <a:lstStyle/>
          <a:p>
            <a:pPr algn="ctr"/>
            <a:r>
              <a:rPr lang="nl-NL" sz="2800" i="1" dirty="0"/>
              <a:t>Team van experts, is geen expert team</a:t>
            </a:r>
          </a:p>
        </p:txBody>
      </p:sp>
      <p:sp>
        <p:nvSpPr>
          <p:cNvPr id="7" name="Tekstvak 6">
            <a:extLst>
              <a:ext uri="{FF2B5EF4-FFF2-40B4-BE49-F238E27FC236}">
                <a16:creationId xmlns:a16="http://schemas.microsoft.com/office/drawing/2014/main" id="{74D13060-C960-5C56-A1E8-9B066AEBA4ED}"/>
              </a:ext>
            </a:extLst>
          </p:cNvPr>
          <p:cNvSpPr txBox="1"/>
          <p:nvPr/>
        </p:nvSpPr>
        <p:spPr>
          <a:xfrm>
            <a:off x="355600" y="2260600"/>
            <a:ext cx="4458813" cy="2144113"/>
          </a:xfrm>
          <a:prstGeom prst="rect">
            <a:avLst/>
          </a:prstGeom>
          <a:noFill/>
        </p:spPr>
        <p:txBody>
          <a:bodyPr wrap="square" rtlCol="0">
            <a:spAutoFit/>
          </a:bodyPr>
          <a:lstStyle/>
          <a:p>
            <a:r>
              <a:rPr lang="nl-NL" sz="2800" dirty="0"/>
              <a:t>Wordt één team </a:t>
            </a:r>
          </a:p>
          <a:p>
            <a:pPr marL="609630" lvl="1" indent="-304815">
              <a:buFont typeface="Arial" panose="020B0604020202020204" pitchFamily="34" charset="0"/>
              <a:buChar char="•"/>
            </a:pPr>
            <a:r>
              <a:rPr lang="nl-NL" sz="2800" dirty="0"/>
              <a:t>Introduceer jezelf</a:t>
            </a:r>
          </a:p>
          <a:p>
            <a:pPr marL="609630" lvl="1" indent="-304815">
              <a:buFont typeface="Arial" panose="020B0604020202020204" pitchFamily="34" charset="0"/>
              <a:buChar char="•"/>
            </a:pPr>
            <a:r>
              <a:rPr lang="nl-NL" sz="2800" dirty="0"/>
              <a:t>Vraag elkaars voornaam</a:t>
            </a:r>
          </a:p>
          <a:p>
            <a:pPr marL="647715" lvl="1" indent="-342900">
              <a:buFont typeface="Arial" panose="020B0604020202020204" pitchFamily="34" charset="0"/>
              <a:buChar char="•"/>
            </a:pPr>
            <a:r>
              <a:rPr lang="nl-NL" sz="2800" dirty="0"/>
              <a:t>Heb oog voor elkaar</a:t>
            </a:r>
            <a:r>
              <a:rPr lang="nl-NL" sz="2133" dirty="0"/>
              <a:t> </a:t>
            </a:r>
          </a:p>
          <a:p>
            <a:pPr marL="304815" lvl="1"/>
            <a:r>
              <a:rPr lang="nl-NL" sz="2133" dirty="0"/>
              <a:t>	(ook voor omstanders/familie)</a:t>
            </a:r>
          </a:p>
        </p:txBody>
      </p:sp>
    </p:spTree>
    <p:extLst>
      <p:ext uri="{BB962C8B-B14F-4D97-AF65-F5344CB8AC3E}">
        <p14:creationId xmlns:p14="http://schemas.microsoft.com/office/powerpoint/2010/main" val="18017678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414559" y="252000"/>
            <a:ext cx="7362882" cy="523220"/>
          </a:xfrm>
          <a:prstGeom prst="rect">
            <a:avLst/>
          </a:prstGeom>
          <a:noFill/>
        </p:spPr>
        <p:txBody>
          <a:bodyPr wrap="square">
            <a:spAutoFit/>
          </a:bodyPr>
          <a:lstStyle/>
          <a:p>
            <a:pPr algn="ctr"/>
            <a:r>
              <a:rPr lang="nl-NL" sz="2800" b="1" dirty="0">
                <a:solidFill>
                  <a:srgbClr val="084077"/>
                </a:solidFill>
                <a:latin typeface="Arial" charset="0"/>
                <a:cs typeface="Arial" charset="0"/>
              </a:rPr>
              <a:t>NIET-TECHNISCHE VAARDIGHEDEN</a:t>
            </a:r>
            <a:endParaRPr lang="nl-NL" sz="2800" dirty="0"/>
          </a:p>
        </p:txBody>
      </p:sp>
      <p:grpSp>
        <p:nvGrpSpPr>
          <p:cNvPr id="2" name="Groep 1">
            <a:extLst>
              <a:ext uri="{FF2B5EF4-FFF2-40B4-BE49-F238E27FC236}">
                <a16:creationId xmlns:a16="http://schemas.microsoft.com/office/drawing/2014/main" id="{673BB5BC-1543-4D2B-9F53-0201B8A24BC8}"/>
              </a:ext>
            </a:extLst>
          </p:cNvPr>
          <p:cNvGrpSpPr/>
          <p:nvPr/>
        </p:nvGrpSpPr>
        <p:grpSpPr>
          <a:xfrm>
            <a:off x="1078180" y="887040"/>
            <a:ext cx="10035639" cy="5394078"/>
            <a:chOff x="1481446" y="1288257"/>
            <a:chExt cx="10035639" cy="5394078"/>
          </a:xfrm>
        </p:grpSpPr>
        <p:sp>
          <p:nvSpPr>
            <p:cNvPr id="5" name="Rechthoek 4">
              <a:extLst>
                <a:ext uri="{FF2B5EF4-FFF2-40B4-BE49-F238E27FC236}">
                  <a16:creationId xmlns:a16="http://schemas.microsoft.com/office/drawing/2014/main" id="{2DC4895E-AF8C-468A-9238-8A3BA59490F2}"/>
                </a:ext>
              </a:extLst>
            </p:cNvPr>
            <p:cNvSpPr/>
            <p:nvPr/>
          </p:nvSpPr>
          <p:spPr>
            <a:xfrm>
              <a:off x="1824913" y="1773771"/>
              <a:ext cx="1143063" cy="799196"/>
            </a:xfrm>
            <a:prstGeom prst="rect">
              <a:avLst/>
            </a:prstGeom>
            <a:solidFill>
              <a:srgbClr val="BFD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Explosie: 14 punten 6">
              <a:extLst>
                <a:ext uri="{FF2B5EF4-FFF2-40B4-BE49-F238E27FC236}">
                  <a16:creationId xmlns:a16="http://schemas.microsoft.com/office/drawing/2014/main" id="{333CD68C-7AEC-4EC7-AE5C-8C0FA335430E}"/>
                </a:ext>
              </a:extLst>
            </p:cNvPr>
            <p:cNvSpPr/>
            <p:nvPr/>
          </p:nvSpPr>
          <p:spPr>
            <a:xfrm>
              <a:off x="1481446" y="1288257"/>
              <a:ext cx="3144982" cy="1540895"/>
            </a:xfrm>
            <a:prstGeom prst="irregularSeal2">
              <a:avLst/>
            </a:prstGeom>
            <a:solidFill>
              <a:srgbClr val="005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latin typeface="Arial" panose="020B0604020202020204" pitchFamily="34" charset="0"/>
                  <a:cs typeface="Arial" panose="020B0604020202020204" pitchFamily="34" charset="0"/>
                </a:rPr>
                <a:t>Circulatie stilstand</a:t>
              </a:r>
            </a:p>
          </p:txBody>
        </p:sp>
        <p:sp>
          <p:nvSpPr>
            <p:cNvPr id="8" name="Pijl: rechts 7">
              <a:extLst>
                <a:ext uri="{FF2B5EF4-FFF2-40B4-BE49-F238E27FC236}">
                  <a16:creationId xmlns:a16="http://schemas.microsoft.com/office/drawing/2014/main" id="{D9CD5CB7-DBEF-4184-8D1E-4209DCC1FD0C}"/>
                </a:ext>
              </a:extLst>
            </p:cNvPr>
            <p:cNvSpPr/>
            <p:nvPr/>
          </p:nvSpPr>
          <p:spPr>
            <a:xfrm>
              <a:off x="4190135" y="1857318"/>
              <a:ext cx="446985" cy="402771"/>
            </a:xfrm>
            <a:prstGeom prst="rightArrow">
              <a:avLst/>
            </a:prstGeom>
            <a:solidFill>
              <a:srgbClr val="005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hthoek 8">
              <a:extLst>
                <a:ext uri="{FF2B5EF4-FFF2-40B4-BE49-F238E27FC236}">
                  <a16:creationId xmlns:a16="http://schemas.microsoft.com/office/drawing/2014/main" id="{E3A6C381-427B-4E95-B39E-6FF0FC3BB3E6}"/>
                </a:ext>
              </a:extLst>
            </p:cNvPr>
            <p:cNvSpPr/>
            <p:nvPr/>
          </p:nvSpPr>
          <p:spPr>
            <a:xfrm>
              <a:off x="4776679" y="1299632"/>
              <a:ext cx="2143815" cy="120854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dirty="0">
                  <a:solidFill>
                    <a:schemeClr val="tx1"/>
                  </a:solidFill>
                  <a:latin typeface="Arial" panose="020B0604020202020204" pitchFamily="34" charset="0"/>
                  <a:cs typeface="Arial" panose="020B0604020202020204" pitchFamily="34" charset="0"/>
                </a:rPr>
                <a:t>De gebeurtenis opmerken</a:t>
              </a:r>
            </a:p>
          </p:txBody>
        </p:sp>
        <p:sp>
          <p:nvSpPr>
            <p:cNvPr id="10" name="Rechthoek 9">
              <a:extLst>
                <a:ext uri="{FF2B5EF4-FFF2-40B4-BE49-F238E27FC236}">
                  <a16:creationId xmlns:a16="http://schemas.microsoft.com/office/drawing/2014/main" id="{054AB590-0048-49E7-9027-A2D8E3A7CB91}"/>
                </a:ext>
              </a:extLst>
            </p:cNvPr>
            <p:cNvSpPr/>
            <p:nvPr/>
          </p:nvSpPr>
          <p:spPr>
            <a:xfrm>
              <a:off x="6161883" y="1903904"/>
              <a:ext cx="2143815" cy="120854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dirty="0">
                  <a:solidFill>
                    <a:schemeClr val="tx1"/>
                  </a:solidFill>
                  <a:latin typeface="Arial" panose="020B0604020202020204" pitchFamily="34" charset="0"/>
                  <a:cs typeface="Arial" panose="020B0604020202020204" pitchFamily="34" charset="0"/>
                </a:rPr>
                <a:t>Herkennen noodzaak reanimatie</a:t>
              </a:r>
            </a:p>
          </p:txBody>
        </p:sp>
        <p:sp>
          <p:nvSpPr>
            <p:cNvPr id="11" name="Rechthoek 10">
              <a:extLst>
                <a:ext uri="{FF2B5EF4-FFF2-40B4-BE49-F238E27FC236}">
                  <a16:creationId xmlns:a16="http://schemas.microsoft.com/office/drawing/2014/main" id="{1FA8F2D0-3E2F-431F-9384-09E2B7986E9C}"/>
                </a:ext>
              </a:extLst>
            </p:cNvPr>
            <p:cNvSpPr/>
            <p:nvPr/>
          </p:nvSpPr>
          <p:spPr>
            <a:xfrm>
              <a:off x="7547087" y="2829153"/>
              <a:ext cx="2143815" cy="120854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dirty="0">
                  <a:solidFill>
                    <a:schemeClr val="tx1"/>
                  </a:solidFill>
                  <a:latin typeface="Arial" panose="020B0604020202020204" pitchFamily="34" charset="0"/>
                  <a:cs typeface="Arial" panose="020B0604020202020204" pitchFamily="34" charset="0"/>
                </a:rPr>
                <a:t>Bereidheid tot starten</a:t>
              </a:r>
            </a:p>
          </p:txBody>
        </p:sp>
        <p:sp>
          <p:nvSpPr>
            <p:cNvPr id="12" name="Pijl: rechts 11">
              <a:extLst>
                <a:ext uri="{FF2B5EF4-FFF2-40B4-BE49-F238E27FC236}">
                  <a16:creationId xmlns:a16="http://schemas.microsoft.com/office/drawing/2014/main" id="{0B4C20B7-FE6D-4A73-A399-A5A3B8AFA0E5}"/>
                </a:ext>
              </a:extLst>
            </p:cNvPr>
            <p:cNvSpPr/>
            <p:nvPr/>
          </p:nvSpPr>
          <p:spPr>
            <a:xfrm rot="3688275">
              <a:off x="8959935" y="4123397"/>
              <a:ext cx="446985" cy="402771"/>
            </a:xfrm>
            <a:prstGeom prst="rightArrow">
              <a:avLst/>
            </a:prstGeom>
            <a:solidFill>
              <a:srgbClr val="005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Explosie: 14 punten 12">
              <a:extLst>
                <a:ext uri="{FF2B5EF4-FFF2-40B4-BE49-F238E27FC236}">
                  <a16:creationId xmlns:a16="http://schemas.microsoft.com/office/drawing/2014/main" id="{256F9D8B-DDF4-43D2-B833-94B467B9B4C3}"/>
                </a:ext>
              </a:extLst>
            </p:cNvPr>
            <p:cNvSpPr/>
            <p:nvPr/>
          </p:nvSpPr>
          <p:spPr>
            <a:xfrm>
              <a:off x="7881256" y="4192502"/>
              <a:ext cx="3635829" cy="1540895"/>
            </a:xfrm>
            <a:prstGeom prst="irregularSeal2">
              <a:avLst/>
            </a:prstGeom>
            <a:solidFill>
              <a:srgbClr val="005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latin typeface="Arial" panose="020B0604020202020204" pitchFamily="34" charset="0"/>
                  <a:cs typeface="Arial" panose="020B0604020202020204" pitchFamily="34" charset="0"/>
                </a:rPr>
                <a:t>Reanimatie</a:t>
              </a:r>
            </a:p>
          </p:txBody>
        </p:sp>
        <p:sp>
          <p:nvSpPr>
            <p:cNvPr id="14" name="Linkeraccolade 13">
              <a:extLst>
                <a:ext uri="{FF2B5EF4-FFF2-40B4-BE49-F238E27FC236}">
                  <a16:creationId xmlns:a16="http://schemas.microsoft.com/office/drawing/2014/main" id="{55F35823-BBD1-4EF5-A641-68886FD13D3D}"/>
                </a:ext>
              </a:extLst>
            </p:cNvPr>
            <p:cNvSpPr/>
            <p:nvPr/>
          </p:nvSpPr>
          <p:spPr>
            <a:xfrm rot="16200000">
              <a:off x="7633919" y="2910732"/>
              <a:ext cx="285698" cy="6000178"/>
            </a:xfrm>
            <a:prstGeom prst="leftBrace">
              <a:avLst>
                <a:gd name="adj1" fmla="val 8333"/>
                <a:gd name="adj2" fmla="val 50544"/>
              </a:avLst>
            </a:prstGeom>
            <a:ln w="19050">
              <a:solidFill>
                <a:srgbClr val="005C9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5" name="Rechthoek 14">
              <a:extLst>
                <a:ext uri="{FF2B5EF4-FFF2-40B4-BE49-F238E27FC236}">
                  <a16:creationId xmlns:a16="http://schemas.microsoft.com/office/drawing/2014/main" id="{6EA50E0E-9A0A-4FB5-AEDD-DC9B2033AB89}"/>
                </a:ext>
              </a:extLst>
            </p:cNvPr>
            <p:cNvSpPr/>
            <p:nvPr/>
          </p:nvSpPr>
          <p:spPr>
            <a:xfrm>
              <a:off x="6964055" y="6184927"/>
              <a:ext cx="1834401" cy="4974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dirty="0">
                  <a:solidFill>
                    <a:schemeClr val="tx1"/>
                  </a:solidFill>
                  <a:latin typeface="Arial" panose="020B0604020202020204" pitchFamily="34" charset="0"/>
                  <a:cs typeface="Arial" panose="020B0604020202020204" pitchFamily="34" charset="0"/>
                </a:rPr>
                <a:t>Samenwerken</a:t>
              </a:r>
            </a:p>
          </p:txBody>
        </p:sp>
      </p:grpSp>
    </p:spTree>
    <p:extLst>
      <p:ext uri="{BB962C8B-B14F-4D97-AF65-F5344CB8AC3E}">
        <p14:creationId xmlns:p14="http://schemas.microsoft.com/office/powerpoint/2010/main" val="2702058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CONTROLEER BEWUSTZIJN</a:t>
            </a:r>
            <a:endParaRPr lang="nl-NL" sz="2800" dirty="0"/>
          </a:p>
        </p:txBody>
      </p:sp>
      <p:sp>
        <p:nvSpPr>
          <p:cNvPr id="15" name="Text Box 3">
            <a:extLst>
              <a:ext uri="{FF2B5EF4-FFF2-40B4-BE49-F238E27FC236}">
                <a16:creationId xmlns:a16="http://schemas.microsoft.com/office/drawing/2014/main" id="{E4A0B5E5-B925-4002-AE11-0EF0440F69DE}"/>
              </a:ext>
            </a:extLst>
          </p:cNvPr>
          <p:cNvSpPr txBox="1">
            <a:spLocks noChangeArrowheads="1"/>
          </p:cNvSpPr>
          <p:nvPr/>
        </p:nvSpPr>
        <p:spPr bwMode="auto">
          <a:xfrm>
            <a:off x="6096000" y="3276855"/>
            <a:ext cx="5495102" cy="2971834"/>
          </a:xfrm>
          <a:prstGeom prst="rect">
            <a:avLst/>
          </a:prstGeom>
          <a:noFill/>
          <a:ln w="9525">
            <a:noFill/>
            <a:miter lim="800000"/>
            <a:headEnd/>
            <a:tailEnd/>
          </a:ln>
        </p:spPr>
        <p:txBody>
          <a:bodyPr wrap="square" anchor="ctr" anchorCtr="0">
            <a:noAutofit/>
          </a:bodyPr>
          <a:lstStyle/>
          <a:p>
            <a:pPr marL="342900" indent="-342900">
              <a:spcBef>
                <a:spcPts val="1200"/>
              </a:spcBef>
              <a:buFont typeface="Arial"/>
              <a:buChar char="•"/>
            </a:pPr>
            <a:r>
              <a:rPr lang="en-GB" sz="2300" dirty="0" err="1">
                <a:latin typeface="Arial" panose="020B0604020202020204" pitchFamily="34" charset="0"/>
                <a:cs typeface="Arial" panose="020B0604020202020204" pitchFamily="34" charset="0"/>
              </a:rPr>
              <a:t>Schud</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voorzichtig</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aan</a:t>
            </a:r>
            <a:r>
              <a:rPr lang="en-GB" sz="2300" dirty="0">
                <a:latin typeface="Arial" panose="020B0604020202020204" pitchFamily="34" charset="0"/>
                <a:cs typeface="Arial" panose="020B0604020202020204" pitchFamily="34" charset="0"/>
              </a:rPr>
              <a:t> de </a:t>
            </a:r>
            <a:r>
              <a:rPr lang="en-GB" sz="2300" dirty="0" err="1">
                <a:latin typeface="Arial" panose="020B0604020202020204" pitchFamily="34" charset="0"/>
                <a:cs typeface="Arial" panose="020B0604020202020204" pitchFamily="34" charset="0"/>
              </a:rPr>
              <a:t>schouders</a:t>
            </a:r>
            <a:endParaRPr lang="en-GB" sz="2300" dirty="0">
              <a:latin typeface="Arial" panose="020B0604020202020204" pitchFamily="34" charset="0"/>
              <a:cs typeface="Arial" panose="020B0604020202020204" pitchFamily="34" charset="0"/>
            </a:endParaRPr>
          </a:p>
          <a:p>
            <a:pPr marL="342900" indent="-342900">
              <a:spcBef>
                <a:spcPts val="1200"/>
              </a:spcBef>
              <a:buFont typeface="Arial"/>
              <a:buChar char="•"/>
            </a:pPr>
            <a:r>
              <a:rPr lang="en-GB" sz="2300" dirty="0" err="1">
                <a:latin typeface="Arial" panose="020B0604020202020204" pitchFamily="34" charset="0"/>
                <a:cs typeface="Arial" panose="020B0604020202020204" pitchFamily="34" charset="0"/>
              </a:rPr>
              <a:t>Vraag</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Gaat</a:t>
            </a:r>
            <a:r>
              <a:rPr lang="en-GB" sz="2300" dirty="0">
                <a:latin typeface="Arial" panose="020B0604020202020204" pitchFamily="34" charset="0"/>
                <a:cs typeface="Arial" panose="020B0604020202020204" pitchFamily="34" charset="0"/>
              </a:rPr>
              <a:t> het?”</a:t>
            </a:r>
          </a:p>
          <a:p>
            <a:pPr marL="342900" indent="-342900">
              <a:spcBef>
                <a:spcPts val="1200"/>
              </a:spcBef>
              <a:buFont typeface="Arial"/>
              <a:buChar char="•"/>
            </a:pPr>
            <a:r>
              <a:rPr lang="en-GB" sz="2300" dirty="0" err="1">
                <a:latin typeface="Arial" panose="020B0604020202020204" pitchFamily="34" charset="0"/>
                <a:cs typeface="Arial" panose="020B0604020202020204" pitchFamily="34" charset="0"/>
              </a:rPr>
              <a:t>Indien</a:t>
            </a:r>
            <a:r>
              <a:rPr lang="en-GB" sz="2300" dirty="0">
                <a:latin typeface="Arial" panose="020B0604020202020204" pitchFamily="34" charset="0"/>
                <a:cs typeface="Arial" panose="020B0604020202020204" pitchFamily="34" charset="0"/>
              </a:rPr>
              <a:t> het </a:t>
            </a:r>
            <a:r>
              <a:rPr lang="en-GB" sz="2300" dirty="0" err="1">
                <a:latin typeface="Arial" panose="020B0604020202020204" pitchFamily="34" charset="0"/>
                <a:cs typeface="Arial" panose="020B0604020202020204" pitchFamily="34" charset="0"/>
              </a:rPr>
              <a:t>slachtoffer</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reageert</a:t>
            </a:r>
            <a:r>
              <a:rPr lang="en-GB" sz="2300" dirty="0">
                <a:latin typeface="Arial" panose="020B0604020202020204" pitchFamily="34" charset="0"/>
                <a:cs typeface="Arial" panose="020B0604020202020204" pitchFamily="34" charset="0"/>
              </a:rPr>
              <a:t>:</a:t>
            </a:r>
          </a:p>
          <a:p>
            <a:pPr marL="800100" lvl="1" indent="-342900">
              <a:spcBef>
                <a:spcPts val="600"/>
              </a:spcBef>
              <a:buFontTx/>
              <a:buChar char="-"/>
            </a:pPr>
            <a:r>
              <a:rPr lang="en-GB" sz="2300" i="1" dirty="0">
                <a:latin typeface="Arial" panose="020B0604020202020204" pitchFamily="34" charset="0"/>
                <a:cs typeface="Arial" panose="020B0604020202020204" pitchFamily="34" charset="0"/>
              </a:rPr>
              <a:t>Handel </a:t>
            </a:r>
            <a:r>
              <a:rPr lang="en-GB" sz="2300" i="1" dirty="0" err="1">
                <a:latin typeface="Arial" panose="020B0604020202020204" pitchFamily="34" charset="0"/>
                <a:cs typeface="Arial" panose="020B0604020202020204" pitchFamily="34" charset="0"/>
              </a:rPr>
              <a:t>naar</a:t>
            </a:r>
            <a:r>
              <a:rPr lang="en-GB" sz="2300" i="1" dirty="0">
                <a:latin typeface="Arial" panose="020B0604020202020204" pitchFamily="34" charset="0"/>
                <a:cs typeface="Arial" panose="020B0604020202020204" pitchFamily="34" charset="0"/>
              </a:rPr>
              <a:t> </a:t>
            </a:r>
            <a:r>
              <a:rPr lang="en-GB" sz="2300" i="1" dirty="0" err="1">
                <a:latin typeface="Arial" panose="020B0604020202020204" pitchFamily="34" charset="0"/>
                <a:cs typeface="Arial" panose="020B0604020202020204" pitchFamily="34" charset="0"/>
              </a:rPr>
              <a:t>bevindingen</a:t>
            </a:r>
            <a:endParaRPr lang="en-GB" sz="2300" i="1" dirty="0">
              <a:latin typeface="Arial" panose="020B0604020202020204" pitchFamily="34" charset="0"/>
              <a:cs typeface="Arial" panose="020B0604020202020204" pitchFamily="34" charset="0"/>
            </a:endParaRPr>
          </a:p>
          <a:p>
            <a:pPr marL="342900" indent="-342900">
              <a:spcBef>
                <a:spcPts val="1200"/>
              </a:spcBef>
              <a:buFont typeface="Arial"/>
              <a:buChar char="•"/>
            </a:pPr>
            <a:r>
              <a:rPr lang="en-GB" sz="2300" dirty="0" err="1">
                <a:latin typeface="Arial" panose="020B0604020202020204" pitchFamily="34" charset="0"/>
                <a:cs typeface="Arial" panose="020B0604020202020204" pitchFamily="34" charset="0"/>
              </a:rPr>
              <a:t>Indien</a:t>
            </a:r>
            <a:r>
              <a:rPr lang="en-GB" sz="2300" dirty="0">
                <a:latin typeface="Arial" panose="020B0604020202020204" pitchFamily="34" charset="0"/>
                <a:cs typeface="Arial" panose="020B0604020202020204" pitchFamily="34" charset="0"/>
              </a:rPr>
              <a:t> het </a:t>
            </a:r>
            <a:r>
              <a:rPr lang="en-GB" sz="2300" dirty="0" err="1">
                <a:latin typeface="Arial" panose="020B0604020202020204" pitchFamily="34" charset="0"/>
                <a:cs typeface="Arial" panose="020B0604020202020204" pitchFamily="34" charset="0"/>
              </a:rPr>
              <a:t>slachtoffer</a:t>
            </a:r>
            <a:r>
              <a:rPr lang="en-GB" sz="2300" dirty="0">
                <a:latin typeface="Arial" panose="020B0604020202020204" pitchFamily="34" charset="0"/>
                <a:cs typeface="Arial" panose="020B0604020202020204" pitchFamily="34" charset="0"/>
              </a:rPr>
              <a:t> </a:t>
            </a:r>
            <a:r>
              <a:rPr lang="en-GB" sz="2300" b="1" dirty="0" err="1">
                <a:latin typeface="Arial" panose="020B0604020202020204" pitchFamily="34" charset="0"/>
                <a:cs typeface="Arial" panose="020B0604020202020204" pitchFamily="34" charset="0"/>
              </a:rPr>
              <a:t>niet</a:t>
            </a:r>
            <a:r>
              <a:rPr lang="en-GB" sz="2300" b="1"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reageert</a:t>
            </a:r>
            <a:r>
              <a:rPr lang="en-GB" sz="2300" dirty="0">
                <a:latin typeface="Arial" panose="020B0604020202020204" pitchFamily="34" charset="0"/>
                <a:cs typeface="Arial" panose="020B0604020202020204" pitchFamily="34" charset="0"/>
              </a:rPr>
              <a:t>:</a:t>
            </a:r>
          </a:p>
          <a:p>
            <a:pPr marL="800100" lvl="1" indent="-342900">
              <a:spcBef>
                <a:spcPts val="600"/>
              </a:spcBef>
              <a:buFontTx/>
              <a:buChar char="-"/>
            </a:pPr>
            <a:r>
              <a:rPr lang="en-GB" sz="2300" i="1" dirty="0" err="1">
                <a:latin typeface="Arial" panose="020B0604020202020204" pitchFamily="34" charset="0"/>
                <a:cs typeface="Arial" panose="020B0604020202020204" pitchFamily="34" charset="0"/>
              </a:rPr>
              <a:t>Alarmeren</a:t>
            </a:r>
            <a:endParaRPr lang="en-GB" sz="2300" i="1" dirty="0">
              <a:latin typeface="Arial" panose="020B0604020202020204" pitchFamily="34" charset="0"/>
              <a:cs typeface="Arial" panose="020B0604020202020204" pitchFamily="34" charset="0"/>
            </a:endParaRPr>
          </a:p>
        </p:txBody>
      </p:sp>
      <p:pic>
        <p:nvPicPr>
          <p:cNvPr id="16" name="Afbeelding 15">
            <a:extLst>
              <a:ext uri="{FF2B5EF4-FFF2-40B4-BE49-F238E27FC236}">
                <a16:creationId xmlns:a16="http://schemas.microsoft.com/office/drawing/2014/main" id="{F735CB6C-6112-41EC-8ED2-30448FEF1D56}"/>
              </a:ext>
            </a:extLst>
          </p:cNvPr>
          <p:cNvPicPr>
            <a:picLocks noChangeAspect="1"/>
          </p:cNvPicPr>
          <p:nvPr/>
        </p:nvPicPr>
        <p:blipFill rotWithShape="1">
          <a:blip r:embed="rId3"/>
          <a:srcRect l="23573" b="2057"/>
          <a:stretch/>
        </p:blipFill>
        <p:spPr>
          <a:xfrm>
            <a:off x="1" y="1545740"/>
            <a:ext cx="5067240" cy="3761295"/>
          </a:xfrm>
          <a:prstGeom prst="rect">
            <a:avLst/>
          </a:prstGeom>
        </p:spPr>
      </p:pic>
      <p:grpSp>
        <p:nvGrpSpPr>
          <p:cNvPr id="5" name="Groep 4">
            <a:extLst>
              <a:ext uri="{FF2B5EF4-FFF2-40B4-BE49-F238E27FC236}">
                <a16:creationId xmlns:a16="http://schemas.microsoft.com/office/drawing/2014/main" id="{11118E68-C4F8-436F-A627-7EC46701A0F2}"/>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spTree>
    <p:extLst>
      <p:ext uri="{BB962C8B-B14F-4D97-AF65-F5344CB8AC3E}">
        <p14:creationId xmlns:p14="http://schemas.microsoft.com/office/powerpoint/2010/main" val="20042231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414559" y="252000"/>
            <a:ext cx="7362882" cy="523220"/>
          </a:xfrm>
          <a:prstGeom prst="rect">
            <a:avLst/>
          </a:prstGeom>
          <a:noFill/>
        </p:spPr>
        <p:txBody>
          <a:bodyPr wrap="square">
            <a:spAutoFit/>
          </a:bodyPr>
          <a:lstStyle/>
          <a:p>
            <a:pPr algn="ctr"/>
            <a:r>
              <a:rPr lang="nl-NL" sz="2800" b="1" dirty="0">
                <a:solidFill>
                  <a:srgbClr val="084077"/>
                </a:solidFill>
                <a:latin typeface="Arial" charset="0"/>
                <a:cs typeface="Arial" charset="0"/>
              </a:rPr>
              <a:t>BEREIDHEID TE STARTEN</a:t>
            </a:r>
            <a:endParaRPr lang="nl-NL" sz="2800" dirty="0"/>
          </a:p>
        </p:txBody>
      </p:sp>
      <p:sp>
        <p:nvSpPr>
          <p:cNvPr id="16" name="Rechthoek 15">
            <a:extLst>
              <a:ext uri="{FF2B5EF4-FFF2-40B4-BE49-F238E27FC236}">
                <a16:creationId xmlns:a16="http://schemas.microsoft.com/office/drawing/2014/main" id="{F3716DC1-69D4-4D62-8ABC-4B0415A01318}"/>
              </a:ext>
            </a:extLst>
          </p:cNvPr>
          <p:cNvSpPr/>
          <p:nvPr/>
        </p:nvSpPr>
        <p:spPr>
          <a:xfrm>
            <a:off x="6096000" y="3013501"/>
            <a:ext cx="5532219" cy="830997"/>
          </a:xfrm>
          <a:prstGeom prst="rect">
            <a:avLst/>
          </a:prstGeom>
        </p:spPr>
        <p:txBody>
          <a:bodyPr wrap="square">
            <a:spAutoFit/>
          </a:bodyPr>
          <a:lstStyle/>
          <a:p>
            <a:r>
              <a:rPr lang="nl-NL" sz="2400" dirty="0">
                <a:latin typeface="Arial" panose="020B0604020202020204" pitchFamily="34" charset="0"/>
                <a:cs typeface="Arial" panose="020B0604020202020204" pitchFamily="34" charset="0"/>
              </a:rPr>
              <a:t>De grootste voorspeller of iemand start </a:t>
            </a:r>
          </a:p>
          <a:p>
            <a:pPr algn="ctr"/>
            <a:r>
              <a:rPr lang="nl-NL" sz="2400" dirty="0">
                <a:latin typeface="Arial" panose="020B0604020202020204" pitchFamily="34" charset="0"/>
                <a:cs typeface="Arial" panose="020B0604020202020204" pitchFamily="34" charset="0"/>
              </a:rPr>
              <a:t>is of hij het slachtoffer kent.</a:t>
            </a:r>
          </a:p>
        </p:txBody>
      </p:sp>
      <p:pic>
        <p:nvPicPr>
          <p:cNvPr id="17" name="Afbeelding 16">
            <a:extLst>
              <a:ext uri="{FF2B5EF4-FFF2-40B4-BE49-F238E27FC236}">
                <a16:creationId xmlns:a16="http://schemas.microsoft.com/office/drawing/2014/main" id="{52FAAF95-6172-45B6-8815-6CEF83D8A3B6}"/>
              </a:ext>
            </a:extLst>
          </p:cNvPr>
          <p:cNvPicPr>
            <a:picLocks noChangeAspect="1"/>
          </p:cNvPicPr>
          <p:nvPr/>
        </p:nvPicPr>
        <p:blipFill>
          <a:blip r:embed="rId3"/>
          <a:stretch>
            <a:fillRect/>
          </a:stretch>
        </p:blipFill>
        <p:spPr>
          <a:xfrm>
            <a:off x="0" y="473531"/>
            <a:ext cx="6136597" cy="5910935"/>
          </a:xfrm>
          <a:prstGeom prst="rect">
            <a:avLst/>
          </a:prstGeom>
        </p:spPr>
      </p:pic>
    </p:spTree>
    <p:extLst>
      <p:ext uri="{BB962C8B-B14F-4D97-AF65-F5344CB8AC3E}">
        <p14:creationId xmlns:p14="http://schemas.microsoft.com/office/powerpoint/2010/main" val="33232073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414559" y="252000"/>
            <a:ext cx="7362882" cy="523220"/>
          </a:xfrm>
          <a:prstGeom prst="rect">
            <a:avLst/>
          </a:prstGeom>
          <a:noFill/>
        </p:spPr>
        <p:txBody>
          <a:bodyPr wrap="square">
            <a:spAutoFit/>
          </a:bodyPr>
          <a:lstStyle/>
          <a:p>
            <a:pPr algn="ctr"/>
            <a:r>
              <a:rPr lang="nl-NL" sz="2800" b="1" dirty="0">
                <a:solidFill>
                  <a:srgbClr val="084077"/>
                </a:solidFill>
                <a:latin typeface="Arial" charset="0"/>
                <a:cs typeface="Arial" charset="0"/>
              </a:rPr>
              <a:t>OMSTANDERSEFFECT</a:t>
            </a:r>
            <a:endParaRPr lang="nl-NL" sz="2800" dirty="0"/>
          </a:p>
        </p:txBody>
      </p:sp>
      <p:sp>
        <p:nvSpPr>
          <p:cNvPr id="5" name="Rechthoek 4">
            <a:extLst>
              <a:ext uri="{FF2B5EF4-FFF2-40B4-BE49-F238E27FC236}">
                <a16:creationId xmlns:a16="http://schemas.microsoft.com/office/drawing/2014/main" id="{0B766BBD-74AE-4D84-A5DF-9A7E7D2E45BC}"/>
              </a:ext>
            </a:extLst>
          </p:cNvPr>
          <p:cNvSpPr/>
          <p:nvPr/>
        </p:nvSpPr>
        <p:spPr>
          <a:xfrm>
            <a:off x="2905835" y="1751617"/>
            <a:ext cx="6380329" cy="3354765"/>
          </a:xfrm>
          <a:prstGeom prst="rect">
            <a:avLst/>
          </a:prstGeom>
        </p:spPr>
        <p:txBody>
          <a:bodyPr wrap="square">
            <a:spAutoFit/>
          </a:bodyPr>
          <a:lstStyle/>
          <a:p>
            <a:r>
              <a:rPr lang="nl-NL" sz="2400" dirty="0">
                <a:latin typeface="Arial" panose="020B0604020202020204" pitchFamily="34" charset="0"/>
                <a:cs typeface="Arial" panose="020B0604020202020204" pitchFamily="34" charset="0"/>
              </a:rPr>
              <a:t>Hoe meer omstanders er zijn, hoe minder wij geneigd zijn te helpen.</a:t>
            </a:r>
          </a:p>
          <a:p>
            <a:endParaRPr lang="nl-NL" sz="2400" dirty="0">
              <a:latin typeface="Arial" panose="020B0604020202020204" pitchFamily="34" charset="0"/>
              <a:cs typeface="Arial" panose="020B0604020202020204" pitchFamily="34" charset="0"/>
            </a:endParaRPr>
          </a:p>
          <a:p>
            <a:r>
              <a:rPr lang="nl-NL" sz="2400" dirty="0">
                <a:latin typeface="Arial" panose="020B0604020202020204" pitchFamily="34" charset="0"/>
                <a:cs typeface="Arial" panose="020B0604020202020204" pitchFamily="34" charset="0"/>
              </a:rPr>
              <a:t>Bij elke omstander </a:t>
            </a:r>
            <a:r>
              <a:rPr lang="nl-NL" sz="2400" b="1" dirty="0">
                <a:latin typeface="Arial" panose="020B0604020202020204" pitchFamily="34" charset="0"/>
                <a:cs typeface="Arial" panose="020B0604020202020204" pitchFamily="34" charset="0"/>
              </a:rPr>
              <a:t>extra,</a:t>
            </a:r>
            <a:r>
              <a:rPr lang="nl-NL" sz="2400" dirty="0">
                <a:latin typeface="Arial" panose="020B0604020202020204" pitchFamily="34" charset="0"/>
                <a:cs typeface="Arial" panose="020B0604020202020204" pitchFamily="34" charset="0"/>
              </a:rPr>
              <a:t> wordt de drempel groter om te starten</a:t>
            </a:r>
          </a:p>
          <a:p>
            <a:endParaRPr lang="nl-NL" sz="2400" b="1" dirty="0">
              <a:latin typeface="Arial" panose="020B0604020202020204" pitchFamily="34" charset="0"/>
              <a:cs typeface="Arial" panose="020B0604020202020204" pitchFamily="34" charset="0"/>
            </a:endParaRPr>
          </a:p>
          <a:p>
            <a:r>
              <a:rPr lang="nl-NL" sz="2400" b="1" dirty="0">
                <a:latin typeface="Arial" panose="020B0604020202020204" pitchFamily="34" charset="0"/>
                <a:cs typeface="Arial" panose="020B0604020202020204" pitchFamily="34" charset="0"/>
              </a:rPr>
              <a:t>Echter</a:t>
            </a:r>
            <a:r>
              <a:rPr lang="nl-NL" sz="2400" dirty="0">
                <a:latin typeface="Arial" panose="020B0604020202020204" pitchFamily="34" charset="0"/>
                <a:cs typeface="Arial" panose="020B0604020202020204" pitchFamily="34" charset="0"/>
              </a:rPr>
              <a:t>: Degene die op de hoogte is van dit effect handelt wel</a:t>
            </a:r>
          </a:p>
          <a:p>
            <a:endParaRPr lang="nl-NL" sz="2000" dirty="0"/>
          </a:p>
        </p:txBody>
      </p:sp>
    </p:spTree>
    <p:extLst>
      <p:ext uri="{BB962C8B-B14F-4D97-AF65-F5344CB8AC3E}">
        <p14:creationId xmlns:p14="http://schemas.microsoft.com/office/powerpoint/2010/main" val="38151824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414559" y="252000"/>
            <a:ext cx="7362882" cy="523220"/>
          </a:xfrm>
          <a:prstGeom prst="rect">
            <a:avLst/>
          </a:prstGeom>
          <a:noFill/>
        </p:spPr>
        <p:txBody>
          <a:bodyPr wrap="square">
            <a:spAutoFit/>
          </a:bodyPr>
          <a:lstStyle/>
          <a:p>
            <a:pPr algn="ctr"/>
            <a:r>
              <a:rPr lang="nl-NL" sz="2800" b="1" dirty="0">
                <a:solidFill>
                  <a:srgbClr val="084077"/>
                </a:solidFill>
                <a:latin typeface="Arial" charset="0"/>
                <a:cs typeface="Arial" charset="0"/>
              </a:rPr>
              <a:t>Situatie overzicht</a:t>
            </a:r>
            <a:endParaRPr lang="nl-NL" sz="2800" dirty="0"/>
          </a:p>
        </p:txBody>
      </p:sp>
      <p:sp>
        <p:nvSpPr>
          <p:cNvPr id="2" name="Tekstvak 1">
            <a:extLst>
              <a:ext uri="{FF2B5EF4-FFF2-40B4-BE49-F238E27FC236}">
                <a16:creationId xmlns:a16="http://schemas.microsoft.com/office/drawing/2014/main" id="{B0B39B27-6C9A-E5CF-FE4D-F142AE2002EB}"/>
              </a:ext>
            </a:extLst>
          </p:cNvPr>
          <p:cNvSpPr txBox="1"/>
          <p:nvPr/>
        </p:nvSpPr>
        <p:spPr>
          <a:xfrm>
            <a:off x="1208314" y="2130710"/>
            <a:ext cx="4458813" cy="2308324"/>
          </a:xfrm>
          <a:prstGeom prst="rect">
            <a:avLst/>
          </a:prstGeom>
          <a:noFill/>
        </p:spPr>
        <p:txBody>
          <a:bodyPr wrap="square" rtlCol="0">
            <a:spAutoFit/>
          </a:bodyPr>
          <a:lstStyle/>
          <a:p>
            <a:r>
              <a:rPr lang="nl-NL" sz="2400" dirty="0">
                <a:latin typeface="Arial" panose="020B0604020202020204" pitchFamily="34" charset="0"/>
                <a:cs typeface="Arial" panose="020B0604020202020204" pitchFamily="34" charset="0"/>
              </a:rPr>
              <a:t>Check bij aankomst</a:t>
            </a:r>
          </a:p>
          <a:p>
            <a:pPr marL="304815" indent="-304815">
              <a:buFont typeface="Arial" panose="020B0604020202020204" pitchFamily="34" charset="0"/>
              <a:buChar char="•"/>
            </a:pPr>
            <a:r>
              <a:rPr lang="nl-NL" sz="2400" dirty="0">
                <a:latin typeface="Arial" panose="020B0604020202020204" pitchFamily="34" charset="0"/>
                <a:cs typeface="Arial" panose="020B0604020202020204" pitchFamily="34" charset="0"/>
              </a:rPr>
              <a:t>BLS kwaliteit</a:t>
            </a:r>
          </a:p>
          <a:p>
            <a:pPr marL="304815" indent="-304815">
              <a:buFont typeface="Arial" panose="020B0604020202020204" pitchFamily="34" charset="0"/>
              <a:buChar char="•"/>
            </a:pPr>
            <a:r>
              <a:rPr lang="nl-NL" sz="2400" dirty="0">
                <a:latin typeface="Arial" panose="020B0604020202020204" pitchFamily="34" charset="0"/>
                <a:cs typeface="Arial" panose="020B0604020202020204" pitchFamily="34" charset="0"/>
              </a:rPr>
              <a:t>Positie elektrode </a:t>
            </a:r>
          </a:p>
          <a:p>
            <a:pPr marL="304815" indent="-304815">
              <a:buFont typeface="Arial" panose="020B0604020202020204" pitchFamily="34" charset="0"/>
              <a:buChar char="•"/>
            </a:pPr>
            <a:endParaRPr lang="nl-NL" sz="2400" dirty="0">
              <a:latin typeface="Arial" panose="020B0604020202020204" pitchFamily="34" charset="0"/>
              <a:cs typeface="Arial" panose="020B0604020202020204" pitchFamily="34" charset="0"/>
            </a:endParaRPr>
          </a:p>
          <a:p>
            <a:endParaRPr lang="nl-NL" sz="2400" dirty="0">
              <a:latin typeface="Arial" panose="020B0604020202020204" pitchFamily="34" charset="0"/>
              <a:cs typeface="Arial" panose="020B0604020202020204" pitchFamily="34" charset="0"/>
            </a:endParaRPr>
          </a:p>
          <a:p>
            <a:r>
              <a:rPr lang="nl-NL" sz="2400" dirty="0">
                <a:latin typeface="Arial" panose="020B0604020202020204" pitchFamily="34" charset="0"/>
                <a:cs typeface="Arial" panose="020B0604020202020204" pitchFamily="34" charset="0"/>
              </a:rPr>
              <a:t>COACH en HELP elkaar</a:t>
            </a:r>
            <a:endParaRPr lang="nl-NL" sz="2800" dirty="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ED9B66ED-36C2-3B5C-844E-A4FE8B43E2E8}"/>
              </a:ext>
            </a:extLst>
          </p:cNvPr>
          <p:cNvPicPr>
            <a:picLocks noChangeAspect="1"/>
          </p:cNvPicPr>
          <p:nvPr/>
        </p:nvPicPr>
        <p:blipFill rotWithShape="1">
          <a:blip r:embed="rId3"/>
          <a:srcRect t="19931" r="61578" b="6548"/>
          <a:stretch/>
        </p:blipFill>
        <p:spPr>
          <a:xfrm rot="5400000">
            <a:off x="6966116" y="1317171"/>
            <a:ext cx="3811481" cy="4223658"/>
          </a:xfrm>
          <a:prstGeom prst="rect">
            <a:avLst/>
          </a:prstGeom>
        </p:spPr>
      </p:pic>
    </p:spTree>
    <p:extLst>
      <p:ext uri="{BB962C8B-B14F-4D97-AF65-F5344CB8AC3E}">
        <p14:creationId xmlns:p14="http://schemas.microsoft.com/office/powerpoint/2010/main" val="30007795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92729A5-B614-CF1B-8EA5-5042F83BE2FE}"/>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Reguleer en werk in cirkels</a:t>
            </a:r>
            <a:endParaRPr lang="nl-NL" sz="2800" dirty="0"/>
          </a:p>
        </p:txBody>
      </p:sp>
      <p:pic>
        <p:nvPicPr>
          <p:cNvPr id="5" name="Tijdelijke aanduiding voor inhoud 6">
            <a:extLst>
              <a:ext uri="{FF2B5EF4-FFF2-40B4-BE49-F238E27FC236}">
                <a16:creationId xmlns:a16="http://schemas.microsoft.com/office/drawing/2014/main" id="{72164948-D2BD-6706-D19F-2341FE6C3938}"/>
              </a:ext>
            </a:extLst>
          </p:cNvPr>
          <p:cNvPicPr>
            <a:picLocks noChangeAspect="1"/>
          </p:cNvPicPr>
          <p:nvPr/>
        </p:nvPicPr>
        <p:blipFill rotWithShape="1">
          <a:blip r:embed="rId3"/>
          <a:srcRect b="26230"/>
          <a:stretch/>
        </p:blipFill>
        <p:spPr>
          <a:xfrm>
            <a:off x="5598150" y="1549981"/>
            <a:ext cx="6339609" cy="2981412"/>
          </a:xfrm>
          <a:prstGeom prst="rect">
            <a:avLst/>
          </a:prstGeom>
        </p:spPr>
      </p:pic>
      <p:sp>
        <p:nvSpPr>
          <p:cNvPr id="6" name="Tekstvak 5">
            <a:extLst>
              <a:ext uri="{FF2B5EF4-FFF2-40B4-BE49-F238E27FC236}">
                <a16:creationId xmlns:a16="http://schemas.microsoft.com/office/drawing/2014/main" id="{F5F40955-D2DD-6EF8-5A11-B38640D17B80}"/>
              </a:ext>
            </a:extLst>
          </p:cNvPr>
          <p:cNvSpPr txBox="1"/>
          <p:nvPr/>
        </p:nvSpPr>
        <p:spPr>
          <a:xfrm>
            <a:off x="290034" y="3229525"/>
            <a:ext cx="5515264" cy="1200329"/>
          </a:xfrm>
          <a:prstGeom prst="rect">
            <a:avLst/>
          </a:prstGeom>
          <a:noFill/>
        </p:spPr>
        <p:txBody>
          <a:bodyPr wrap="square" rtlCol="0">
            <a:spAutoFit/>
          </a:bodyPr>
          <a:lstStyle/>
          <a:p>
            <a:r>
              <a:rPr lang="nl-NL" sz="2400" b="1" dirty="0">
                <a:latin typeface="Arial" panose="020B0604020202020204" pitchFamily="34" charset="0"/>
                <a:cs typeface="Arial" panose="020B0604020202020204" pitchFamily="34" charset="0"/>
              </a:rPr>
              <a:t>Cirkel 1</a:t>
            </a:r>
            <a:r>
              <a:rPr lang="nl-NL" sz="2400" dirty="0">
                <a:latin typeface="Arial" panose="020B0604020202020204" pitchFamily="34" charset="0"/>
                <a:cs typeface="Arial" panose="020B0604020202020204" pitchFamily="34" charset="0"/>
              </a:rPr>
              <a:t>: Actieve deelnemers (max 2.)</a:t>
            </a:r>
          </a:p>
          <a:p>
            <a:r>
              <a:rPr lang="nl-NL" sz="2400" b="1" dirty="0">
                <a:latin typeface="Arial" panose="020B0604020202020204" pitchFamily="34" charset="0"/>
                <a:cs typeface="Arial" panose="020B0604020202020204" pitchFamily="34" charset="0"/>
              </a:rPr>
              <a:t>Cirkel 2:</a:t>
            </a:r>
            <a:r>
              <a:rPr lang="nl-NL" sz="2400" dirty="0">
                <a:latin typeface="Arial" panose="020B0604020202020204" pitchFamily="34" charset="0"/>
                <a:cs typeface="Arial" panose="020B0604020202020204" pitchFamily="34" charset="0"/>
              </a:rPr>
              <a:t> Overname BLS </a:t>
            </a:r>
          </a:p>
          <a:p>
            <a:r>
              <a:rPr lang="nl-NL" sz="2400" b="1" dirty="0">
                <a:latin typeface="Arial" panose="020B0604020202020204" pitchFamily="34" charset="0"/>
                <a:cs typeface="Arial" panose="020B0604020202020204" pitchFamily="34" charset="0"/>
              </a:rPr>
              <a:t>Cirkel 3: </a:t>
            </a:r>
            <a:r>
              <a:rPr lang="nl-NL" sz="2400" dirty="0">
                <a:latin typeface="Arial" panose="020B0604020202020204" pitchFamily="34" charset="0"/>
                <a:cs typeface="Arial" panose="020B0604020202020204" pitchFamily="34" charset="0"/>
              </a:rPr>
              <a:t>Andere betrokkenen</a:t>
            </a:r>
          </a:p>
        </p:txBody>
      </p:sp>
      <p:sp>
        <p:nvSpPr>
          <p:cNvPr id="3" name="Tekstvak 2">
            <a:extLst>
              <a:ext uri="{FF2B5EF4-FFF2-40B4-BE49-F238E27FC236}">
                <a16:creationId xmlns:a16="http://schemas.microsoft.com/office/drawing/2014/main" id="{4E08D956-C7F7-CD1A-721C-446880CB5A7B}"/>
              </a:ext>
            </a:extLst>
          </p:cNvPr>
          <p:cNvSpPr txBox="1"/>
          <p:nvPr/>
        </p:nvSpPr>
        <p:spPr>
          <a:xfrm>
            <a:off x="291067" y="1640946"/>
            <a:ext cx="4881418" cy="1200329"/>
          </a:xfrm>
          <a:prstGeom prst="rect">
            <a:avLst/>
          </a:prstGeom>
          <a:noFill/>
        </p:spPr>
        <p:txBody>
          <a:bodyPr wrap="square" rtlCol="0">
            <a:spAutoFit/>
          </a:bodyPr>
          <a:lstStyle/>
          <a:p>
            <a:pPr marL="304815" indent="-304815">
              <a:buFont typeface="Arial" panose="020B0604020202020204" pitchFamily="34" charset="0"/>
              <a:buChar char="•"/>
            </a:pPr>
            <a:r>
              <a:rPr lang="nl-NL" sz="2400" dirty="0">
                <a:latin typeface="Arial" panose="020B0604020202020204" pitchFamily="34" charset="0"/>
                <a:cs typeface="Arial" panose="020B0604020202020204" pitchFamily="34" charset="0"/>
              </a:rPr>
              <a:t>Reguleer aantal</a:t>
            </a:r>
          </a:p>
          <a:p>
            <a:pPr marL="304815" indent="-304815">
              <a:buFont typeface="Arial" panose="020B0604020202020204" pitchFamily="34" charset="0"/>
              <a:buChar char="•"/>
            </a:pPr>
            <a:r>
              <a:rPr lang="nl-NL" sz="2400" dirty="0">
                <a:latin typeface="Arial" panose="020B0604020202020204" pitchFamily="34" charset="0"/>
                <a:cs typeface="Arial" panose="020B0604020202020204" pitchFamily="34" charset="0"/>
              </a:rPr>
              <a:t>2 à 3 is genoeg voor effectieve reanimatie</a:t>
            </a:r>
          </a:p>
        </p:txBody>
      </p:sp>
    </p:spTree>
    <p:extLst>
      <p:ext uri="{BB962C8B-B14F-4D97-AF65-F5344CB8AC3E}">
        <p14:creationId xmlns:p14="http://schemas.microsoft.com/office/powerpoint/2010/main" val="1839312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497842" y="252000"/>
            <a:ext cx="7196313"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ZORG VOOR EEN GOEDE WERKPLEK</a:t>
            </a:r>
            <a:endParaRPr lang="nl-NL" sz="2800" dirty="0"/>
          </a:p>
        </p:txBody>
      </p:sp>
      <p:pic>
        <p:nvPicPr>
          <p:cNvPr id="4" name="Afbeelding 3">
            <a:extLst>
              <a:ext uri="{FF2B5EF4-FFF2-40B4-BE49-F238E27FC236}">
                <a16:creationId xmlns:a16="http://schemas.microsoft.com/office/drawing/2014/main" id="{38A77953-C63E-495F-B1F1-EA24D018E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659" y="669400"/>
            <a:ext cx="7522681" cy="5519200"/>
          </a:xfrm>
          <a:prstGeom prst="rect">
            <a:avLst/>
          </a:prstGeom>
        </p:spPr>
      </p:pic>
    </p:spTree>
    <p:extLst>
      <p:ext uri="{BB962C8B-B14F-4D97-AF65-F5344CB8AC3E}">
        <p14:creationId xmlns:p14="http://schemas.microsoft.com/office/powerpoint/2010/main" val="34568879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222590" y="252000"/>
            <a:ext cx="774681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WERK SAMEN MET ELKAAR</a:t>
            </a:r>
            <a:endParaRPr lang="nl-NL" sz="2800" dirty="0"/>
          </a:p>
        </p:txBody>
      </p:sp>
      <p:pic>
        <p:nvPicPr>
          <p:cNvPr id="4" name="Afbeelding 3">
            <a:extLst>
              <a:ext uri="{FF2B5EF4-FFF2-40B4-BE49-F238E27FC236}">
                <a16:creationId xmlns:a16="http://schemas.microsoft.com/office/drawing/2014/main" id="{2F7D7BD5-4771-4D58-B78A-64EAE0790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6590"/>
            <a:ext cx="5535655" cy="4044820"/>
          </a:xfrm>
          <a:prstGeom prst="rect">
            <a:avLst/>
          </a:prstGeom>
        </p:spPr>
      </p:pic>
      <p:sp>
        <p:nvSpPr>
          <p:cNvPr id="7" name="Text Box 3">
            <a:extLst>
              <a:ext uri="{FF2B5EF4-FFF2-40B4-BE49-F238E27FC236}">
                <a16:creationId xmlns:a16="http://schemas.microsoft.com/office/drawing/2014/main" id="{5F643F5E-80C9-414B-96AA-36118EC6C00C}"/>
              </a:ext>
            </a:extLst>
          </p:cNvPr>
          <p:cNvSpPr txBox="1"/>
          <p:nvPr/>
        </p:nvSpPr>
        <p:spPr>
          <a:xfrm>
            <a:off x="6095999" y="2336393"/>
            <a:ext cx="4033135" cy="2185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42900" indent="-342900">
              <a:spcBef>
                <a:spcPts val="1600"/>
              </a:spcBef>
              <a:buSzPct val="100000"/>
              <a:buFont typeface="Arial"/>
              <a:buChar char="•"/>
              <a:defRPr sz="2400"/>
            </a:pPr>
            <a:r>
              <a:rPr sz="2400" dirty="0" err="1">
                <a:latin typeface="Arial" panose="020B0604020202020204" pitchFamily="34" charset="0"/>
                <a:cs typeface="Arial" panose="020B0604020202020204" pitchFamily="34" charset="0"/>
              </a:rPr>
              <a:t>Leiderschap</a:t>
            </a:r>
            <a:r>
              <a:rPr sz="2400" dirty="0">
                <a:latin typeface="Arial" panose="020B0604020202020204" pitchFamily="34" charset="0"/>
                <a:cs typeface="Arial" panose="020B0604020202020204" pitchFamily="34" charset="0"/>
              </a:rPr>
              <a:t>/</a:t>
            </a:r>
            <a:r>
              <a:rPr sz="2400" dirty="0" err="1">
                <a:latin typeface="Arial" panose="020B0604020202020204" pitchFamily="34" charset="0"/>
                <a:cs typeface="Arial" panose="020B0604020202020204" pitchFamily="34" charset="0"/>
              </a:rPr>
              <a:t>volgerschap</a:t>
            </a:r>
            <a:endParaRPr sz="2400" dirty="0">
              <a:latin typeface="Arial" panose="020B0604020202020204" pitchFamily="34" charset="0"/>
              <a:cs typeface="Arial" panose="020B0604020202020204" pitchFamily="34" charset="0"/>
            </a:endParaRP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Taakgerichtheid</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Effectief samenwerken</a:t>
            </a:r>
          </a:p>
          <a:p>
            <a:pPr marL="342900" indent="-342900">
              <a:spcBef>
                <a:spcPts val="1600"/>
              </a:spcBef>
              <a:buSzPct val="100000"/>
              <a:buFont typeface="Arial"/>
              <a:buChar char="•"/>
              <a:defRPr sz="2400"/>
            </a:pPr>
            <a:r>
              <a:rPr sz="2400" dirty="0">
                <a:latin typeface="Arial" panose="020B0604020202020204" pitchFamily="34" charset="0"/>
                <a:cs typeface="Arial" panose="020B0604020202020204" pitchFamily="34" charset="0"/>
              </a:rPr>
              <a:t>Plan</a:t>
            </a:r>
            <a:r>
              <a:rPr lang="nl-NL" sz="2400" dirty="0">
                <a:latin typeface="Arial" panose="020B0604020202020204" pitchFamily="34" charset="0"/>
                <a:cs typeface="Arial" panose="020B0604020202020204" pitchFamily="34" charset="0"/>
              </a:rPr>
              <a:t> van aanpak</a:t>
            </a:r>
            <a:endParaRP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69017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222590" y="252000"/>
            <a:ext cx="774681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EFFECTIEF SAMENWERKEN</a:t>
            </a:r>
            <a:endParaRPr lang="nl-NL" sz="2800" dirty="0"/>
          </a:p>
        </p:txBody>
      </p:sp>
      <p:pic>
        <p:nvPicPr>
          <p:cNvPr id="4" name="Afbeelding 3">
            <a:extLst>
              <a:ext uri="{FF2B5EF4-FFF2-40B4-BE49-F238E27FC236}">
                <a16:creationId xmlns:a16="http://schemas.microsoft.com/office/drawing/2014/main" id="{2F7D7BD5-4771-4D58-B78A-64EAE0790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6590"/>
            <a:ext cx="5535655" cy="4044820"/>
          </a:xfrm>
          <a:prstGeom prst="rect">
            <a:avLst/>
          </a:prstGeom>
        </p:spPr>
      </p:pic>
      <p:sp>
        <p:nvSpPr>
          <p:cNvPr id="6" name="Text Box 3">
            <a:extLst>
              <a:ext uri="{FF2B5EF4-FFF2-40B4-BE49-F238E27FC236}">
                <a16:creationId xmlns:a16="http://schemas.microsoft.com/office/drawing/2014/main" id="{A55D72AC-351F-4313-B16A-696C517D6AD1}"/>
              </a:ext>
            </a:extLst>
          </p:cNvPr>
          <p:cNvSpPr txBox="1"/>
          <p:nvPr/>
        </p:nvSpPr>
        <p:spPr>
          <a:xfrm>
            <a:off x="6095999" y="1207879"/>
            <a:ext cx="4033135" cy="44422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spcBef>
                <a:spcPts val="1600"/>
              </a:spcBef>
              <a:buSzPct val="100000"/>
              <a:defRPr sz="2400"/>
            </a:pPr>
            <a:r>
              <a:rPr lang="nl-NL" sz="2400" dirty="0">
                <a:latin typeface="Arial" panose="020B0604020202020204" pitchFamily="34" charset="0"/>
                <a:cs typeface="Arial" panose="020B0604020202020204" pitchFamily="34" charset="0"/>
              </a:rPr>
              <a:t>Taakverdeling: Wie…..</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bedient de AED</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bewaakt moment AED analyse </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neemt BLS elke 2 minuten over</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vangt andere hulpverleners op</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vangt familie op </a:t>
            </a:r>
          </a:p>
        </p:txBody>
      </p:sp>
    </p:spTree>
    <p:extLst>
      <p:ext uri="{BB962C8B-B14F-4D97-AF65-F5344CB8AC3E}">
        <p14:creationId xmlns:p14="http://schemas.microsoft.com/office/powerpoint/2010/main" val="3905559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222590" y="252000"/>
            <a:ext cx="774681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Leiderschap en teamlid</a:t>
            </a:r>
            <a:endParaRPr lang="nl-NL" sz="2800" dirty="0"/>
          </a:p>
        </p:txBody>
      </p:sp>
      <p:pic>
        <p:nvPicPr>
          <p:cNvPr id="2" name="Tijdelijke aanduiding voor inhoud 6">
            <a:extLst>
              <a:ext uri="{FF2B5EF4-FFF2-40B4-BE49-F238E27FC236}">
                <a16:creationId xmlns:a16="http://schemas.microsoft.com/office/drawing/2014/main" id="{402F9B54-6848-3F96-96F5-795D9342E382}"/>
              </a:ext>
            </a:extLst>
          </p:cNvPr>
          <p:cNvPicPr>
            <a:picLocks noChangeAspect="1"/>
          </p:cNvPicPr>
          <p:nvPr/>
        </p:nvPicPr>
        <p:blipFill rotWithShape="1">
          <a:blip r:embed="rId3"/>
          <a:srcRect b="26230"/>
          <a:stretch/>
        </p:blipFill>
        <p:spPr>
          <a:xfrm>
            <a:off x="4692152" y="1767744"/>
            <a:ext cx="7064914" cy="3322511"/>
          </a:xfrm>
          <a:prstGeom prst="rect">
            <a:avLst/>
          </a:prstGeom>
        </p:spPr>
      </p:pic>
      <p:sp>
        <p:nvSpPr>
          <p:cNvPr id="5" name="Tekstvak 4">
            <a:extLst>
              <a:ext uri="{FF2B5EF4-FFF2-40B4-BE49-F238E27FC236}">
                <a16:creationId xmlns:a16="http://schemas.microsoft.com/office/drawing/2014/main" id="{429DC659-9205-1F33-D889-ED72F1B72826}"/>
              </a:ext>
            </a:extLst>
          </p:cNvPr>
          <p:cNvSpPr txBox="1"/>
          <p:nvPr/>
        </p:nvSpPr>
        <p:spPr>
          <a:xfrm>
            <a:off x="434934" y="982175"/>
            <a:ext cx="3989779" cy="4893647"/>
          </a:xfrm>
          <a:prstGeom prst="rect">
            <a:avLst/>
          </a:prstGeom>
          <a:noFill/>
        </p:spPr>
        <p:txBody>
          <a:bodyPr wrap="square" rtlCol="0">
            <a:spAutoFit/>
          </a:bodyPr>
          <a:lstStyle/>
          <a:p>
            <a:r>
              <a:rPr lang="nl-NL" sz="2400" b="1" dirty="0">
                <a:latin typeface="Arial" panose="020B0604020202020204" pitchFamily="34" charset="0"/>
                <a:cs typeface="Arial" panose="020B0604020202020204" pitchFamily="34" charset="0"/>
              </a:rPr>
              <a:t>Leider</a:t>
            </a:r>
          </a:p>
          <a:p>
            <a:pPr marL="342900" indent="-342900">
              <a:buFont typeface="Arial" panose="020B0604020202020204" pitchFamily="34" charset="0"/>
              <a:buChar char="•"/>
            </a:pPr>
            <a:r>
              <a:rPr lang="nl-NL" sz="2400" dirty="0">
                <a:latin typeface="Arial" panose="020B0604020202020204" pitchFamily="34" charset="0"/>
                <a:cs typeface="Arial" panose="020B0604020202020204" pitchFamily="34" charset="0"/>
              </a:rPr>
              <a:t>Overzicht</a:t>
            </a:r>
          </a:p>
          <a:p>
            <a:pPr marL="342900" indent="-342900">
              <a:buFont typeface="Arial" panose="020B0604020202020204" pitchFamily="34" charset="0"/>
              <a:buChar char="•"/>
            </a:pPr>
            <a:r>
              <a:rPr lang="nl-NL" sz="2400" dirty="0">
                <a:latin typeface="Arial" panose="020B0604020202020204" pitchFamily="34" charset="0"/>
                <a:cs typeface="Arial" panose="020B0604020202020204" pitchFamily="34" charset="0"/>
              </a:rPr>
              <a:t>Plan van aanpak</a:t>
            </a:r>
          </a:p>
          <a:p>
            <a:pPr marL="342900" indent="-342900">
              <a:buFont typeface="Arial" panose="020B0604020202020204" pitchFamily="34" charset="0"/>
              <a:buChar char="•"/>
            </a:pPr>
            <a:r>
              <a:rPr lang="nl-NL" sz="2400" dirty="0">
                <a:latin typeface="Arial" panose="020B0604020202020204" pitchFamily="34" charset="0"/>
                <a:cs typeface="Arial" panose="020B0604020202020204" pitchFamily="34" charset="0"/>
              </a:rPr>
              <a:t>Taakverdeling</a:t>
            </a:r>
          </a:p>
          <a:p>
            <a:pPr marL="342900" indent="-342900">
              <a:buFont typeface="Arial" panose="020B0604020202020204" pitchFamily="34" charset="0"/>
              <a:buChar char="•"/>
            </a:pPr>
            <a:r>
              <a:rPr lang="nl-NL" sz="2400" dirty="0">
                <a:latin typeface="Arial" panose="020B0604020202020204" pitchFamily="34" charset="0"/>
                <a:cs typeface="Arial" panose="020B0604020202020204" pitchFamily="34" charset="0"/>
              </a:rPr>
              <a:t>Samenvatten</a:t>
            </a:r>
          </a:p>
          <a:p>
            <a:pPr marL="342900" indent="-342900">
              <a:buFont typeface="Arial" panose="020B0604020202020204" pitchFamily="34" charset="0"/>
              <a:buChar char="•"/>
            </a:pPr>
            <a:r>
              <a:rPr lang="nl-NL" sz="2400" dirty="0">
                <a:latin typeface="Arial" panose="020B0604020202020204" pitchFamily="34" charset="0"/>
                <a:cs typeface="Arial" panose="020B0604020202020204" pitchFamily="34" charset="0"/>
              </a:rPr>
              <a:t>Sta open voor suggesties</a:t>
            </a:r>
          </a:p>
          <a:p>
            <a:endParaRPr lang="nl-NL" sz="2400" dirty="0">
              <a:latin typeface="Arial" panose="020B0604020202020204" pitchFamily="34" charset="0"/>
              <a:cs typeface="Arial" panose="020B0604020202020204" pitchFamily="34" charset="0"/>
            </a:endParaRPr>
          </a:p>
          <a:p>
            <a:r>
              <a:rPr lang="nl-NL" sz="2400" b="1" dirty="0">
                <a:latin typeface="Arial" panose="020B0604020202020204" pitchFamily="34" charset="0"/>
                <a:cs typeface="Arial" panose="020B0604020202020204" pitchFamily="34" charset="0"/>
              </a:rPr>
              <a:t>Teamlid</a:t>
            </a:r>
            <a:endParaRPr lang="nl-NL"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sz="2400" dirty="0">
                <a:latin typeface="Arial" panose="020B0604020202020204" pitchFamily="34" charset="0"/>
                <a:cs typeface="Arial" panose="020B0604020202020204" pitchFamily="34" charset="0"/>
              </a:rPr>
              <a:t>Focus op:</a:t>
            </a:r>
          </a:p>
          <a:p>
            <a:pPr marL="800089" lvl="1" indent="-342900">
              <a:buFont typeface="Wingdings" panose="05000000000000000000" pitchFamily="2" charset="2"/>
              <a:buChar char="ü"/>
            </a:pPr>
            <a:r>
              <a:rPr lang="nl-NL" sz="2400" dirty="0">
                <a:latin typeface="Arial" panose="020B0604020202020204" pitchFamily="34" charset="0"/>
                <a:cs typeface="Arial" panose="020B0604020202020204" pitchFamily="34" charset="0"/>
              </a:rPr>
              <a:t>BLS kwaliteit</a:t>
            </a:r>
          </a:p>
          <a:p>
            <a:pPr marL="800089" lvl="1" indent="-342900">
              <a:buFont typeface="Wingdings" panose="05000000000000000000" pitchFamily="2" charset="2"/>
              <a:buChar char="ü"/>
            </a:pPr>
            <a:r>
              <a:rPr lang="nl-NL" sz="2400" dirty="0">
                <a:latin typeface="Arial" panose="020B0604020202020204" pitchFamily="34" charset="0"/>
                <a:cs typeface="Arial" panose="020B0604020202020204" pitchFamily="34" charset="0"/>
              </a:rPr>
              <a:t>Analyse fase AED</a:t>
            </a:r>
          </a:p>
          <a:p>
            <a:pPr marL="342900" indent="-342900">
              <a:buFont typeface="Arial" panose="020B0604020202020204" pitchFamily="34" charset="0"/>
              <a:buChar char="•"/>
            </a:pPr>
            <a:r>
              <a:rPr lang="nl-NL" sz="2400" dirty="0">
                <a:latin typeface="Arial" panose="020B0604020202020204" pitchFamily="34" charset="0"/>
                <a:cs typeface="Arial" panose="020B0604020202020204" pitchFamily="34" charset="0"/>
              </a:rPr>
              <a:t>Volg, maar spreek je uit indien nodig</a:t>
            </a:r>
            <a:endParaRPr lang="nl-NL" sz="2800" dirty="0"/>
          </a:p>
        </p:txBody>
      </p:sp>
    </p:spTree>
    <p:extLst>
      <p:ext uri="{BB962C8B-B14F-4D97-AF65-F5344CB8AC3E}">
        <p14:creationId xmlns:p14="http://schemas.microsoft.com/office/powerpoint/2010/main" val="23064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222590" y="252000"/>
            <a:ext cx="774681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PLAN VAN AANPAK</a:t>
            </a:r>
            <a:endParaRPr lang="nl-NL" sz="2800" dirty="0"/>
          </a:p>
        </p:txBody>
      </p:sp>
      <p:sp>
        <p:nvSpPr>
          <p:cNvPr id="5" name="Text Box 3">
            <a:extLst>
              <a:ext uri="{FF2B5EF4-FFF2-40B4-BE49-F238E27FC236}">
                <a16:creationId xmlns:a16="http://schemas.microsoft.com/office/drawing/2014/main" id="{F797B2AD-CE6E-4E76-ADD4-BEAC91E9B1ED}"/>
              </a:ext>
            </a:extLst>
          </p:cNvPr>
          <p:cNvSpPr txBox="1"/>
          <p:nvPr/>
        </p:nvSpPr>
        <p:spPr>
          <a:xfrm>
            <a:off x="6095999" y="2336393"/>
            <a:ext cx="4951141" cy="2185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Heb een plan</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Denk vooruit</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Stel je voor; gebruik voornamen</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Heb oog voor elkaar</a:t>
            </a:r>
            <a:endParaRPr sz="2400" dirty="0">
              <a:latin typeface="Arial" panose="020B0604020202020204" pitchFamily="34" charset="0"/>
              <a:cs typeface="Arial" panose="020B0604020202020204" pitchFamily="34" charset="0"/>
            </a:endParaRPr>
          </a:p>
        </p:txBody>
      </p:sp>
      <p:pic>
        <p:nvPicPr>
          <p:cNvPr id="7" name="Afbeelding 6">
            <a:extLst>
              <a:ext uri="{FF2B5EF4-FFF2-40B4-BE49-F238E27FC236}">
                <a16:creationId xmlns:a16="http://schemas.microsoft.com/office/drawing/2014/main" id="{536F99F4-F1E9-4113-974F-A3D06FBACD35}"/>
              </a:ext>
            </a:extLst>
          </p:cNvPr>
          <p:cNvPicPr>
            <a:picLocks noChangeAspect="1"/>
          </p:cNvPicPr>
          <p:nvPr/>
        </p:nvPicPr>
        <p:blipFill rotWithShape="1">
          <a:blip r:embed="rId3"/>
          <a:srcRect l="25754" r="24346"/>
          <a:stretch/>
        </p:blipFill>
        <p:spPr>
          <a:xfrm>
            <a:off x="850299" y="1909348"/>
            <a:ext cx="4190307" cy="3039304"/>
          </a:xfrm>
          <a:prstGeom prst="rect">
            <a:avLst/>
          </a:prstGeom>
        </p:spPr>
      </p:pic>
    </p:spTree>
    <p:extLst>
      <p:ext uri="{BB962C8B-B14F-4D97-AF65-F5344CB8AC3E}">
        <p14:creationId xmlns:p14="http://schemas.microsoft.com/office/powerpoint/2010/main" val="33665395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222590" y="252000"/>
            <a:ext cx="774681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Besluitvorming</a:t>
            </a:r>
            <a:endParaRPr lang="nl-NL" sz="2800" dirty="0"/>
          </a:p>
        </p:txBody>
      </p:sp>
      <p:sp>
        <p:nvSpPr>
          <p:cNvPr id="4" name="Tekstvak 3">
            <a:extLst>
              <a:ext uri="{FF2B5EF4-FFF2-40B4-BE49-F238E27FC236}">
                <a16:creationId xmlns:a16="http://schemas.microsoft.com/office/drawing/2014/main" id="{2AC0006B-2701-33AA-5069-6C96F099FEDD}"/>
              </a:ext>
            </a:extLst>
          </p:cNvPr>
          <p:cNvSpPr txBox="1"/>
          <p:nvPr/>
        </p:nvSpPr>
        <p:spPr>
          <a:xfrm>
            <a:off x="1237692" y="2028616"/>
            <a:ext cx="4458813" cy="2800767"/>
          </a:xfrm>
          <a:prstGeom prst="rect">
            <a:avLst/>
          </a:prstGeom>
          <a:noFill/>
        </p:spPr>
        <p:txBody>
          <a:bodyPr wrap="square" rtlCol="0">
            <a:spAutoFit/>
          </a:bodyPr>
          <a:lstStyle/>
          <a:p>
            <a:pPr marL="304815" indent="-304815">
              <a:buFont typeface="Arial" panose="020B0604020202020204" pitchFamily="34" charset="0"/>
              <a:buChar char="•"/>
            </a:pPr>
            <a:r>
              <a:rPr lang="nl-NL" sz="2400" dirty="0">
                <a:latin typeface="Arial" panose="020B0604020202020204" pitchFamily="34" charset="0"/>
                <a:cs typeface="Arial" panose="020B0604020202020204" pitchFamily="34" charset="0"/>
              </a:rPr>
              <a:t>Wat is de situatie</a:t>
            </a:r>
          </a:p>
          <a:p>
            <a:pPr marL="304815" indent="-304815">
              <a:buFont typeface="Arial" panose="020B0604020202020204" pitchFamily="34" charset="0"/>
              <a:buChar char="•"/>
            </a:pPr>
            <a:endParaRPr lang="nl-NL" sz="2400" dirty="0">
              <a:latin typeface="Arial" panose="020B0604020202020204" pitchFamily="34" charset="0"/>
              <a:cs typeface="Arial" panose="020B0604020202020204" pitchFamily="34" charset="0"/>
            </a:endParaRPr>
          </a:p>
          <a:p>
            <a:pPr marL="304815" indent="-304815">
              <a:buFont typeface="Arial" panose="020B0604020202020204" pitchFamily="34" charset="0"/>
              <a:buChar char="•"/>
            </a:pPr>
            <a:r>
              <a:rPr lang="nl-NL" sz="2400" dirty="0">
                <a:latin typeface="Arial" panose="020B0604020202020204" pitchFamily="34" charset="0"/>
                <a:cs typeface="Arial" panose="020B0604020202020204" pitchFamily="34" charset="0"/>
              </a:rPr>
              <a:t>Wat moet er gedaan worden</a:t>
            </a:r>
          </a:p>
          <a:p>
            <a:pPr marL="304815" indent="-304815">
              <a:buFont typeface="Arial" panose="020B0604020202020204" pitchFamily="34" charset="0"/>
              <a:buChar char="•"/>
            </a:pPr>
            <a:endParaRPr lang="nl-NL" sz="2400" dirty="0">
              <a:latin typeface="Arial" panose="020B0604020202020204" pitchFamily="34" charset="0"/>
              <a:cs typeface="Arial" panose="020B0604020202020204" pitchFamily="34" charset="0"/>
            </a:endParaRPr>
          </a:p>
          <a:p>
            <a:pPr marL="304815" indent="-304815">
              <a:buFont typeface="Arial" panose="020B0604020202020204" pitchFamily="34" charset="0"/>
              <a:buChar char="•"/>
            </a:pPr>
            <a:r>
              <a:rPr lang="nl-NL" sz="2400" dirty="0">
                <a:latin typeface="Arial" panose="020B0604020202020204" pitchFamily="34" charset="0"/>
                <a:cs typeface="Arial" panose="020B0604020202020204" pitchFamily="34" charset="0"/>
              </a:rPr>
              <a:t>Alternatieven</a:t>
            </a:r>
          </a:p>
          <a:p>
            <a:endParaRPr lang="nl-NL" sz="2800" dirty="0"/>
          </a:p>
          <a:p>
            <a:endParaRPr lang="nl-NL" sz="2800" dirty="0"/>
          </a:p>
        </p:txBody>
      </p:sp>
    </p:spTree>
    <p:extLst>
      <p:ext uri="{BB962C8B-B14F-4D97-AF65-F5344CB8AC3E}">
        <p14:creationId xmlns:p14="http://schemas.microsoft.com/office/powerpoint/2010/main" val="1645627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(LAAT) 112 BELLEN + AED</a:t>
            </a:r>
            <a:endParaRPr lang="nl-NL" sz="2800" dirty="0"/>
          </a:p>
        </p:txBody>
      </p:sp>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14" name="Text Box 3">
            <a:extLst>
              <a:ext uri="{FF2B5EF4-FFF2-40B4-BE49-F238E27FC236}">
                <a16:creationId xmlns:a16="http://schemas.microsoft.com/office/drawing/2014/main" id="{92CEF2CF-57DA-4C34-905A-C693A9ACE47D}"/>
              </a:ext>
            </a:extLst>
          </p:cNvPr>
          <p:cNvSpPr txBox="1">
            <a:spLocks noChangeArrowheads="1"/>
          </p:cNvSpPr>
          <p:nvPr/>
        </p:nvSpPr>
        <p:spPr bwMode="auto">
          <a:xfrm>
            <a:off x="6096000" y="3213836"/>
            <a:ext cx="4498109" cy="2971834"/>
          </a:xfrm>
          <a:prstGeom prst="rect">
            <a:avLst/>
          </a:prstGeom>
          <a:noFill/>
          <a:ln w="9525">
            <a:noFill/>
            <a:miter lim="800000"/>
            <a:headEnd/>
            <a:tailEnd/>
          </a:ln>
        </p:spPr>
        <p:txBody>
          <a:bodyPr wrap="square" anchor="ctr" anchorCtr="0">
            <a:noAutofit/>
          </a:bodyPr>
          <a:lstStyle/>
          <a:p>
            <a:pPr marL="342900" indent="-342900">
              <a:spcBef>
                <a:spcPts val="1600"/>
              </a:spcBef>
              <a:buFont typeface="Arial"/>
              <a:buChar char="•"/>
            </a:pPr>
            <a:r>
              <a:rPr lang="en-GB" sz="2400" dirty="0">
                <a:latin typeface="Arial" panose="020B0604020202020204" pitchFamily="34" charset="0"/>
                <a:cs typeface="Arial" panose="020B0604020202020204" pitchFamily="34" charset="0"/>
              </a:rPr>
              <a:t>Leg de </a:t>
            </a:r>
            <a:r>
              <a:rPr lang="en-GB" sz="2400" dirty="0" err="1">
                <a:latin typeface="Arial" panose="020B0604020202020204" pitchFamily="34" charset="0"/>
                <a:cs typeface="Arial" panose="020B0604020202020204" pitchFamily="34" charset="0"/>
              </a:rPr>
              <a:t>telefoon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naast</a:t>
            </a:r>
            <a:r>
              <a:rPr lang="en-GB" sz="2400" dirty="0">
                <a:latin typeface="Arial" panose="020B0604020202020204" pitchFamily="34" charset="0"/>
                <a:cs typeface="Arial" panose="020B0604020202020204" pitchFamily="34" charset="0"/>
              </a:rPr>
              <a:t> het </a:t>
            </a:r>
            <a:r>
              <a:rPr lang="en-GB" sz="2400" dirty="0" err="1">
                <a:latin typeface="Arial" panose="020B0604020202020204" pitchFamily="34" charset="0"/>
                <a:cs typeface="Arial" panose="020B0604020202020204" pitchFamily="34" charset="0"/>
              </a:rPr>
              <a:t>slachtoffer</a:t>
            </a:r>
            <a:r>
              <a:rPr lang="en-GB" sz="2400" dirty="0">
                <a:latin typeface="Arial" panose="020B0604020202020204" pitchFamily="34" charset="0"/>
                <a:cs typeface="Arial" panose="020B0604020202020204" pitchFamily="34" charset="0"/>
              </a:rPr>
              <a:t> (op de </a:t>
            </a:r>
            <a:r>
              <a:rPr lang="en-GB" sz="2400" dirty="0" err="1">
                <a:latin typeface="Arial" panose="020B0604020202020204" pitchFamily="34" charset="0"/>
                <a:cs typeface="Arial" panose="020B0604020202020204" pitchFamily="34" charset="0"/>
              </a:rPr>
              <a:t>luidspreker</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functie</a:t>
            </a:r>
            <a:r>
              <a:rPr lang="en-GB" sz="2400" dirty="0">
                <a:latin typeface="Arial" panose="020B0604020202020204" pitchFamily="34" charset="0"/>
                <a:cs typeface="Arial" panose="020B0604020202020204" pitchFamily="34" charset="0"/>
              </a:rPr>
              <a:t>)</a:t>
            </a:r>
          </a:p>
          <a:p>
            <a:pPr marL="342900" indent="-342900">
              <a:spcBef>
                <a:spcPts val="1600"/>
              </a:spcBef>
              <a:buFont typeface="Arial"/>
              <a:buChar char="•"/>
            </a:pPr>
            <a:r>
              <a:rPr lang="en-GB" sz="2400" dirty="0" err="1">
                <a:latin typeface="Arial" panose="020B0604020202020204" pitchFamily="34" charset="0"/>
                <a:cs typeface="Arial" panose="020B0604020202020204" pitchFamily="34" charset="0"/>
              </a:rPr>
              <a:t>Volg</a:t>
            </a:r>
            <a:r>
              <a:rPr lang="en-GB" sz="2400" dirty="0">
                <a:latin typeface="Arial" panose="020B0604020202020204" pitchFamily="34" charset="0"/>
                <a:cs typeface="Arial" panose="020B0604020202020204" pitchFamily="34" charset="0"/>
              </a:rPr>
              <a:t> de </a:t>
            </a:r>
            <a:r>
              <a:rPr lang="en-GB" sz="2400" dirty="0" err="1">
                <a:latin typeface="Arial" panose="020B0604020202020204" pitchFamily="34" charset="0"/>
                <a:cs typeface="Arial" panose="020B0604020202020204" pitchFamily="34" charset="0"/>
              </a:rPr>
              <a:t>instructies</a:t>
            </a:r>
            <a:r>
              <a:rPr lang="en-GB" sz="2400" dirty="0">
                <a:latin typeface="Arial" panose="020B0604020202020204" pitchFamily="34" charset="0"/>
                <a:cs typeface="Arial" panose="020B0604020202020204" pitchFamily="34" charset="0"/>
              </a:rPr>
              <a:t> van de centralist</a:t>
            </a:r>
          </a:p>
        </p:txBody>
      </p:sp>
      <p:pic>
        <p:nvPicPr>
          <p:cNvPr id="17" name="Afbeelding 16">
            <a:extLst>
              <a:ext uri="{FF2B5EF4-FFF2-40B4-BE49-F238E27FC236}">
                <a16:creationId xmlns:a16="http://schemas.microsoft.com/office/drawing/2014/main" id="{4E4C445F-7F37-48A4-9905-419189F88D9E}"/>
              </a:ext>
            </a:extLst>
          </p:cNvPr>
          <p:cNvPicPr>
            <a:picLocks noChangeAspect="1"/>
          </p:cNvPicPr>
          <p:nvPr/>
        </p:nvPicPr>
        <p:blipFill rotWithShape="1">
          <a:blip r:embed="rId2"/>
          <a:srcRect l="20213"/>
          <a:stretch/>
        </p:blipFill>
        <p:spPr>
          <a:xfrm>
            <a:off x="1" y="1545740"/>
            <a:ext cx="4534970" cy="3640856"/>
          </a:xfrm>
          <a:prstGeom prst="rect">
            <a:avLst/>
          </a:prstGeom>
        </p:spPr>
      </p:pic>
    </p:spTree>
    <p:extLst>
      <p:ext uri="{BB962C8B-B14F-4D97-AF65-F5344CB8AC3E}">
        <p14:creationId xmlns:p14="http://schemas.microsoft.com/office/powerpoint/2010/main" val="41280028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222590" y="252000"/>
            <a:ext cx="774681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TAAKGERICHTHEID</a:t>
            </a:r>
            <a:endParaRPr lang="nl-NL" sz="2800" dirty="0"/>
          </a:p>
        </p:txBody>
      </p:sp>
      <p:pic>
        <p:nvPicPr>
          <p:cNvPr id="6" name="Afbeelding 5">
            <a:extLst>
              <a:ext uri="{FF2B5EF4-FFF2-40B4-BE49-F238E27FC236}">
                <a16:creationId xmlns:a16="http://schemas.microsoft.com/office/drawing/2014/main" id="{6B27D292-066E-49B4-9FE5-C01143C4B87E}"/>
              </a:ext>
            </a:extLst>
          </p:cNvPr>
          <p:cNvPicPr>
            <a:picLocks noChangeAspect="1"/>
          </p:cNvPicPr>
          <p:nvPr/>
        </p:nvPicPr>
        <p:blipFill>
          <a:blip r:embed="rId3"/>
          <a:stretch>
            <a:fillRect/>
          </a:stretch>
        </p:blipFill>
        <p:spPr>
          <a:xfrm>
            <a:off x="914400" y="853216"/>
            <a:ext cx="4444369" cy="5151566"/>
          </a:xfrm>
          <a:prstGeom prst="rect">
            <a:avLst/>
          </a:prstGeom>
        </p:spPr>
      </p:pic>
      <p:sp>
        <p:nvSpPr>
          <p:cNvPr id="7" name="Text Box 3">
            <a:extLst>
              <a:ext uri="{FF2B5EF4-FFF2-40B4-BE49-F238E27FC236}">
                <a16:creationId xmlns:a16="http://schemas.microsoft.com/office/drawing/2014/main" id="{7E031BA4-EF9D-4531-8A4B-F7FF1039BE88}"/>
              </a:ext>
            </a:extLst>
          </p:cNvPr>
          <p:cNvSpPr txBox="1"/>
          <p:nvPr/>
        </p:nvSpPr>
        <p:spPr>
          <a:xfrm>
            <a:off x="6095999" y="2438985"/>
            <a:ext cx="4033135" cy="19800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Focus</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Voorkom ruis</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Communicatie kort en duidelijk</a:t>
            </a:r>
            <a:endParaRP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97172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222590" y="252000"/>
            <a:ext cx="774681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Presteren onder druk</a:t>
            </a:r>
            <a:endParaRPr lang="nl-NL" sz="2800" dirty="0"/>
          </a:p>
        </p:txBody>
      </p:sp>
      <p:sp>
        <p:nvSpPr>
          <p:cNvPr id="2" name="Tekstvak 1">
            <a:extLst>
              <a:ext uri="{FF2B5EF4-FFF2-40B4-BE49-F238E27FC236}">
                <a16:creationId xmlns:a16="http://schemas.microsoft.com/office/drawing/2014/main" id="{8D68A194-B0EF-3A91-7774-ED073398B1F3}"/>
              </a:ext>
            </a:extLst>
          </p:cNvPr>
          <p:cNvSpPr txBox="1"/>
          <p:nvPr/>
        </p:nvSpPr>
        <p:spPr>
          <a:xfrm>
            <a:off x="532246" y="1413063"/>
            <a:ext cx="10878457" cy="4093428"/>
          </a:xfrm>
          <a:prstGeom prst="rect">
            <a:avLst/>
          </a:prstGeom>
          <a:noFill/>
        </p:spPr>
        <p:txBody>
          <a:bodyPr wrap="square" rtlCol="0">
            <a:spAutoFit/>
          </a:bodyPr>
          <a:lstStyle/>
          <a:p>
            <a:pPr algn="ctr"/>
            <a:r>
              <a:rPr lang="nl-NL" sz="3600" dirty="0">
                <a:latin typeface="Arial" panose="020B0604020202020204" pitchFamily="34" charset="0"/>
                <a:cs typeface="Arial" panose="020B0604020202020204" pitchFamily="34" charset="0"/>
              </a:rPr>
              <a:t>Druk heeft effect op je als first </a:t>
            </a:r>
            <a:r>
              <a:rPr lang="nl-NL" sz="3600" dirty="0" err="1">
                <a:latin typeface="Arial" panose="020B0604020202020204" pitchFamily="34" charset="0"/>
                <a:cs typeface="Arial" panose="020B0604020202020204" pitchFamily="34" charset="0"/>
              </a:rPr>
              <a:t>responder</a:t>
            </a:r>
            <a:r>
              <a:rPr lang="nl-NL" sz="3600" dirty="0">
                <a:latin typeface="Arial" panose="020B0604020202020204" pitchFamily="34" charset="0"/>
                <a:cs typeface="Arial" panose="020B0604020202020204" pitchFamily="34" charset="0"/>
              </a:rPr>
              <a:t> </a:t>
            </a:r>
          </a:p>
          <a:p>
            <a:pPr algn="ctr"/>
            <a:r>
              <a:rPr lang="nl-NL" sz="2400" dirty="0">
                <a:latin typeface="Arial" panose="020B0604020202020204" pitchFamily="34" charset="0"/>
                <a:cs typeface="Arial" panose="020B0604020202020204" pitchFamily="34" charset="0"/>
              </a:rPr>
              <a:t>Bijvoorbeeld op je frequentie van </a:t>
            </a:r>
            <a:r>
              <a:rPr lang="nl-NL" sz="2400" dirty="0" err="1">
                <a:latin typeface="Arial" panose="020B0604020202020204" pitchFamily="34" charset="0"/>
                <a:cs typeface="Arial" panose="020B0604020202020204" pitchFamily="34" charset="0"/>
              </a:rPr>
              <a:t>borstcompressies</a:t>
            </a:r>
            <a:endParaRPr lang="nl-NL" sz="2400" dirty="0">
              <a:latin typeface="Arial" panose="020B0604020202020204" pitchFamily="34" charset="0"/>
              <a:cs typeface="Arial" panose="020B0604020202020204" pitchFamily="34" charset="0"/>
            </a:endParaRPr>
          </a:p>
          <a:p>
            <a:endParaRPr lang="nl-NL" sz="2400" dirty="0">
              <a:latin typeface="Arial" panose="020B0604020202020204" pitchFamily="34" charset="0"/>
              <a:cs typeface="Arial" panose="020B0604020202020204" pitchFamily="34" charset="0"/>
            </a:endParaRPr>
          </a:p>
          <a:p>
            <a:endParaRPr lang="nl-NL" sz="2400" dirty="0">
              <a:latin typeface="Arial" panose="020B0604020202020204" pitchFamily="34" charset="0"/>
              <a:cs typeface="Arial" panose="020B0604020202020204" pitchFamily="34" charset="0"/>
            </a:endParaRPr>
          </a:p>
          <a:p>
            <a:pPr marL="304815" indent="-304815">
              <a:buFont typeface="Arial" panose="020B0604020202020204" pitchFamily="34" charset="0"/>
              <a:buChar char="•"/>
            </a:pPr>
            <a:r>
              <a:rPr lang="nl-NL" sz="2400" dirty="0">
                <a:latin typeface="Arial" panose="020B0604020202020204" pitchFamily="34" charset="0"/>
                <a:cs typeface="Arial" panose="020B0604020202020204" pitchFamily="34" charset="0"/>
              </a:rPr>
              <a:t>Registreer het effect van druk op jezelf en anderen</a:t>
            </a:r>
          </a:p>
          <a:p>
            <a:pPr marL="304815" indent="-304815">
              <a:buFont typeface="Arial" panose="020B0604020202020204" pitchFamily="34" charset="0"/>
              <a:buChar char="•"/>
            </a:pPr>
            <a:r>
              <a:rPr lang="nl-NL" sz="2400" dirty="0">
                <a:latin typeface="Arial" panose="020B0604020202020204" pitchFamily="34" charset="0"/>
                <a:cs typeface="Arial" panose="020B0604020202020204" pitchFamily="34" charset="0"/>
              </a:rPr>
              <a:t>Reguleer de druk zoveel mogelijk</a:t>
            </a:r>
          </a:p>
          <a:p>
            <a:endParaRPr lang="nl-NL" sz="2400" dirty="0">
              <a:latin typeface="Arial" panose="020B0604020202020204" pitchFamily="34" charset="0"/>
              <a:cs typeface="Arial" panose="020B0604020202020204" pitchFamily="34" charset="0"/>
            </a:endParaRPr>
          </a:p>
          <a:p>
            <a:pPr marL="304815" indent="-304815">
              <a:buFont typeface="Arial" panose="020B0604020202020204" pitchFamily="34" charset="0"/>
              <a:buChar char="•"/>
            </a:pPr>
            <a:endParaRPr lang="nl-NL" sz="2400" dirty="0">
              <a:latin typeface="Arial" panose="020B0604020202020204" pitchFamily="34" charset="0"/>
              <a:cs typeface="Arial" panose="020B0604020202020204" pitchFamily="34" charset="0"/>
            </a:endParaRPr>
          </a:p>
          <a:p>
            <a:endParaRPr lang="nl-NL" sz="2800" dirty="0"/>
          </a:p>
          <a:p>
            <a:endParaRPr lang="nl-NL" sz="2800" dirty="0"/>
          </a:p>
        </p:txBody>
      </p:sp>
    </p:spTree>
    <p:extLst>
      <p:ext uri="{BB962C8B-B14F-4D97-AF65-F5344CB8AC3E}">
        <p14:creationId xmlns:p14="http://schemas.microsoft.com/office/powerpoint/2010/main" val="38436895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222590" y="252000"/>
            <a:ext cx="774681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Omgaan met vermoeidheid</a:t>
            </a:r>
            <a:endParaRPr lang="nl-NL" sz="2800" dirty="0"/>
          </a:p>
        </p:txBody>
      </p:sp>
      <p:sp>
        <p:nvSpPr>
          <p:cNvPr id="4" name="Tekstvak 3">
            <a:extLst>
              <a:ext uri="{FF2B5EF4-FFF2-40B4-BE49-F238E27FC236}">
                <a16:creationId xmlns:a16="http://schemas.microsoft.com/office/drawing/2014/main" id="{011D5162-4517-FCD3-C204-DDFECE7E4285}"/>
              </a:ext>
            </a:extLst>
          </p:cNvPr>
          <p:cNvSpPr txBox="1"/>
          <p:nvPr/>
        </p:nvSpPr>
        <p:spPr>
          <a:xfrm>
            <a:off x="1237692" y="2028616"/>
            <a:ext cx="4458813" cy="1323439"/>
          </a:xfrm>
          <a:prstGeom prst="rect">
            <a:avLst/>
          </a:prstGeom>
          <a:noFill/>
        </p:spPr>
        <p:txBody>
          <a:bodyPr wrap="square" rtlCol="0">
            <a:spAutoFit/>
          </a:bodyPr>
          <a:lstStyle/>
          <a:p>
            <a:pPr marL="304815" indent="-304815">
              <a:buFont typeface="Arial" panose="020B0604020202020204" pitchFamily="34" charset="0"/>
              <a:buChar char="•"/>
            </a:pPr>
            <a:r>
              <a:rPr lang="nl-NL" sz="2400" dirty="0">
                <a:latin typeface="Arial" panose="020B0604020202020204" pitchFamily="34" charset="0"/>
                <a:cs typeface="Arial" panose="020B0604020202020204" pitchFamily="34" charset="0"/>
              </a:rPr>
              <a:t>Wissel elke 2 minuten</a:t>
            </a:r>
          </a:p>
          <a:p>
            <a:endParaRPr lang="nl-NL" sz="2800" dirty="0"/>
          </a:p>
          <a:p>
            <a:endParaRPr lang="nl-NL" sz="2800" dirty="0"/>
          </a:p>
        </p:txBody>
      </p:sp>
      <p:pic>
        <p:nvPicPr>
          <p:cNvPr id="7" name="Afbeelding 6" descr="Stopwatch">
            <a:extLst>
              <a:ext uri="{FF2B5EF4-FFF2-40B4-BE49-F238E27FC236}">
                <a16:creationId xmlns:a16="http://schemas.microsoft.com/office/drawing/2014/main" id="{A14BCD92-6A6D-02AF-73D6-B0FDB6ADB0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252" y="2124941"/>
            <a:ext cx="4440088" cy="2608118"/>
          </a:xfrm>
          <a:prstGeom prst="rect">
            <a:avLst/>
          </a:prstGeom>
        </p:spPr>
      </p:pic>
    </p:spTree>
    <p:extLst>
      <p:ext uri="{BB962C8B-B14F-4D97-AF65-F5344CB8AC3E}">
        <p14:creationId xmlns:p14="http://schemas.microsoft.com/office/powerpoint/2010/main" val="29648359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222590" y="252000"/>
            <a:ext cx="774681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Ambulanceteam</a:t>
            </a:r>
            <a:endParaRPr lang="nl-NL" sz="2800" dirty="0"/>
          </a:p>
        </p:txBody>
      </p:sp>
      <p:sp>
        <p:nvSpPr>
          <p:cNvPr id="2" name="Tekstvak 1">
            <a:extLst>
              <a:ext uri="{FF2B5EF4-FFF2-40B4-BE49-F238E27FC236}">
                <a16:creationId xmlns:a16="http://schemas.microsoft.com/office/drawing/2014/main" id="{A66AD17E-CB9A-90BE-CD4F-32DC245DEBDC}"/>
              </a:ext>
            </a:extLst>
          </p:cNvPr>
          <p:cNvSpPr txBox="1"/>
          <p:nvPr/>
        </p:nvSpPr>
        <p:spPr>
          <a:xfrm>
            <a:off x="390070" y="1782395"/>
            <a:ext cx="11411857" cy="1200329"/>
          </a:xfrm>
          <a:prstGeom prst="rect">
            <a:avLst/>
          </a:prstGeom>
          <a:noFill/>
        </p:spPr>
        <p:txBody>
          <a:bodyPr wrap="square" rtlCol="0">
            <a:spAutoFit/>
          </a:bodyPr>
          <a:lstStyle/>
          <a:p>
            <a:pPr marL="304815" indent="-304815">
              <a:buFont typeface="Arial" panose="020B0604020202020204" pitchFamily="34" charset="0"/>
              <a:buChar char="•"/>
            </a:pPr>
            <a:r>
              <a:rPr lang="nl-NL" sz="2400" dirty="0">
                <a:latin typeface="Arial" panose="020B0604020202020204" pitchFamily="34" charset="0"/>
                <a:cs typeface="Arial" panose="020B0604020202020204" pitchFamily="34" charset="0"/>
              </a:rPr>
              <a:t>Leidend bij aankomst</a:t>
            </a:r>
          </a:p>
          <a:p>
            <a:pPr marL="304815" indent="-304815">
              <a:buFont typeface="Arial" panose="020B0604020202020204" pitchFamily="34" charset="0"/>
              <a:buChar char="•"/>
            </a:pPr>
            <a:r>
              <a:rPr lang="nl-NL" sz="2400" dirty="0">
                <a:latin typeface="Arial" panose="020B0604020202020204" pitchFamily="34" charset="0"/>
                <a:cs typeface="Arial" panose="020B0604020202020204" pitchFamily="34" charset="0"/>
              </a:rPr>
              <a:t>Introduceer jezelf als first </a:t>
            </a:r>
            <a:r>
              <a:rPr lang="nl-NL" sz="2400" dirty="0" err="1">
                <a:latin typeface="Arial" panose="020B0604020202020204" pitchFamily="34" charset="0"/>
                <a:cs typeface="Arial" panose="020B0604020202020204" pitchFamily="34" charset="0"/>
              </a:rPr>
              <a:t>responder</a:t>
            </a:r>
            <a:endParaRPr lang="nl-NL" sz="2400" dirty="0">
              <a:latin typeface="Arial" panose="020B0604020202020204" pitchFamily="34" charset="0"/>
              <a:cs typeface="Arial" panose="020B0604020202020204" pitchFamily="34" charset="0"/>
            </a:endParaRPr>
          </a:p>
          <a:p>
            <a:pPr marL="304815" indent="-304815">
              <a:buFont typeface="Arial" panose="020B0604020202020204" pitchFamily="34" charset="0"/>
              <a:buChar char="•"/>
            </a:pPr>
            <a:r>
              <a:rPr lang="nl-NL" sz="2400" dirty="0">
                <a:latin typeface="Arial" panose="020B0604020202020204" pitchFamily="34" charset="0"/>
                <a:cs typeface="Arial" panose="020B0604020202020204" pitchFamily="34" charset="0"/>
              </a:rPr>
              <a:t>Informatie overdracht als ambulanceteam daarom vraagt</a:t>
            </a:r>
            <a:endParaRPr lang="nl-NL" sz="2800" dirty="0"/>
          </a:p>
        </p:txBody>
      </p:sp>
      <p:pic>
        <p:nvPicPr>
          <p:cNvPr id="7" name="Afbeelding 6" descr="Afbeelding met kleding, persoon, schoeisel, jongen&#10;&#10;Automatisch gegenereerde beschrijving">
            <a:extLst>
              <a:ext uri="{FF2B5EF4-FFF2-40B4-BE49-F238E27FC236}">
                <a16:creationId xmlns:a16="http://schemas.microsoft.com/office/drawing/2014/main" id="{494AE5F9-222D-22CA-1668-9DE1F8729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724" y="2982724"/>
            <a:ext cx="4912548" cy="3276880"/>
          </a:xfrm>
          <a:prstGeom prst="rect">
            <a:avLst/>
          </a:prstGeom>
        </p:spPr>
      </p:pic>
    </p:spTree>
    <p:extLst>
      <p:ext uri="{BB962C8B-B14F-4D97-AF65-F5344CB8AC3E}">
        <p14:creationId xmlns:p14="http://schemas.microsoft.com/office/powerpoint/2010/main" val="1664824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a:extLst>
              <a:ext uri="{FF2B5EF4-FFF2-40B4-BE49-F238E27FC236}">
                <a16:creationId xmlns:a16="http://schemas.microsoft.com/office/drawing/2014/main" id="{363292B9-8808-4F39-AF6C-EDEA22E42035}"/>
              </a:ext>
            </a:extLst>
          </p:cNvPr>
          <p:cNvSpPr>
            <a:spLocks noChangeArrowheads="1"/>
          </p:cNvSpPr>
          <p:nvPr/>
        </p:nvSpPr>
        <p:spPr bwMode="auto">
          <a:xfrm>
            <a:off x="4283925" y="2707202"/>
            <a:ext cx="3624149" cy="721798"/>
          </a:xfrm>
          <a:prstGeom prst="rect">
            <a:avLst/>
          </a:prstGeom>
          <a:noFill/>
          <a:ln w="9525">
            <a:noFill/>
            <a:miter lim="800000"/>
            <a:headEnd/>
            <a:tailEnd/>
          </a:ln>
        </p:spPr>
        <p:txBody>
          <a:bodyPr/>
          <a:lstStyle/>
          <a:p>
            <a:pPr algn="ctr">
              <a:spcBef>
                <a:spcPct val="20000"/>
              </a:spcBef>
            </a:pPr>
            <a:r>
              <a:rPr lang="en-GB" sz="4400" b="1" dirty="0">
                <a:solidFill>
                  <a:srgbClr val="084077"/>
                </a:solidFill>
                <a:latin typeface="Arial" panose="020B0604020202020204" pitchFamily="34" charset="0"/>
                <a:cs typeface="Arial" panose="020B0604020202020204" pitchFamily="34" charset="0"/>
              </a:rPr>
              <a:t>VRAGEN? </a:t>
            </a:r>
            <a:endParaRPr lang="en-GB"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12817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414559" y="252000"/>
            <a:ext cx="7362882" cy="523220"/>
          </a:xfrm>
          <a:prstGeom prst="rect">
            <a:avLst/>
          </a:prstGeom>
          <a:noFill/>
        </p:spPr>
        <p:txBody>
          <a:bodyPr wrap="square">
            <a:spAutoFit/>
          </a:bodyPr>
          <a:lstStyle/>
          <a:p>
            <a:pPr algn="ctr"/>
            <a:r>
              <a:rPr lang="nl-NL" sz="2800" b="1" dirty="0">
                <a:solidFill>
                  <a:srgbClr val="084077"/>
                </a:solidFill>
                <a:latin typeface="Arial" charset="0"/>
                <a:cs typeface="Arial" charset="0"/>
              </a:rPr>
              <a:t>SAMENVATTING</a:t>
            </a:r>
            <a:endParaRPr lang="nl-NL" sz="2800" dirty="0"/>
          </a:p>
        </p:txBody>
      </p:sp>
      <p:grpSp>
        <p:nvGrpSpPr>
          <p:cNvPr id="2" name="Groep 1">
            <a:extLst>
              <a:ext uri="{FF2B5EF4-FFF2-40B4-BE49-F238E27FC236}">
                <a16:creationId xmlns:a16="http://schemas.microsoft.com/office/drawing/2014/main" id="{673BB5BC-1543-4D2B-9F53-0201B8A24BC8}"/>
              </a:ext>
            </a:extLst>
          </p:cNvPr>
          <p:cNvGrpSpPr/>
          <p:nvPr/>
        </p:nvGrpSpPr>
        <p:grpSpPr>
          <a:xfrm>
            <a:off x="1078180" y="887040"/>
            <a:ext cx="10035639" cy="5394078"/>
            <a:chOff x="1481446" y="1288257"/>
            <a:chExt cx="10035639" cy="5394078"/>
          </a:xfrm>
        </p:grpSpPr>
        <p:sp>
          <p:nvSpPr>
            <p:cNvPr id="5" name="Rechthoek 4">
              <a:extLst>
                <a:ext uri="{FF2B5EF4-FFF2-40B4-BE49-F238E27FC236}">
                  <a16:creationId xmlns:a16="http://schemas.microsoft.com/office/drawing/2014/main" id="{2DC4895E-AF8C-468A-9238-8A3BA59490F2}"/>
                </a:ext>
              </a:extLst>
            </p:cNvPr>
            <p:cNvSpPr/>
            <p:nvPr/>
          </p:nvSpPr>
          <p:spPr>
            <a:xfrm>
              <a:off x="1824913" y="1773771"/>
              <a:ext cx="1143063" cy="799196"/>
            </a:xfrm>
            <a:prstGeom prst="rect">
              <a:avLst/>
            </a:prstGeom>
            <a:solidFill>
              <a:srgbClr val="BFD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Explosie: 14 punten 6">
              <a:extLst>
                <a:ext uri="{FF2B5EF4-FFF2-40B4-BE49-F238E27FC236}">
                  <a16:creationId xmlns:a16="http://schemas.microsoft.com/office/drawing/2014/main" id="{333CD68C-7AEC-4EC7-AE5C-8C0FA335430E}"/>
                </a:ext>
              </a:extLst>
            </p:cNvPr>
            <p:cNvSpPr/>
            <p:nvPr/>
          </p:nvSpPr>
          <p:spPr>
            <a:xfrm>
              <a:off x="1481446" y="1288257"/>
              <a:ext cx="3144982" cy="1540895"/>
            </a:xfrm>
            <a:prstGeom prst="irregularSeal2">
              <a:avLst/>
            </a:prstGeom>
            <a:solidFill>
              <a:srgbClr val="005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latin typeface="Arial" panose="020B0604020202020204" pitchFamily="34" charset="0"/>
                  <a:cs typeface="Arial" panose="020B0604020202020204" pitchFamily="34" charset="0"/>
                </a:rPr>
                <a:t>Circulatie stilstand</a:t>
              </a:r>
            </a:p>
          </p:txBody>
        </p:sp>
        <p:sp>
          <p:nvSpPr>
            <p:cNvPr id="8" name="Pijl: rechts 7">
              <a:extLst>
                <a:ext uri="{FF2B5EF4-FFF2-40B4-BE49-F238E27FC236}">
                  <a16:creationId xmlns:a16="http://schemas.microsoft.com/office/drawing/2014/main" id="{D9CD5CB7-DBEF-4184-8D1E-4209DCC1FD0C}"/>
                </a:ext>
              </a:extLst>
            </p:cNvPr>
            <p:cNvSpPr/>
            <p:nvPr/>
          </p:nvSpPr>
          <p:spPr>
            <a:xfrm>
              <a:off x="4190135" y="1857318"/>
              <a:ext cx="446985" cy="402771"/>
            </a:xfrm>
            <a:prstGeom prst="rightArrow">
              <a:avLst/>
            </a:prstGeom>
            <a:solidFill>
              <a:srgbClr val="005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hthoek 8">
              <a:extLst>
                <a:ext uri="{FF2B5EF4-FFF2-40B4-BE49-F238E27FC236}">
                  <a16:creationId xmlns:a16="http://schemas.microsoft.com/office/drawing/2014/main" id="{E3A6C381-427B-4E95-B39E-6FF0FC3BB3E6}"/>
                </a:ext>
              </a:extLst>
            </p:cNvPr>
            <p:cNvSpPr/>
            <p:nvPr/>
          </p:nvSpPr>
          <p:spPr>
            <a:xfrm>
              <a:off x="4776679" y="1299632"/>
              <a:ext cx="2143815" cy="120854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dirty="0">
                  <a:solidFill>
                    <a:schemeClr val="tx1"/>
                  </a:solidFill>
                  <a:latin typeface="Arial" panose="020B0604020202020204" pitchFamily="34" charset="0"/>
                  <a:cs typeface="Arial" panose="020B0604020202020204" pitchFamily="34" charset="0"/>
                </a:rPr>
                <a:t>De gebeurtenis opmerken</a:t>
              </a:r>
            </a:p>
          </p:txBody>
        </p:sp>
        <p:sp>
          <p:nvSpPr>
            <p:cNvPr id="10" name="Rechthoek 9">
              <a:extLst>
                <a:ext uri="{FF2B5EF4-FFF2-40B4-BE49-F238E27FC236}">
                  <a16:creationId xmlns:a16="http://schemas.microsoft.com/office/drawing/2014/main" id="{054AB590-0048-49E7-9027-A2D8E3A7CB91}"/>
                </a:ext>
              </a:extLst>
            </p:cNvPr>
            <p:cNvSpPr/>
            <p:nvPr/>
          </p:nvSpPr>
          <p:spPr>
            <a:xfrm>
              <a:off x="6161883" y="1903904"/>
              <a:ext cx="2143815" cy="120854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dirty="0">
                  <a:solidFill>
                    <a:schemeClr val="tx1"/>
                  </a:solidFill>
                  <a:latin typeface="Arial" panose="020B0604020202020204" pitchFamily="34" charset="0"/>
                  <a:cs typeface="Arial" panose="020B0604020202020204" pitchFamily="34" charset="0"/>
                </a:rPr>
                <a:t>Herkennen noodzaak reanimatie</a:t>
              </a:r>
            </a:p>
          </p:txBody>
        </p:sp>
        <p:sp>
          <p:nvSpPr>
            <p:cNvPr id="11" name="Rechthoek 10">
              <a:extLst>
                <a:ext uri="{FF2B5EF4-FFF2-40B4-BE49-F238E27FC236}">
                  <a16:creationId xmlns:a16="http://schemas.microsoft.com/office/drawing/2014/main" id="{1FA8F2D0-3E2F-431F-9384-09E2B7986E9C}"/>
                </a:ext>
              </a:extLst>
            </p:cNvPr>
            <p:cNvSpPr/>
            <p:nvPr/>
          </p:nvSpPr>
          <p:spPr>
            <a:xfrm>
              <a:off x="7547087" y="2829153"/>
              <a:ext cx="2143815" cy="120854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dirty="0">
                  <a:solidFill>
                    <a:schemeClr val="tx1"/>
                  </a:solidFill>
                  <a:latin typeface="Arial" panose="020B0604020202020204" pitchFamily="34" charset="0"/>
                  <a:cs typeface="Arial" panose="020B0604020202020204" pitchFamily="34" charset="0"/>
                </a:rPr>
                <a:t>Bereidheid tot starten</a:t>
              </a:r>
            </a:p>
          </p:txBody>
        </p:sp>
        <p:sp>
          <p:nvSpPr>
            <p:cNvPr id="12" name="Pijl: rechts 11">
              <a:extLst>
                <a:ext uri="{FF2B5EF4-FFF2-40B4-BE49-F238E27FC236}">
                  <a16:creationId xmlns:a16="http://schemas.microsoft.com/office/drawing/2014/main" id="{0B4C20B7-FE6D-4A73-A399-A5A3B8AFA0E5}"/>
                </a:ext>
              </a:extLst>
            </p:cNvPr>
            <p:cNvSpPr/>
            <p:nvPr/>
          </p:nvSpPr>
          <p:spPr>
            <a:xfrm rot="3688275">
              <a:off x="8959935" y="4123397"/>
              <a:ext cx="446985" cy="402771"/>
            </a:xfrm>
            <a:prstGeom prst="rightArrow">
              <a:avLst/>
            </a:prstGeom>
            <a:solidFill>
              <a:srgbClr val="005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Explosie: 14 punten 12">
              <a:extLst>
                <a:ext uri="{FF2B5EF4-FFF2-40B4-BE49-F238E27FC236}">
                  <a16:creationId xmlns:a16="http://schemas.microsoft.com/office/drawing/2014/main" id="{256F9D8B-DDF4-43D2-B833-94B467B9B4C3}"/>
                </a:ext>
              </a:extLst>
            </p:cNvPr>
            <p:cNvSpPr/>
            <p:nvPr/>
          </p:nvSpPr>
          <p:spPr>
            <a:xfrm>
              <a:off x="7881256" y="4192502"/>
              <a:ext cx="3635829" cy="1540895"/>
            </a:xfrm>
            <a:prstGeom prst="irregularSeal2">
              <a:avLst/>
            </a:prstGeom>
            <a:solidFill>
              <a:srgbClr val="005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latin typeface="Arial" panose="020B0604020202020204" pitchFamily="34" charset="0"/>
                  <a:cs typeface="Arial" panose="020B0604020202020204" pitchFamily="34" charset="0"/>
                </a:rPr>
                <a:t>Reanimatie</a:t>
              </a:r>
            </a:p>
          </p:txBody>
        </p:sp>
        <p:sp>
          <p:nvSpPr>
            <p:cNvPr id="14" name="Linkeraccolade 13">
              <a:extLst>
                <a:ext uri="{FF2B5EF4-FFF2-40B4-BE49-F238E27FC236}">
                  <a16:creationId xmlns:a16="http://schemas.microsoft.com/office/drawing/2014/main" id="{55F35823-BBD1-4EF5-A641-68886FD13D3D}"/>
                </a:ext>
              </a:extLst>
            </p:cNvPr>
            <p:cNvSpPr/>
            <p:nvPr/>
          </p:nvSpPr>
          <p:spPr>
            <a:xfrm rot="16200000">
              <a:off x="7633919" y="2910732"/>
              <a:ext cx="285698" cy="6000178"/>
            </a:xfrm>
            <a:prstGeom prst="leftBrace">
              <a:avLst>
                <a:gd name="adj1" fmla="val 8333"/>
                <a:gd name="adj2" fmla="val 50544"/>
              </a:avLst>
            </a:prstGeom>
            <a:ln w="19050">
              <a:solidFill>
                <a:srgbClr val="005C9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5" name="Rechthoek 14">
              <a:extLst>
                <a:ext uri="{FF2B5EF4-FFF2-40B4-BE49-F238E27FC236}">
                  <a16:creationId xmlns:a16="http://schemas.microsoft.com/office/drawing/2014/main" id="{6EA50E0E-9A0A-4FB5-AEDD-DC9B2033AB89}"/>
                </a:ext>
              </a:extLst>
            </p:cNvPr>
            <p:cNvSpPr/>
            <p:nvPr/>
          </p:nvSpPr>
          <p:spPr>
            <a:xfrm>
              <a:off x="6964055" y="6184927"/>
              <a:ext cx="1834401" cy="4974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dirty="0">
                  <a:solidFill>
                    <a:schemeClr val="tx1"/>
                  </a:solidFill>
                  <a:latin typeface="Arial" panose="020B0604020202020204" pitchFamily="34" charset="0"/>
                  <a:cs typeface="Arial" panose="020B0604020202020204" pitchFamily="34" charset="0"/>
                </a:rPr>
                <a:t>Samenwerken</a:t>
              </a:r>
            </a:p>
          </p:txBody>
        </p:sp>
      </p:grpSp>
    </p:spTree>
    <p:extLst>
      <p:ext uri="{BB962C8B-B14F-4D97-AF65-F5344CB8AC3E}">
        <p14:creationId xmlns:p14="http://schemas.microsoft.com/office/powerpoint/2010/main" val="19277611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385942" y="252000"/>
            <a:ext cx="742011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Snelkoppelingen naar opfrismodules</a:t>
            </a:r>
            <a:endParaRPr lang="nl-NL" sz="2800" dirty="0"/>
          </a:p>
        </p:txBody>
      </p:sp>
      <p:grpSp>
        <p:nvGrpSpPr>
          <p:cNvPr id="2" name="Groep 1">
            <a:extLst>
              <a:ext uri="{FF2B5EF4-FFF2-40B4-BE49-F238E27FC236}">
                <a16:creationId xmlns:a16="http://schemas.microsoft.com/office/drawing/2014/main" id="{152781A7-B296-5090-4F04-7524C9EC5C82}"/>
              </a:ext>
            </a:extLst>
          </p:cNvPr>
          <p:cNvGrpSpPr/>
          <p:nvPr/>
        </p:nvGrpSpPr>
        <p:grpSpPr>
          <a:xfrm>
            <a:off x="5793912" y="989011"/>
            <a:ext cx="1749932" cy="2344137"/>
            <a:chOff x="5793912" y="989011"/>
            <a:chExt cx="1749932" cy="2344137"/>
          </a:xfrm>
        </p:grpSpPr>
        <p:pic>
          <p:nvPicPr>
            <p:cNvPr id="17" name="Afbeelding 16">
              <a:hlinkClick r:id="rId2" action="ppaction://hlinksldjump"/>
              <a:extLst>
                <a:ext uri="{FF2B5EF4-FFF2-40B4-BE49-F238E27FC236}">
                  <a16:creationId xmlns:a16="http://schemas.microsoft.com/office/drawing/2014/main" id="{426A54E2-1716-42BB-A8A3-4A87DA9CC3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66" r="-21208"/>
            <a:stretch/>
          </p:blipFill>
          <p:spPr>
            <a:xfrm>
              <a:off x="5793912" y="989011"/>
              <a:ext cx="1719574" cy="2016000"/>
            </a:xfrm>
            <a:prstGeom prst="rect">
              <a:avLst/>
            </a:prstGeom>
            <a:solidFill>
              <a:schemeClr val="bg1"/>
            </a:solidFill>
            <a:ln w="19050">
              <a:solidFill>
                <a:schemeClr val="tx1"/>
              </a:solidFill>
            </a:ln>
          </p:spPr>
        </p:pic>
        <p:sp>
          <p:nvSpPr>
            <p:cNvPr id="18" name="Tekstvak 17">
              <a:extLst>
                <a:ext uri="{FF2B5EF4-FFF2-40B4-BE49-F238E27FC236}">
                  <a16:creationId xmlns:a16="http://schemas.microsoft.com/office/drawing/2014/main" id="{DA1C0DBD-48BF-4A6B-859C-B84E625B2853}"/>
                </a:ext>
              </a:extLst>
            </p:cNvPr>
            <p:cNvSpPr txBox="1"/>
            <p:nvPr/>
          </p:nvSpPr>
          <p:spPr>
            <a:xfrm>
              <a:off x="5822158" y="3009983"/>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First </a:t>
              </a:r>
              <a:r>
                <a:rPr lang="nl-NL" sz="1500" b="1" dirty="0" err="1">
                  <a:latin typeface="Arial" panose="020B0604020202020204" pitchFamily="34" charset="0"/>
                  <a:cs typeface="Arial" panose="020B0604020202020204" pitchFamily="34" charset="0"/>
                </a:rPr>
                <a:t>responders</a:t>
              </a:r>
              <a:endParaRPr lang="nl-NL" sz="1500" b="1" dirty="0">
                <a:latin typeface="Arial" panose="020B0604020202020204" pitchFamily="34" charset="0"/>
                <a:cs typeface="Arial" panose="020B0604020202020204" pitchFamily="34" charset="0"/>
              </a:endParaRPr>
            </a:p>
          </p:txBody>
        </p:sp>
      </p:grpSp>
      <p:grpSp>
        <p:nvGrpSpPr>
          <p:cNvPr id="43" name="Groep 42">
            <a:extLst>
              <a:ext uri="{FF2B5EF4-FFF2-40B4-BE49-F238E27FC236}">
                <a16:creationId xmlns:a16="http://schemas.microsoft.com/office/drawing/2014/main" id="{46F64134-E18F-4626-B989-93A7F74B7BDB}"/>
              </a:ext>
            </a:extLst>
          </p:cNvPr>
          <p:cNvGrpSpPr/>
          <p:nvPr/>
        </p:nvGrpSpPr>
        <p:grpSpPr>
          <a:xfrm>
            <a:off x="7851185" y="989011"/>
            <a:ext cx="1749932" cy="2574970"/>
            <a:chOff x="3152306" y="3572951"/>
            <a:chExt cx="1749932" cy="2574970"/>
          </a:xfrm>
        </p:grpSpPr>
        <p:pic>
          <p:nvPicPr>
            <p:cNvPr id="20" name="Afbeelding 19">
              <a:hlinkClick r:id="rId4" action="ppaction://hlinksldjump"/>
              <a:extLst>
                <a:ext uri="{FF2B5EF4-FFF2-40B4-BE49-F238E27FC236}">
                  <a16:creationId xmlns:a16="http://schemas.microsoft.com/office/drawing/2014/main" id="{9C030CDC-04D2-404A-BFA9-2DD7AC47C8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1" t="-15022" r="-3924" b="-23532"/>
            <a:stretch/>
          </p:blipFill>
          <p:spPr>
            <a:xfrm>
              <a:off x="3180552" y="3572951"/>
              <a:ext cx="1721686" cy="2016000"/>
            </a:xfrm>
            <a:prstGeom prst="rect">
              <a:avLst/>
            </a:prstGeom>
            <a:solidFill>
              <a:schemeClr val="bg1"/>
            </a:solidFill>
            <a:ln w="19050">
              <a:solidFill>
                <a:schemeClr val="tx1"/>
              </a:solidFill>
            </a:ln>
          </p:spPr>
        </p:pic>
        <p:sp>
          <p:nvSpPr>
            <p:cNvPr id="21" name="Tekstvak 20">
              <a:extLst>
                <a:ext uri="{FF2B5EF4-FFF2-40B4-BE49-F238E27FC236}">
                  <a16:creationId xmlns:a16="http://schemas.microsoft.com/office/drawing/2014/main" id="{734C7F2E-9C5C-4E1B-8B7A-92E5CF6E61E6}"/>
                </a:ext>
              </a:extLst>
            </p:cNvPr>
            <p:cNvSpPr txBox="1"/>
            <p:nvPr/>
          </p:nvSpPr>
          <p:spPr>
            <a:xfrm>
              <a:off x="3152306" y="5593923"/>
              <a:ext cx="1749932" cy="553998"/>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Beademen met hulpmiddelen</a:t>
              </a:r>
            </a:p>
          </p:txBody>
        </p:sp>
      </p:grpSp>
      <p:grpSp>
        <p:nvGrpSpPr>
          <p:cNvPr id="45" name="Groep 44">
            <a:extLst>
              <a:ext uri="{FF2B5EF4-FFF2-40B4-BE49-F238E27FC236}">
                <a16:creationId xmlns:a16="http://schemas.microsoft.com/office/drawing/2014/main" id="{70D0EDF3-015F-478E-ACC3-F09AD2D05C63}"/>
              </a:ext>
            </a:extLst>
          </p:cNvPr>
          <p:cNvGrpSpPr/>
          <p:nvPr/>
        </p:nvGrpSpPr>
        <p:grpSpPr>
          <a:xfrm>
            <a:off x="1703389" y="3619348"/>
            <a:ext cx="1721686" cy="2550089"/>
            <a:chOff x="5234714" y="3572951"/>
            <a:chExt cx="1721686" cy="2550089"/>
          </a:xfrm>
        </p:grpSpPr>
        <p:sp>
          <p:nvSpPr>
            <p:cNvPr id="23" name="Tekstvak 22">
              <a:extLst>
                <a:ext uri="{FF2B5EF4-FFF2-40B4-BE49-F238E27FC236}">
                  <a16:creationId xmlns:a16="http://schemas.microsoft.com/office/drawing/2014/main" id="{342672D6-5C34-4591-9367-01DD3AE79D2B}"/>
                </a:ext>
              </a:extLst>
            </p:cNvPr>
            <p:cNvSpPr txBox="1"/>
            <p:nvPr/>
          </p:nvSpPr>
          <p:spPr>
            <a:xfrm>
              <a:off x="5234714" y="5569042"/>
              <a:ext cx="1721686" cy="553998"/>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Niet-technische vaardigheden</a:t>
              </a:r>
            </a:p>
          </p:txBody>
        </p:sp>
        <p:pic>
          <p:nvPicPr>
            <p:cNvPr id="24" name="Afbeelding 23">
              <a:hlinkClick r:id="rId6" action="ppaction://hlinksldjump"/>
              <a:extLst>
                <a:ext uri="{FF2B5EF4-FFF2-40B4-BE49-F238E27FC236}">
                  <a16:creationId xmlns:a16="http://schemas.microsoft.com/office/drawing/2014/main" id="{EEFEFC72-B61A-47F0-8E48-3EDDCA5F75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5076" b="-28143"/>
            <a:stretch/>
          </p:blipFill>
          <p:spPr>
            <a:xfrm>
              <a:off x="5235600" y="3572951"/>
              <a:ext cx="1720800" cy="2015999"/>
            </a:xfrm>
            <a:prstGeom prst="rect">
              <a:avLst/>
            </a:prstGeom>
            <a:solidFill>
              <a:schemeClr val="bg1"/>
            </a:solidFill>
            <a:ln w="19050">
              <a:solidFill>
                <a:schemeClr val="tx1"/>
              </a:solidFill>
            </a:ln>
          </p:spPr>
        </p:pic>
      </p:grpSp>
      <p:grpSp>
        <p:nvGrpSpPr>
          <p:cNvPr id="10" name="Groep 9">
            <a:extLst>
              <a:ext uri="{FF2B5EF4-FFF2-40B4-BE49-F238E27FC236}">
                <a16:creationId xmlns:a16="http://schemas.microsoft.com/office/drawing/2014/main" id="{D2ACEE58-2919-CC37-BA03-58B525DC2224}"/>
              </a:ext>
            </a:extLst>
          </p:cNvPr>
          <p:cNvGrpSpPr/>
          <p:nvPr/>
        </p:nvGrpSpPr>
        <p:grpSpPr>
          <a:xfrm>
            <a:off x="5823044" y="3619348"/>
            <a:ext cx="1722912" cy="2601476"/>
            <a:chOff x="5823044" y="3619348"/>
            <a:chExt cx="1722912" cy="2601476"/>
          </a:xfrm>
        </p:grpSpPr>
        <p:sp>
          <p:nvSpPr>
            <p:cNvPr id="30" name="Tekstvak 29">
              <a:extLst>
                <a:ext uri="{FF2B5EF4-FFF2-40B4-BE49-F238E27FC236}">
                  <a16:creationId xmlns:a16="http://schemas.microsoft.com/office/drawing/2014/main" id="{FAF95B82-A07D-4070-87B3-4EF06698321D}"/>
                </a:ext>
              </a:extLst>
            </p:cNvPr>
            <p:cNvSpPr txBox="1"/>
            <p:nvPr/>
          </p:nvSpPr>
          <p:spPr>
            <a:xfrm>
              <a:off x="5824270" y="5666826"/>
              <a:ext cx="1721686" cy="553998"/>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Afwijkend</a:t>
              </a:r>
            </a:p>
            <a:p>
              <a:pPr algn="ctr"/>
              <a:r>
                <a:rPr lang="nl-NL" sz="1500" b="1" dirty="0">
                  <a:latin typeface="Arial" panose="020B0604020202020204" pitchFamily="34" charset="0"/>
                  <a:cs typeface="Arial" panose="020B0604020202020204" pitchFamily="34" charset="0"/>
                </a:rPr>
                <a:t>algoritme</a:t>
              </a:r>
            </a:p>
          </p:txBody>
        </p:sp>
        <p:sp>
          <p:nvSpPr>
            <p:cNvPr id="31" name="Rechthoek 30">
              <a:hlinkClick r:id="rId8" action="ppaction://hlinksldjump"/>
              <a:extLst>
                <a:ext uri="{FF2B5EF4-FFF2-40B4-BE49-F238E27FC236}">
                  <a16:creationId xmlns:a16="http://schemas.microsoft.com/office/drawing/2014/main" id="{FF7B8CC5-077C-487F-8464-050EBAA4CAAC}"/>
                </a:ext>
              </a:extLst>
            </p:cNvPr>
            <p:cNvSpPr/>
            <p:nvPr/>
          </p:nvSpPr>
          <p:spPr>
            <a:xfrm>
              <a:off x="5823044" y="3619348"/>
              <a:ext cx="1720800" cy="201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ounded Rectangle 21">
              <a:hlinkClick r:id="rId8" action="ppaction://hlinksldjump"/>
              <a:extLst>
                <a:ext uri="{FF2B5EF4-FFF2-40B4-BE49-F238E27FC236}">
                  <a16:creationId xmlns:a16="http://schemas.microsoft.com/office/drawing/2014/main" id="{D52AE45B-1988-4FF0-A2A6-12BD039AC332}"/>
                </a:ext>
              </a:extLst>
            </p:cNvPr>
            <p:cNvSpPr>
              <a:spLocks noChangeAspect="1"/>
            </p:cNvSpPr>
            <p:nvPr/>
          </p:nvSpPr>
          <p:spPr>
            <a:xfrm>
              <a:off x="6152706" y="4606815"/>
              <a:ext cx="952768" cy="325895"/>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3" name="Rounded Rectangle 22">
              <a:hlinkClick r:id="rId8" action="ppaction://hlinksldjump"/>
              <a:extLst>
                <a:ext uri="{FF2B5EF4-FFF2-40B4-BE49-F238E27FC236}">
                  <a16:creationId xmlns:a16="http://schemas.microsoft.com/office/drawing/2014/main" id="{18FB7DFC-F1E6-46F9-A1C9-9EBD59E442A7}"/>
                </a:ext>
              </a:extLst>
            </p:cNvPr>
            <p:cNvSpPr>
              <a:spLocks noChangeAspect="1"/>
            </p:cNvSpPr>
            <p:nvPr/>
          </p:nvSpPr>
          <p:spPr>
            <a:xfrm>
              <a:off x="6152706" y="3953990"/>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4" name="Rounded Rectangle 23">
              <a:hlinkClick r:id="rId8" action="ppaction://hlinksldjump"/>
              <a:extLst>
                <a:ext uri="{FF2B5EF4-FFF2-40B4-BE49-F238E27FC236}">
                  <a16:creationId xmlns:a16="http://schemas.microsoft.com/office/drawing/2014/main" id="{D829061E-D44A-4655-AC20-62FD311CCB55}"/>
                </a:ext>
              </a:extLst>
            </p:cNvPr>
            <p:cNvSpPr>
              <a:spLocks noChangeAspect="1"/>
            </p:cNvSpPr>
            <p:nvPr/>
          </p:nvSpPr>
          <p:spPr>
            <a:xfrm>
              <a:off x="6152706" y="4171468"/>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5" name="Rounded Rectangle 24">
              <a:hlinkClick r:id="rId8" action="ppaction://hlinksldjump"/>
              <a:extLst>
                <a:ext uri="{FF2B5EF4-FFF2-40B4-BE49-F238E27FC236}">
                  <a16:creationId xmlns:a16="http://schemas.microsoft.com/office/drawing/2014/main" id="{72C7BA6F-EDE0-45B1-B9A2-DF0FF228A08B}"/>
                </a:ext>
              </a:extLst>
            </p:cNvPr>
            <p:cNvSpPr>
              <a:spLocks noChangeAspect="1"/>
            </p:cNvSpPr>
            <p:nvPr/>
          </p:nvSpPr>
          <p:spPr>
            <a:xfrm>
              <a:off x="6152706" y="3738010"/>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6" name="Rounded Rectangle 25">
              <a:hlinkClick r:id="rId8" action="ppaction://hlinksldjump"/>
              <a:extLst>
                <a:ext uri="{FF2B5EF4-FFF2-40B4-BE49-F238E27FC236}">
                  <a16:creationId xmlns:a16="http://schemas.microsoft.com/office/drawing/2014/main" id="{3961BF36-5425-4704-879A-1DF09D56D837}"/>
                </a:ext>
              </a:extLst>
            </p:cNvPr>
            <p:cNvSpPr>
              <a:spLocks noChangeAspect="1"/>
            </p:cNvSpPr>
            <p:nvPr/>
          </p:nvSpPr>
          <p:spPr>
            <a:xfrm>
              <a:off x="6152706" y="4388946"/>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latin typeface="Arial" pitchFamily="34" charset="0"/>
                <a:cs typeface="Arial" pitchFamily="34" charset="0"/>
              </a:endParaRPr>
            </a:p>
          </p:txBody>
        </p:sp>
        <p:sp>
          <p:nvSpPr>
            <p:cNvPr id="37" name="Rounded Rectangle 27">
              <a:extLst>
                <a:ext uri="{FF2B5EF4-FFF2-40B4-BE49-F238E27FC236}">
                  <a16:creationId xmlns:a16="http://schemas.microsoft.com/office/drawing/2014/main" id="{93DB7263-76A3-49C9-A94C-8058C0284AB4}"/>
                </a:ext>
              </a:extLst>
            </p:cNvPr>
            <p:cNvSpPr>
              <a:spLocks noChangeAspect="1"/>
            </p:cNvSpPr>
            <p:nvPr/>
          </p:nvSpPr>
          <p:spPr>
            <a:xfrm>
              <a:off x="6152706" y="4958765"/>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8" name="Rounded Rectangle 27">
              <a:hlinkClick r:id="rId8" action="ppaction://hlinksldjump"/>
              <a:extLst>
                <a:ext uri="{FF2B5EF4-FFF2-40B4-BE49-F238E27FC236}">
                  <a16:creationId xmlns:a16="http://schemas.microsoft.com/office/drawing/2014/main" id="{FA164E3B-48B3-4826-9C74-B25061508C58}"/>
                </a:ext>
              </a:extLst>
            </p:cNvPr>
            <p:cNvSpPr>
              <a:spLocks/>
            </p:cNvSpPr>
            <p:nvPr/>
          </p:nvSpPr>
          <p:spPr>
            <a:xfrm>
              <a:off x="6152706" y="5176218"/>
              <a:ext cx="966837" cy="340468"/>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9" name="Pijl: omlaag 38">
              <a:hlinkClick r:id="rId8" action="ppaction://hlinksldjump"/>
              <a:extLst>
                <a:ext uri="{FF2B5EF4-FFF2-40B4-BE49-F238E27FC236}">
                  <a16:creationId xmlns:a16="http://schemas.microsoft.com/office/drawing/2014/main" id="{B5612E51-4150-473D-8673-5B69E8C0B9B3}"/>
                </a:ext>
              </a:extLst>
            </p:cNvPr>
            <p:cNvSpPr/>
            <p:nvPr/>
          </p:nvSpPr>
          <p:spPr>
            <a:xfrm>
              <a:off x="7123330" y="3738010"/>
              <a:ext cx="232345" cy="1778676"/>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nl-NL" sz="2200" b="1" dirty="0">
                <a:latin typeface="Arial" panose="020B0604020202020204" pitchFamily="34" charset="0"/>
                <a:cs typeface="Arial" panose="020B0604020202020204" pitchFamily="34" charset="0"/>
              </a:endParaRPr>
            </a:p>
          </p:txBody>
        </p:sp>
      </p:grpSp>
      <p:grpSp>
        <p:nvGrpSpPr>
          <p:cNvPr id="5" name="Groep 4">
            <a:extLst>
              <a:ext uri="{FF2B5EF4-FFF2-40B4-BE49-F238E27FC236}">
                <a16:creationId xmlns:a16="http://schemas.microsoft.com/office/drawing/2014/main" id="{16ABDC96-87C4-4452-AAF2-8D717DD2B8FC}"/>
              </a:ext>
            </a:extLst>
          </p:cNvPr>
          <p:cNvGrpSpPr/>
          <p:nvPr/>
        </p:nvGrpSpPr>
        <p:grpSpPr>
          <a:xfrm>
            <a:off x="1703389" y="993692"/>
            <a:ext cx="1735809" cy="2334193"/>
            <a:chOff x="3166429" y="972176"/>
            <a:chExt cx="1735809" cy="2334193"/>
          </a:xfrm>
        </p:grpSpPr>
        <p:sp>
          <p:nvSpPr>
            <p:cNvPr id="41" name="Tekstvak 40">
              <a:extLst>
                <a:ext uri="{FF2B5EF4-FFF2-40B4-BE49-F238E27FC236}">
                  <a16:creationId xmlns:a16="http://schemas.microsoft.com/office/drawing/2014/main" id="{CC6814DF-37E7-4694-8A22-43C2D5DB9C15}"/>
                </a:ext>
              </a:extLst>
            </p:cNvPr>
            <p:cNvSpPr txBox="1"/>
            <p:nvPr/>
          </p:nvSpPr>
          <p:spPr>
            <a:xfrm>
              <a:off x="3166429" y="2983204"/>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Opfrissen BLS</a:t>
              </a:r>
            </a:p>
          </p:txBody>
        </p:sp>
        <p:pic>
          <p:nvPicPr>
            <p:cNvPr id="42" name="Afbeelding 41">
              <a:hlinkClick r:id="rId9" action="ppaction://hlinksldjump"/>
              <a:extLst>
                <a:ext uri="{FF2B5EF4-FFF2-40B4-BE49-F238E27FC236}">
                  <a16:creationId xmlns:a16="http://schemas.microsoft.com/office/drawing/2014/main" id="{2396870A-9D20-4651-BD49-19BC115E95AD}"/>
                </a:ext>
              </a:extLst>
            </p:cNvPr>
            <p:cNvPicPr>
              <a:picLocks noChangeAspect="1"/>
            </p:cNvPicPr>
            <p:nvPr/>
          </p:nvPicPr>
          <p:blipFill rotWithShape="1">
            <a:blip r:embed="rId10"/>
            <a:srcRect l="55259" t="-3912" r="-1552" b="-6347"/>
            <a:stretch/>
          </p:blipFill>
          <p:spPr>
            <a:xfrm>
              <a:off x="3181438" y="972176"/>
              <a:ext cx="1720800" cy="2016000"/>
            </a:xfrm>
            <a:prstGeom prst="rect">
              <a:avLst/>
            </a:prstGeom>
            <a:solidFill>
              <a:schemeClr val="bg1"/>
            </a:solidFill>
            <a:ln w="19050">
              <a:solidFill>
                <a:schemeClr val="tx1"/>
              </a:solidFill>
            </a:ln>
          </p:spPr>
        </p:pic>
      </p:grpSp>
      <p:grpSp>
        <p:nvGrpSpPr>
          <p:cNvPr id="14" name="Groep 13">
            <a:extLst>
              <a:ext uri="{FF2B5EF4-FFF2-40B4-BE49-F238E27FC236}">
                <a16:creationId xmlns:a16="http://schemas.microsoft.com/office/drawing/2014/main" id="{14693755-08A8-AC58-AF34-34640EC58A83}"/>
              </a:ext>
            </a:extLst>
          </p:cNvPr>
          <p:cNvGrpSpPr/>
          <p:nvPr/>
        </p:nvGrpSpPr>
        <p:grpSpPr>
          <a:xfrm>
            <a:off x="3748650" y="993692"/>
            <a:ext cx="1735809" cy="2334193"/>
            <a:chOff x="3748650" y="993692"/>
            <a:chExt cx="1735809" cy="2334193"/>
          </a:xfrm>
        </p:grpSpPr>
        <p:sp>
          <p:nvSpPr>
            <p:cNvPr id="4" name="Tekstvak 3">
              <a:extLst>
                <a:ext uri="{FF2B5EF4-FFF2-40B4-BE49-F238E27FC236}">
                  <a16:creationId xmlns:a16="http://schemas.microsoft.com/office/drawing/2014/main" id="{7E5EDEDC-CC1C-5577-8743-1CDFF5102233}"/>
                </a:ext>
              </a:extLst>
            </p:cNvPr>
            <p:cNvSpPr txBox="1"/>
            <p:nvPr/>
          </p:nvSpPr>
          <p:spPr>
            <a:xfrm>
              <a:off x="3748650" y="3004720"/>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Opfrissen PBLS</a:t>
              </a:r>
            </a:p>
          </p:txBody>
        </p:sp>
        <p:pic>
          <p:nvPicPr>
            <p:cNvPr id="6" name="Afbeelding 5">
              <a:hlinkClick r:id="rId11" action="ppaction://hlinksldjump"/>
              <a:extLst>
                <a:ext uri="{FF2B5EF4-FFF2-40B4-BE49-F238E27FC236}">
                  <a16:creationId xmlns:a16="http://schemas.microsoft.com/office/drawing/2014/main" id="{CF3AEE45-3A55-40E1-9864-8542673BB5F6}"/>
                </a:ext>
              </a:extLst>
            </p:cNvPr>
            <p:cNvPicPr>
              <a:picLocks noChangeAspect="1"/>
            </p:cNvPicPr>
            <p:nvPr/>
          </p:nvPicPr>
          <p:blipFill>
            <a:blip r:embed="rId12">
              <a:extLst>
                <a:ext uri="{28A0092B-C50C-407E-A947-70E740481C1C}">
                  <a14:useLocalDpi xmlns:a14="http://schemas.microsoft.com/office/drawing/2010/main" val="0"/>
                </a:ext>
              </a:extLst>
            </a:blip>
            <a:srcRect l="21894" r="21894"/>
            <a:stretch/>
          </p:blipFill>
          <p:spPr>
            <a:xfrm>
              <a:off x="3763659" y="993692"/>
              <a:ext cx="1720800" cy="2016000"/>
            </a:xfrm>
            <a:prstGeom prst="rect">
              <a:avLst/>
            </a:prstGeom>
            <a:solidFill>
              <a:schemeClr val="bg1"/>
            </a:solidFill>
            <a:ln w="19050">
              <a:solidFill>
                <a:schemeClr val="tx1"/>
              </a:solidFill>
            </a:ln>
          </p:spPr>
        </p:pic>
      </p:grpSp>
      <p:grpSp>
        <p:nvGrpSpPr>
          <p:cNvPr id="16" name="Groep 15">
            <a:extLst>
              <a:ext uri="{FF2B5EF4-FFF2-40B4-BE49-F238E27FC236}">
                <a16:creationId xmlns:a16="http://schemas.microsoft.com/office/drawing/2014/main" id="{3D605048-1330-C9CD-18DC-26B2C4A13CD9}"/>
              </a:ext>
            </a:extLst>
          </p:cNvPr>
          <p:cNvGrpSpPr/>
          <p:nvPr/>
        </p:nvGrpSpPr>
        <p:grpSpPr>
          <a:xfrm>
            <a:off x="3748650" y="3619348"/>
            <a:ext cx="1721686" cy="2319256"/>
            <a:chOff x="3748650" y="3619348"/>
            <a:chExt cx="1721686" cy="2319256"/>
          </a:xfrm>
        </p:grpSpPr>
        <p:sp>
          <p:nvSpPr>
            <p:cNvPr id="8" name="Tekstvak 7">
              <a:extLst>
                <a:ext uri="{FF2B5EF4-FFF2-40B4-BE49-F238E27FC236}">
                  <a16:creationId xmlns:a16="http://schemas.microsoft.com/office/drawing/2014/main" id="{F10B64F0-3E70-6B3D-5EA8-EB9294237F2B}"/>
                </a:ext>
              </a:extLst>
            </p:cNvPr>
            <p:cNvSpPr txBox="1"/>
            <p:nvPr/>
          </p:nvSpPr>
          <p:spPr>
            <a:xfrm>
              <a:off x="3748650" y="5615439"/>
              <a:ext cx="1721686" cy="323165"/>
            </a:xfrm>
            <a:prstGeom prst="rect">
              <a:avLst/>
            </a:prstGeom>
            <a:noFill/>
          </p:spPr>
          <p:txBody>
            <a:bodyPr wrap="square" rtlCol="0">
              <a:spAutoFit/>
            </a:bodyPr>
            <a:lstStyle/>
            <a:p>
              <a:pPr algn="ctr"/>
              <a:r>
                <a:rPr lang="nl-NL" sz="1500" b="1" dirty="0">
                  <a:latin typeface="Arial" panose="020B0604020202020204" pitchFamily="34" charset="0"/>
                  <a:cs typeface="Arial" panose="020B0604020202020204" pitchFamily="34" charset="0"/>
                </a:rPr>
                <a:t>Verslikking kind</a:t>
              </a:r>
            </a:p>
          </p:txBody>
        </p:sp>
        <p:pic>
          <p:nvPicPr>
            <p:cNvPr id="11" name="Afbeelding 10">
              <a:hlinkClick r:id="rId13" action="ppaction://hlinksldjump"/>
              <a:extLst>
                <a:ext uri="{FF2B5EF4-FFF2-40B4-BE49-F238E27FC236}">
                  <a16:creationId xmlns:a16="http://schemas.microsoft.com/office/drawing/2014/main" id="{866A9040-A0BC-4E89-068E-FF9764EA1D3E}"/>
                </a:ext>
              </a:extLst>
            </p:cNvPr>
            <p:cNvPicPr>
              <a:picLocks noChangeAspect="1"/>
            </p:cNvPicPr>
            <p:nvPr/>
          </p:nvPicPr>
          <p:blipFill>
            <a:blip r:embed="rId14">
              <a:extLst>
                <a:ext uri="{28A0092B-C50C-407E-A947-70E740481C1C}">
                  <a14:useLocalDpi xmlns:a14="http://schemas.microsoft.com/office/drawing/2010/main" val="0"/>
                </a:ext>
              </a:extLst>
            </a:blip>
            <a:srcRect t="3391" b="3391"/>
            <a:stretch/>
          </p:blipFill>
          <p:spPr>
            <a:xfrm>
              <a:off x="3749536" y="3619348"/>
              <a:ext cx="1720800" cy="2015999"/>
            </a:xfrm>
            <a:prstGeom prst="rect">
              <a:avLst/>
            </a:prstGeom>
            <a:solidFill>
              <a:schemeClr val="bg1"/>
            </a:solidFill>
            <a:ln w="19050">
              <a:solidFill>
                <a:schemeClr val="tx1"/>
              </a:solidFill>
            </a:ln>
          </p:spPr>
        </p:pic>
      </p:grpSp>
    </p:spTree>
    <p:extLst>
      <p:ext uri="{BB962C8B-B14F-4D97-AF65-F5344CB8AC3E}">
        <p14:creationId xmlns:p14="http://schemas.microsoft.com/office/powerpoint/2010/main" val="40224373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48F37714-1E9C-4332-B6EF-7905EED66740}"/>
              </a:ext>
            </a:extLst>
          </p:cNvPr>
          <p:cNvSpPr/>
          <p:nvPr/>
        </p:nvSpPr>
        <p:spPr>
          <a:xfrm>
            <a:off x="2330450" y="2676408"/>
            <a:ext cx="7531100" cy="752592"/>
          </a:xfrm>
          <a:prstGeom prst="roundRect">
            <a:avLst/>
          </a:prstGeom>
          <a:noFill/>
          <a:ln w="31750">
            <a:solidFill>
              <a:srgbClr val="08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solidFill>
                  <a:srgbClr val="084077"/>
                </a:solidFill>
                <a:latin typeface="Arial" panose="020B0604020202020204" pitchFamily="34" charset="0"/>
                <a:cs typeface="Arial" panose="020B0604020202020204" pitchFamily="34" charset="0"/>
              </a:rPr>
              <a:t>Verslikking kind</a:t>
            </a:r>
          </a:p>
        </p:txBody>
      </p:sp>
    </p:spTree>
    <p:extLst>
      <p:ext uri="{BB962C8B-B14F-4D97-AF65-F5344CB8AC3E}">
        <p14:creationId xmlns:p14="http://schemas.microsoft.com/office/powerpoint/2010/main" val="30131822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84"/>
          <p:cNvSpPr txBox="1"/>
          <p:nvPr/>
        </p:nvSpPr>
        <p:spPr>
          <a:xfrm>
            <a:off x="1983119" y="252000"/>
            <a:ext cx="8225759"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rgbClr val="084077"/>
                </a:solidFill>
                <a:latin typeface="Arial"/>
                <a:ea typeface="Arial"/>
                <a:cs typeface="Arial"/>
                <a:sym typeface="Arial"/>
              </a:rPr>
              <a:t>VERSLIKKING/VERSTIKKING KIND</a:t>
            </a:r>
            <a:endParaRPr sz="2800" dirty="0">
              <a:solidFill>
                <a:schemeClr val="dk1"/>
              </a:solidFill>
              <a:latin typeface="Calibri"/>
              <a:ea typeface="Calibri"/>
              <a:cs typeface="Calibri"/>
              <a:sym typeface="Calibri"/>
            </a:endParaRPr>
          </a:p>
        </p:txBody>
      </p:sp>
      <p:pic>
        <p:nvPicPr>
          <p:cNvPr id="5" name="Onlinemedia 4" title="Reanimatie kind: verslikking/verstikking">
            <a:hlinkClick r:id="" action="ppaction://media"/>
            <a:extLst>
              <a:ext uri="{FF2B5EF4-FFF2-40B4-BE49-F238E27FC236}">
                <a16:creationId xmlns:a16="http://schemas.microsoft.com/office/drawing/2014/main" id="{3CD6D8EA-F8AA-3F76-C801-3D42042AD705}"/>
              </a:ext>
            </a:extLst>
          </p:cNvPr>
          <p:cNvPicPr>
            <a:picLocks noRot="1" noChangeAspect="1"/>
          </p:cNvPicPr>
          <p:nvPr>
            <a:videoFile r:link="rId1"/>
          </p:nvPr>
        </p:nvPicPr>
        <p:blipFill>
          <a:blip r:embed="rId4"/>
          <a:stretch>
            <a:fillRect/>
          </a:stretch>
        </p:blipFill>
        <p:spPr>
          <a:xfrm>
            <a:off x="1302873" y="775220"/>
            <a:ext cx="9586250" cy="5400000"/>
          </a:xfrm>
          <a:prstGeom prst="rect">
            <a:avLst/>
          </a:prstGeom>
        </p:spPr>
      </p:pic>
    </p:spTree>
    <p:extLst>
      <p:ext uri="{BB962C8B-B14F-4D97-AF65-F5344CB8AC3E}">
        <p14:creationId xmlns:p14="http://schemas.microsoft.com/office/powerpoint/2010/main" val="125304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85"/>
          <p:cNvSpPr txBox="1"/>
          <p:nvPr/>
        </p:nvSpPr>
        <p:spPr>
          <a:xfrm>
            <a:off x="1983119" y="252000"/>
            <a:ext cx="8225759"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rgbClr val="084077"/>
                </a:solidFill>
                <a:latin typeface="Arial"/>
                <a:ea typeface="Arial"/>
                <a:cs typeface="Arial"/>
                <a:sym typeface="Arial"/>
              </a:rPr>
              <a:t>VERSLIKKING/VERSTIKKING BABY</a:t>
            </a:r>
            <a:endParaRPr sz="2800" dirty="0">
              <a:solidFill>
                <a:schemeClr val="dk1"/>
              </a:solidFill>
              <a:latin typeface="Calibri"/>
              <a:ea typeface="Calibri"/>
              <a:cs typeface="Calibri"/>
              <a:sym typeface="Calibri"/>
            </a:endParaRPr>
          </a:p>
        </p:txBody>
      </p:sp>
      <p:pic>
        <p:nvPicPr>
          <p:cNvPr id="6" name="Onlinemedia 5" title="Reanimatie baby: verslikking/verstikking">
            <a:hlinkClick r:id="" action="ppaction://media"/>
            <a:extLst>
              <a:ext uri="{FF2B5EF4-FFF2-40B4-BE49-F238E27FC236}">
                <a16:creationId xmlns:a16="http://schemas.microsoft.com/office/drawing/2014/main" id="{6C14623A-1AD4-218B-8A89-0841414A7D63}"/>
              </a:ext>
            </a:extLst>
          </p:cNvPr>
          <p:cNvPicPr>
            <a:picLocks noRot="1" noChangeAspect="1"/>
          </p:cNvPicPr>
          <p:nvPr>
            <a:videoFile r:link="rId1"/>
          </p:nvPr>
        </p:nvPicPr>
        <p:blipFill>
          <a:blip r:embed="rId4"/>
          <a:stretch>
            <a:fillRect/>
          </a:stretch>
        </p:blipFill>
        <p:spPr>
          <a:xfrm>
            <a:off x="1302873" y="775220"/>
            <a:ext cx="9586250" cy="5400000"/>
          </a:xfrm>
          <a:prstGeom prst="rect">
            <a:avLst/>
          </a:prstGeom>
        </p:spPr>
      </p:pic>
    </p:spTree>
    <p:extLst>
      <p:ext uri="{BB962C8B-B14F-4D97-AF65-F5344CB8AC3E}">
        <p14:creationId xmlns:p14="http://schemas.microsoft.com/office/powerpoint/2010/main" val="72911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angepast ontwerp">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CF4B1785334B4180213BB6468EBC45" ma:contentTypeVersion="16" ma:contentTypeDescription="Create a new document." ma:contentTypeScope="" ma:versionID="9e2cd6d34a5db4f69417dc0801d61e27">
  <xsd:schema xmlns:xsd="http://www.w3.org/2001/XMLSchema" xmlns:xs="http://www.w3.org/2001/XMLSchema" xmlns:p="http://schemas.microsoft.com/office/2006/metadata/properties" xmlns:ns3="cf917897-d53a-49f1-ba22-1b7479d8ea0d" xmlns:ns4="4075b19c-9d2c-4d8a-b72e-ccf9c1edcb93" targetNamespace="http://schemas.microsoft.com/office/2006/metadata/properties" ma:root="true" ma:fieldsID="65cb6f32836f775a7398baa2b2bc3407" ns3:_="" ns4:_="">
    <xsd:import namespace="cf917897-d53a-49f1-ba22-1b7479d8ea0d"/>
    <xsd:import namespace="4075b19c-9d2c-4d8a-b72e-ccf9c1edcb9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_activity" minOccurs="0"/>
                <xsd:element ref="ns4:SharedWithUsers" minOccurs="0"/>
                <xsd:element ref="ns4:SharedWithDetails" minOccurs="0"/>
                <xsd:element ref="ns4:SharingHintHash" minOccurs="0"/>
                <xsd:element ref="ns3:MediaServiceDateTaken" minOccurs="0"/>
                <xsd:element ref="ns3:MediaServiceAutoTags" minOccurs="0"/>
                <xsd:element ref="ns3:MediaLengthInSeconds" minOccurs="0"/>
                <xsd:element ref="ns3:MediaServiceObjectDetectorVersions" minOccurs="0"/>
                <xsd:element ref="ns3:MediaServiceSearchProperties" minOccurs="0"/>
                <xsd:element ref="ns3:MediaServiceSystem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917897-d53a-49f1-ba22-1b7479d8ea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2"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75b19c-9d2c-4d8a-b72e-ccf9c1edcb9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cf917897-d53a-49f1-ba22-1b7479d8ea0d" xsi:nil="true"/>
  </documentManagement>
</p:properties>
</file>

<file path=customXml/itemProps1.xml><?xml version="1.0" encoding="utf-8"?>
<ds:datastoreItem xmlns:ds="http://schemas.openxmlformats.org/officeDocument/2006/customXml" ds:itemID="{27E9A376-4FDD-420D-82E0-E5F5C0D14D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917897-d53a-49f1-ba22-1b7479d8ea0d"/>
    <ds:schemaRef ds:uri="4075b19c-9d2c-4d8a-b72e-ccf9c1edcb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DA809E-C954-4D26-B6BF-06216B42415B}">
  <ds:schemaRefs>
    <ds:schemaRef ds:uri="http://schemas.microsoft.com/sharepoint/v3/contenttype/forms"/>
  </ds:schemaRefs>
</ds:datastoreItem>
</file>

<file path=customXml/itemProps3.xml><?xml version="1.0" encoding="utf-8"?>
<ds:datastoreItem xmlns:ds="http://schemas.openxmlformats.org/officeDocument/2006/customXml" ds:itemID="{D078035A-F1A9-4227-9DBB-F4A56775FA5C}">
  <ds:schemaRefs>
    <ds:schemaRef ds:uri="4075b19c-9d2c-4d8a-b72e-ccf9c1edcb93"/>
    <ds:schemaRef ds:uri="http://schemas.microsoft.com/office/infopath/2007/PartnerControls"/>
    <ds:schemaRef ds:uri="cf917897-d53a-49f1-ba22-1b7479d8ea0d"/>
    <ds:schemaRef ds:uri="http://purl.org/dc/elements/1.1/"/>
    <ds:schemaRef ds:uri="http://schemas.openxmlformats.org/package/2006/metadata/core-properties"/>
    <ds:schemaRef ds:uri="http://purl.org/dc/terms/"/>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6226</Words>
  <Application>Microsoft Office PowerPoint</Application>
  <PresentationFormat>Breedbeeld</PresentationFormat>
  <Paragraphs>950</Paragraphs>
  <Slides>107</Slides>
  <Notes>69</Notes>
  <HiddenSlides>0</HiddenSlides>
  <MMClips>10</MMClips>
  <ScaleCrop>false</ScaleCrop>
  <HeadingPairs>
    <vt:vector size="6" baseType="variant">
      <vt:variant>
        <vt:lpstr>Gebruikte lettertypen</vt:lpstr>
      </vt:variant>
      <vt:variant>
        <vt:i4>5</vt:i4>
      </vt:variant>
      <vt:variant>
        <vt:lpstr>Thema</vt:lpstr>
      </vt:variant>
      <vt:variant>
        <vt:i4>3</vt:i4>
      </vt:variant>
      <vt:variant>
        <vt:lpstr>Diatitels</vt:lpstr>
      </vt:variant>
      <vt:variant>
        <vt:i4>107</vt:i4>
      </vt:variant>
    </vt:vector>
  </HeadingPairs>
  <TitlesOfParts>
    <vt:vector size="115" baseType="lpstr">
      <vt:lpstr>Arial</vt:lpstr>
      <vt:lpstr>Calibri</vt:lpstr>
      <vt:lpstr>Calibri Light</vt:lpstr>
      <vt:lpstr>Helvetica Neue</vt:lpstr>
      <vt:lpstr>Wingdings</vt:lpstr>
      <vt:lpstr>Kantoorthema</vt:lpstr>
      <vt:lpstr>Aangepast ontwerp</vt:lpstr>
      <vt:lpstr>Aangepast 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Martijn | Reanimatie Raad</dc:creator>
  <cp:lastModifiedBy>Frank | Reanimatie Raad</cp:lastModifiedBy>
  <cp:revision>109</cp:revision>
  <dcterms:created xsi:type="dcterms:W3CDTF">2021-06-08T15:16:41Z</dcterms:created>
  <dcterms:modified xsi:type="dcterms:W3CDTF">2025-04-07T11:13:36Z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0x01010019CF4B1785334B4180213BB6468EBC45</vt:lpwstr>
  </property>
</Properties>
</file>